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5148263"/>
  <p:notesSz cx="6858000" cy="9144000"/>
  <p:defaultTextStyle>
    <a:defPPr>
      <a:defRPr lang="en-US"/>
    </a:defPPr>
    <a:lvl1pPr marL="0" indent="0" algn="l" defTabSz="914400">
      <a:defRPr sz="1800" kern="1200">
        <a:solidFill>
          <a:schemeClr val="tx1"/>
        </a:solidFill>
        <a:latin typeface="+mn-lt"/>
        <a:ea typeface="+mn-ea"/>
        <a:cs typeface="+mn-cs"/>
      </a:defRPr>
    </a:lvl1pPr>
    <a:lvl2pPr marL="457200" indent="0" algn="l" defTabSz="914400">
      <a:defRPr sz="1800" kern="1200">
        <a:solidFill>
          <a:schemeClr val="tx1"/>
        </a:solidFill>
        <a:latin typeface="+mn-lt"/>
        <a:ea typeface="+mn-ea"/>
        <a:cs typeface="+mn-cs"/>
      </a:defRPr>
    </a:lvl2pPr>
    <a:lvl3pPr marL="914400" indent="0" algn="l" defTabSz="914400">
      <a:defRPr sz="1800" kern="1200">
        <a:solidFill>
          <a:schemeClr val="tx1"/>
        </a:solidFill>
        <a:latin typeface="+mn-lt"/>
        <a:ea typeface="+mn-ea"/>
        <a:cs typeface="+mn-cs"/>
      </a:defRPr>
    </a:lvl3pPr>
    <a:lvl4pPr marL="1371600" indent="0" algn="l" defTabSz="914400">
      <a:defRPr sz="1800" kern="1200">
        <a:solidFill>
          <a:schemeClr val="tx1"/>
        </a:solidFill>
        <a:latin typeface="+mn-lt"/>
        <a:ea typeface="+mn-ea"/>
        <a:cs typeface="+mn-cs"/>
      </a:defRPr>
    </a:lvl4pPr>
    <a:lvl5pPr marL="1828800" indent="0" algn="l" defTabSz="914400">
      <a:defRPr sz="1800" kern="1200">
        <a:solidFill>
          <a:schemeClr val="tx1"/>
        </a:solidFill>
        <a:latin typeface="+mn-lt"/>
        <a:ea typeface="+mn-ea"/>
        <a:cs typeface="+mn-cs"/>
      </a:defRPr>
    </a:lvl5pPr>
    <a:lvl6pPr marL="2286000" indent="0" algn="l" defTabSz="914400">
      <a:defRPr sz="1800" kern="1200">
        <a:solidFill>
          <a:schemeClr val="tx1"/>
        </a:solidFill>
        <a:latin typeface="+mn-lt"/>
        <a:ea typeface="+mn-ea"/>
        <a:cs typeface="+mn-cs"/>
      </a:defRPr>
    </a:lvl6pPr>
    <a:lvl7pPr marL="2743200" indent="0" algn="l" defTabSz="914400">
      <a:defRPr sz="1800" kern="1200">
        <a:solidFill>
          <a:schemeClr val="tx1"/>
        </a:solidFill>
        <a:latin typeface="+mn-lt"/>
        <a:ea typeface="+mn-ea"/>
        <a:cs typeface="+mn-cs"/>
      </a:defRPr>
    </a:lvl7pPr>
    <a:lvl8pPr marL="3200400" indent="0" algn="l" defTabSz="914400">
      <a:defRPr sz="1800" kern="1200">
        <a:solidFill>
          <a:schemeClr val="tx1"/>
        </a:solidFill>
        <a:latin typeface="+mn-lt"/>
        <a:ea typeface="+mn-ea"/>
        <a:cs typeface="+mn-cs"/>
      </a:defRPr>
    </a:lvl8pPr>
    <a:lvl9pPr marL="3657600" indent="0" algn="l" defTabSz="914400">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60" d="100"/>
          <a:sy n="160" d="100"/>
        </p:scale>
        <p:origin x="7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c:style val="2"/>
  <c:chart>
    <c:autoTitleDeleted val="1"/>
    <c:plotArea>
      <c:layout/>
      <c:lineChart>
        <c:grouping val="standard"/>
        <c:varyColors val="1"/>
        <c:ser>
          <c:idx val="0"/>
          <c:order val="0"/>
          <c:tx>
            <c:v>全球非中国</c:v>
          </c:tx>
          <c:spPr>
            <a:ln w="25718">
              <a:solidFill>
                <a:srgbClr val="005096"/>
              </a:solidFill>
              <a:prstDash val="solid"/>
            </a:ln>
          </c:spPr>
          <c:marker>
            <c:symbol val="none"/>
          </c:marker>
          <c:dLbls>
            <c:dLbl>
              <c:idx val="39"/>
              <c:spPr/>
              <c:txPr>
                <a:bodyPr anchorCtr="1"/>
                <a:lstStyle/>
                <a:p>
                  <a:pPr>
                    <a:defRPr sz="638" b="1">
                      <a:solidFill>
                        <a:srgbClr val="005096"/>
                      </a:solidFill>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F7-B44C-B765-DE081009231A}"/>
                </c:ext>
              </c:extLst>
            </c:dLbl>
            <c:spPr>
              <a:noFill/>
              <a:ln>
                <a:noFill/>
              </a:ln>
              <a:effectLst/>
            </c:spPr>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strLit>
              <c:ptCount val="40"/>
              <c:pt idx="0">
                <c:v>2016-09</c:v>
              </c:pt>
              <c:pt idx="1">
                <c:v>2016-12</c:v>
              </c:pt>
              <c:pt idx="2">
                <c:v>2017-03</c:v>
              </c:pt>
              <c:pt idx="3">
                <c:v>2017-06</c:v>
              </c:pt>
              <c:pt idx="4">
                <c:v>2017-09</c:v>
              </c:pt>
              <c:pt idx="5">
                <c:v>2017-12</c:v>
              </c:pt>
              <c:pt idx="6">
                <c:v>2018-03</c:v>
              </c:pt>
              <c:pt idx="7">
                <c:v>2018-06</c:v>
              </c:pt>
              <c:pt idx="8">
                <c:v>2018-09</c:v>
              </c:pt>
              <c:pt idx="9">
                <c:v>2018-12</c:v>
              </c:pt>
              <c:pt idx="10">
                <c:v>2019-03</c:v>
              </c:pt>
              <c:pt idx="11">
                <c:v>2019-06</c:v>
              </c:pt>
              <c:pt idx="12">
                <c:v>2019-09</c:v>
              </c:pt>
              <c:pt idx="13">
                <c:v>2019-12</c:v>
              </c:pt>
              <c:pt idx="14">
                <c:v>2020-03</c:v>
              </c:pt>
              <c:pt idx="15">
                <c:v>2020-06</c:v>
              </c:pt>
              <c:pt idx="16">
                <c:v>2020-09</c:v>
              </c:pt>
              <c:pt idx="17">
                <c:v>2020-12</c:v>
              </c:pt>
              <c:pt idx="18">
                <c:v>2021-03</c:v>
              </c:pt>
              <c:pt idx="19">
                <c:v>2021-06</c:v>
              </c:pt>
              <c:pt idx="20">
                <c:v>2021-09</c:v>
              </c:pt>
              <c:pt idx="21">
                <c:v>2021-12</c:v>
              </c:pt>
              <c:pt idx="22">
                <c:v>2022-03</c:v>
              </c:pt>
              <c:pt idx="23">
                <c:v>2022-06</c:v>
              </c:pt>
              <c:pt idx="24">
                <c:v>2022-09</c:v>
              </c:pt>
              <c:pt idx="25">
                <c:v>2022-12</c:v>
              </c:pt>
              <c:pt idx="26">
                <c:v>2023-03</c:v>
              </c:pt>
              <c:pt idx="27">
                <c:v>2023-06</c:v>
              </c:pt>
              <c:pt idx="28">
                <c:v>2023-09</c:v>
              </c:pt>
              <c:pt idx="29">
                <c:v>2023-12</c:v>
              </c:pt>
              <c:pt idx="30">
                <c:v>2024-03</c:v>
              </c:pt>
              <c:pt idx="31">
                <c:v>2024-06</c:v>
              </c:pt>
              <c:pt idx="32">
                <c:v>2024-09</c:v>
              </c:pt>
              <c:pt idx="33">
                <c:v>2024-12</c:v>
              </c:pt>
              <c:pt idx="34">
                <c:v>2025-03</c:v>
              </c:pt>
              <c:pt idx="35">
                <c:v>2025-06</c:v>
              </c:pt>
              <c:pt idx="36">
                <c:v>2025-09</c:v>
              </c:pt>
              <c:pt idx="37">
                <c:v>2025-12</c:v>
              </c:pt>
              <c:pt idx="38">
                <c:v>2026-03</c:v>
              </c:pt>
              <c:pt idx="39">
                <c:v>Latest*</c:v>
              </c:pt>
            </c:strLit>
          </c:cat>
          <c:val>
            <c:numLit>
              <c:formatCode>0.000%</c:formatCode>
              <c:ptCount val="40"/>
              <c:pt idx="0">
                <c:v>5.0420522443332472E-3</c:v>
              </c:pt>
              <c:pt idx="1">
                <c:v>4.6579763272258309E-3</c:v>
              </c:pt>
              <c:pt idx="2">
                <c:v>4.7066943305178292E-3</c:v>
              </c:pt>
              <c:pt idx="3">
                <c:v>4.7969647538507517E-3</c:v>
              </c:pt>
              <c:pt idx="4">
                <c:v>4.9734311279994343E-3</c:v>
              </c:pt>
              <c:pt idx="5">
                <c:v>5.2745322175149247E-3</c:v>
              </c:pt>
              <c:pt idx="6">
                <c:v>5.5002026796660223E-3</c:v>
              </c:pt>
              <c:pt idx="7">
                <c:v>5.4490428972932877E-3</c:v>
              </c:pt>
              <c:pt idx="8">
                <c:v>5.1025860145857936E-3</c:v>
              </c:pt>
              <c:pt idx="9">
                <c:v>5.2927989743684631E-3</c:v>
              </c:pt>
              <c:pt idx="10">
                <c:v>5.8807903961934187E-3</c:v>
              </c:pt>
              <c:pt idx="11">
                <c:v>5.4175159990862073E-3</c:v>
              </c:pt>
              <c:pt idx="12">
                <c:v>5.0936560765008848E-3</c:v>
              </c:pt>
              <c:pt idx="13">
                <c:v>5.3398974918832439E-3</c:v>
              </c:pt>
              <c:pt idx="14">
                <c:v>5.5681636691893698E-3</c:v>
              </c:pt>
              <c:pt idx="15">
                <c:v>5.6133932055863339E-3</c:v>
              </c:pt>
              <c:pt idx="16">
                <c:v>6.1187480719452009E-3</c:v>
              </c:pt>
              <c:pt idx="17">
                <c:v>7.1307840080131859E-3</c:v>
              </c:pt>
              <c:pt idx="18">
                <c:v>7.6393790950669881E-3</c:v>
              </c:pt>
              <c:pt idx="19">
                <c:v>7.8148396961065583E-3</c:v>
              </c:pt>
              <c:pt idx="20">
                <c:v>7.0898607083473026E-3</c:v>
              </c:pt>
              <c:pt idx="21">
                <c:v>6.7958728697599217E-3</c:v>
              </c:pt>
              <c:pt idx="22">
                <c:v>6.405235567043607E-3</c:v>
              </c:pt>
              <c:pt idx="23">
                <c:v>7.3481727609050326E-3</c:v>
              </c:pt>
              <c:pt idx="24">
                <c:v>6.2615706594976459E-3</c:v>
              </c:pt>
              <c:pt idx="25">
                <c:v>6.2269237562466795E-3</c:v>
              </c:pt>
              <c:pt idx="26">
                <c:v>6.2320298973685051E-3</c:v>
              </c:pt>
              <c:pt idx="27">
                <c:v>5.3960239459767334E-3</c:v>
              </c:pt>
              <c:pt idx="28">
                <c:v>5.1334987383342811E-3</c:v>
              </c:pt>
              <c:pt idx="29">
                <c:v>4.3449959993262424E-3</c:v>
              </c:pt>
              <c:pt idx="30">
                <c:v>3.878860235145872E-3</c:v>
              </c:pt>
              <c:pt idx="31">
                <c:v>3.8946559763439205E-3</c:v>
              </c:pt>
              <c:pt idx="32">
                <c:v>4.0976161004755846E-3</c:v>
              </c:pt>
              <c:pt idx="33">
                <c:v>3.8816030631467898E-3</c:v>
              </c:pt>
              <c:pt idx="34">
                <c:v>4.2689676486659988E-3</c:v>
              </c:pt>
              <c:pt idx="35">
                <c:v>3.8523343181871973E-3</c:v>
              </c:pt>
              <c:pt idx="36">
                <c:v>4.2896710954015774E-3</c:v>
              </c:pt>
              <c:pt idx="37">
                <c:v>3.9647915080798452E-3</c:v>
              </c:pt>
              <c:pt idx="38">
                <c:v>3.695967576573441E-3</c:v>
              </c:pt>
              <c:pt idx="39">
                <c:v>3.5411681169754041E-3</c:v>
              </c:pt>
            </c:numLit>
          </c:val>
          <c:smooth val="1"/>
          <c:extLst>
            <c:ext xmlns:c16="http://schemas.microsoft.com/office/drawing/2014/chart" uri="{C3380CC4-5D6E-409C-BE32-E72D297353CC}">
              <c16:uniqueId val="{00000001-C6F7-B44C-B765-DE081009231A}"/>
            </c:ext>
          </c:extLst>
        </c:ser>
        <c:ser>
          <c:idx val="1"/>
          <c:order val="1"/>
          <c:tx>
            <c:v>美国Domicile</c:v>
          </c:tx>
          <c:spPr>
            <a:ln w="25718">
              <a:solidFill>
                <a:srgbClr val="1EB9E1"/>
              </a:solidFill>
              <a:prstDash val="solid"/>
            </a:ln>
          </c:spPr>
          <c:marker>
            <c:symbol val="none"/>
          </c:marker>
          <c:dLbls>
            <c:dLbl>
              <c:idx val="39"/>
              <c:spPr/>
              <c:txPr>
                <a:bodyPr anchorCtr="1"/>
                <a:lstStyle/>
                <a:p>
                  <a:pPr>
                    <a:defRPr sz="638" b="1">
                      <a:solidFill>
                        <a:srgbClr val="0078B4"/>
                      </a:solidFill>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F7-B44C-B765-DE081009231A}"/>
                </c:ext>
              </c:extLst>
            </c:dLbl>
            <c:spPr>
              <a:noFill/>
              <a:ln>
                <a:noFill/>
              </a:ln>
              <a:effectLst/>
            </c:spPr>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strLit>
              <c:ptCount val="40"/>
              <c:pt idx="0">
                <c:v>2016-09</c:v>
              </c:pt>
              <c:pt idx="1">
                <c:v>2016-12</c:v>
              </c:pt>
              <c:pt idx="2">
                <c:v>2017-03</c:v>
              </c:pt>
              <c:pt idx="3">
                <c:v>2017-06</c:v>
              </c:pt>
              <c:pt idx="4">
                <c:v>2017-09</c:v>
              </c:pt>
              <c:pt idx="5">
                <c:v>2017-12</c:v>
              </c:pt>
              <c:pt idx="6">
                <c:v>2018-03</c:v>
              </c:pt>
              <c:pt idx="7">
                <c:v>2018-06</c:v>
              </c:pt>
              <c:pt idx="8">
                <c:v>2018-09</c:v>
              </c:pt>
              <c:pt idx="9">
                <c:v>2018-12</c:v>
              </c:pt>
              <c:pt idx="10">
                <c:v>2019-03</c:v>
              </c:pt>
              <c:pt idx="11">
                <c:v>2019-06</c:v>
              </c:pt>
              <c:pt idx="12">
                <c:v>2019-09</c:v>
              </c:pt>
              <c:pt idx="13">
                <c:v>2019-12</c:v>
              </c:pt>
              <c:pt idx="14">
                <c:v>2020-03</c:v>
              </c:pt>
              <c:pt idx="15">
                <c:v>2020-06</c:v>
              </c:pt>
              <c:pt idx="16">
                <c:v>2020-09</c:v>
              </c:pt>
              <c:pt idx="17">
                <c:v>2020-12</c:v>
              </c:pt>
              <c:pt idx="18">
                <c:v>2021-03</c:v>
              </c:pt>
              <c:pt idx="19">
                <c:v>2021-06</c:v>
              </c:pt>
              <c:pt idx="20">
                <c:v>2021-09</c:v>
              </c:pt>
              <c:pt idx="21">
                <c:v>2021-12</c:v>
              </c:pt>
              <c:pt idx="22">
                <c:v>2022-03</c:v>
              </c:pt>
              <c:pt idx="23">
                <c:v>2022-06</c:v>
              </c:pt>
              <c:pt idx="24">
                <c:v>2022-09</c:v>
              </c:pt>
              <c:pt idx="25">
                <c:v>2022-12</c:v>
              </c:pt>
              <c:pt idx="26">
                <c:v>2023-03</c:v>
              </c:pt>
              <c:pt idx="27">
                <c:v>2023-06</c:v>
              </c:pt>
              <c:pt idx="28">
                <c:v>2023-09</c:v>
              </c:pt>
              <c:pt idx="29">
                <c:v>2023-12</c:v>
              </c:pt>
              <c:pt idx="30">
                <c:v>2024-03</c:v>
              </c:pt>
              <c:pt idx="31">
                <c:v>2024-06</c:v>
              </c:pt>
              <c:pt idx="32">
                <c:v>2024-09</c:v>
              </c:pt>
              <c:pt idx="33">
                <c:v>2024-12</c:v>
              </c:pt>
              <c:pt idx="34">
                <c:v>2025-03</c:v>
              </c:pt>
              <c:pt idx="35">
                <c:v>2025-06</c:v>
              </c:pt>
              <c:pt idx="36">
                <c:v>2025-09</c:v>
              </c:pt>
              <c:pt idx="37">
                <c:v>2025-12</c:v>
              </c:pt>
              <c:pt idx="38">
                <c:v>2026-03</c:v>
              </c:pt>
              <c:pt idx="39">
                <c:v>Latest*</c:v>
              </c:pt>
            </c:strLit>
          </c:cat>
          <c:val>
            <c:numLit>
              <c:formatCode>0.000%</c:formatCode>
              <c:ptCount val="40"/>
              <c:pt idx="0">
                <c:v>8.3097670072596584E-4</c:v>
              </c:pt>
              <c:pt idx="1">
                <c:v>6.9458720648512846E-4</c:v>
              </c:pt>
              <c:pt idx="2">
                <c:v>6.9258126324379889E-4</c:v>
              </c:pt>
              <c:pt idx="3">
                <c:v>7.472357383154131E-4</c:v>
              </c:pt>
              <c:pt idx="4">
                <c:v>8.3136501273665118E-4</c:v>
              </c:pt>
              <c:pt idx="5">
                <c:v>9.0421291780478838E-4</c:v>
              </c:pt>
              <c:pt idx="6">
                <c:v>1.0423530424800735E-3</c:v>
              </c:pt>
              <c:pt idx="7">
                <c:v>1.0166491988060139E-3</c:v>
              </c:pt>
              <c:pt idx="8">
                <c:v>9.8398519377738535E-4</c:v>
              </c:pt>
              <c:pt idx="9">
                <c:v>1.1059589202508091E-3</c:v>
              </c:pt>
              <c:pt idx="10">
                <c:v>1.307490988933517E-3</c:v>
              </c:pt>
              <c:pt idx="11">
                <c:v>1.1112127260931666E-3</c:v>
              </c:pt>
              <c:pt idx="12">
                <c:v>9.4560031882660065E-4</c:v>
              </c:pt>
              <c:pt idx="13">
                <c:v>1.0364600906668184E-3</c:v>
              </c:pt>
              <c:pt idx="14">
                <c:v>1.1949704977172893E-3</c:v>
              </c:pt>
              <c:pt idx="15">
                <c:v>1.03561812050413E-3</c:v>
              </c:pt>
              <c:pt idx="16">
                <c:v>1.116924748874863E-3</c:v>
              </c:pt>
              <c:pt idx="17">
                <c:v>1.2585196337280592E-3</c:v>
              </c:pt>
              <c:pt idx="18">
                <c:v>1.2660353591351808E-3</c:v>
              </c:pt>
              <c:pt idx="19">
                <c:v>1.3328394607221418E-3</c:v>
              </c:pt>
              <c:pt idx="20">
                <c:v>1.2524072344334825E-3</c:v>
              </c:pt>
              <c:pt idx="21">
                <c:v>1.1498916154506688E-3</c:v>
              </c:pt>
              <c:pt idx="22">
                <c:v>1.145280970920203E-3</c:v>
              </c:pt>
              <c:pt idx="23">
                <c:v>1.579064337886883E-3</c:v>
              </c:pt>
              <c:pt idx="24">
                <c:v>1.1925464937640742E-3</c:v>
              </c:pt>
              <c:pt idx="25">
                <c:v>1.294322353619102E-3</c:v>
              </c:pt>
              <c:pt idx="26">
                <c:v>1.3153501757882545E-3</c:v>
              </c:pt>
              <c:pt idx="27">
                <c:v>1.085151351408865E-3</c:v>
              </c:pt>
              <c:pt idx="28">
                <c:v>1.0722694498029098E-3</c:v>
              </c:pt>
              <c:pt idx="29">
                <c:v>8.7293255843584442E-4</c:v>
              </c:pt>
              <c:pt idx="30">
                <c:v>7.5750701515117061E-4</c:v>
              </c:pt>
              <c:pt idx="31">
                <c:v>7.6853845482385765E-4</c:v>
              </c:pt>
              <c:pt idx="32">
                <c:v>7.9880717151831681E-4</c:v>
              </c:pt>
              <c:pt idx="33">
                <c:v>8.5760272912918428E-4</c:v>
              </c:pt>
              <c:pt idx="34">
                <c:v>1.0104823050831389E-3</c:v>
              </c:pt>
              <c:pt idx="35">
                <c:v>8.2030906516716645E-4</c:v>
              </c:pt>
              <c:pt idx="36">
                <c:v>1.051243628059699E-3</c:v>
              </c:pt>
              <c:pt idx="37">
                <c:v>9.1997715106950108E-4</c:v>
              </c:pt>
              <c:pt idx="38">
                <c:v>8.189491104890924E-4</c:v>
              </c:pt>
              <c:pt idx="39">
                <c:v>7.08594422652586E-4</c:v>
              </c:pt>
            </c:numLit>
          </c:val>
          <c:smooth val="1"/>
          <c:extLst>
            <c:ext xmlns:c16="http://schemas.microsoft.com/office/drawing/2014/chart" uri="{C3380CC4-5D6E-409C-BE32-E72D297353CC}">
              <c16:uniqueId val="{00000003-C6F7-B44C-B765-DE081009231A}"/>
            </c:ext>
          </c:extLst>
        </c:ser>
        <c:dLbls>
          <c:showLegendKey val="0"/>
          <c:showVal val="0"/>
          <c:showCatName val="0"/>
          <c:showSerName val="0"/>
          <c:showPercent val="0"/>
          <c:showBubbleSize val="0"/>
        </c:dLbls>
        <c:smooth val="0"/>
        <c:axId val="48650112"/>
        <c:axId val="48672768"/>
      </c:lineChart>
      <c:catAx>
        <c:axId val="48650112"/>
        <c:scaling>
          <c:orientation val="minMax"/>
        </c:scaling>
        <c:delete val="0"/>
        <c:axPos val="b"/>
        <c:numFmt formatCode="General" sourceLinked="1"/>
        <c:majorTickMark val="none"/>
        <c:minorTickMark val="none"/>
        <c:tickLblPos val="none"/>
        <c:spPr>
          <a:ln w="5715">
            <a:solidFill>
              <a:srgbClr val="D7D7D7"/>
            </a:solidFill>
            <a:prstDash val="solid"/>
          </a:ln>
        </c:spPr>
        <c:txPr>
          <a:bodyPr anchorCtr="1"/>
          <a:lstStyle/>
          <a:p>
            <a:pPr>
              <a:defRPr sz="600">
                <a:solidFill>
                  <a:srgbClr val="777777"/>
                </a:solidFill>
              </a:defRPr>
            </a:pPr>
            <a:endParaRPr lang="zh-CN"/>
          </a:p>
        </c:txPr>
        <c:crossAx val="48672768"/>
        <c:crosses val="autoZero"/>
        <c:auto val="1"/>
        <c:lblAlgn val="ctr"/>
        <c:lblOffset val="100"/>
        <c:noMultiLvlLbl val="0"/>
      </c:catAx>
      <c:valAx>
        <c:axId val="48672768"/>
        <c:scaling>
          <c:orientation val="minMax"/>
          <c:max val="8.9999999999999993E-3"/>
          <c:min val="0"/>
        </c:scaling>
        <c:delete val="0"/>
        <c:axPos val="l"/>
        <c:majorGridlines>
          <c:spPr>
            <a:ln w="5239">
              <a:solidFill>
                <a:srgbClr val="D7D7D7"/>
              </a:solidFill>
              <a:prstDash val="solid"/>
            </a:ln>
          </c:spPr>
        </c:majorGridlines>
        <c:numFmt formatCode="0.000%" sourceLinked="1"/>
        <c:majorTickMark val="none"/>
        <c:minorTickMark val="none"/>
        <c:tickLblPos val="nextTo"/>
        <c:spPr>
          <a:ln w="5715">
            <a:solidFill>
              <a:srgbClr val="D7D7D7"/>
            </a:solidFill>
            <a:prstDash val="solid"/>
          </a:ln>
        </c:spPr>
        <c:txPr>
          <a:bodyPr anchorCtr="1"/>
          <a:lstStyle/>
          <a:p>
            <a:pPr>
              <a:defRPr sz="600">
                <a:solidFill>
                  <a:srgbClr val="777777"/>
                </a:solidFill>
              </a:defRPr>
            </a:pPr>
            <a:endParaRPr lang="zh-CN"/>
          </a:p>
        </c:txPr>
        <c:crossAx val="48650112"/>
        <c:crosses val="autoZero"/>
        <c:crossBetween val="between"/>
      </c:valAx>
      <c:spPr>
        <a:solidFill>
          <a:srgbClr val="FFFFFF"/>
        </a:solidFill>
        <a:ln w="0">
          <a:noFill/>
          <a:prstDash val="solid"/>
        </a:ln>
      </c:spPr>
    </c:plotArea>
    <c:legend>
      <c:legendPos val="t"/>
      <c:overlay val="0"/>
      <c:txPr>
        <a:bodyPr anchorCtr="1"/>
        <a:lstStyle/>
        <a:p>
          <a:pPr>
            <a:defRPr sz="675">
              <a:solidFill>
                <a:srgbClr val="3C3C3C"/>
              </a:solidFill>
            </a:defRPr>
          </a:pPr>
          <a:endParaRPr lang="zh-CN"/>
        </a:p>
      </c:txPr>
    </c:legend>
    <c:plotVisOnly val="1"/>
    <c:dispBlanksAs val="zero"/>
    <c:showDLblsOverMax val="1"/>
  </c:chart>
  <c:spPr>
    <a:solidFill>
      <a:srgbClr val="FFFFFF"/>
    </a:solidFill>
    <a:ln w="0">
      <a:noFill/>
      <a:prstDash val="solid"/>
    </a:ln>
  </c:sp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c:style val="2"/>
  <c:chart>
    <c:autoTitleDeleted val="1"/>
    <c:plotArea>
      <c:layout/>
      <c:barChart>
        <c:barDir val="bar"/>
        <c:grouping val="clustered"/>
        <c:varyColors val="0"/>
        <c:ser>
          <c:idx val="0"/>
          <c:order val="0"/>
          <c:tx>
            <c:v>Return</c:v>
          </c:tx>
          <c:spPr>
            <a:solidFill>
              <a:srgbClr val="1EB9E1"/>
            </a:solidFill>
          </c:spPr>
          <c:invertIfNegative val="1"/>
          <c:dLbls>
            <c:spPr>
              <a:noFill/>
              <a:ln>
                <a:noFill/>
              </a:ln>
              <a:effectLst/>
            </c:spPr>
            <c:txPr>
              <a:bodyPr anchorCtr="1"/>
              <a:lstStyle/>
              <a:p>
                <a:pPr>
                  <a:defRPr sz="638" b="1">
                    <a:solidFill>
                      <a:srgbClr val="3C3C3C"/>
                    </a:solidFill>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3"/>
              <c:pt idx="0">
                <c:v>DRGN</c:v>
              </c:pt>
              <c:pt idx="1">
                <c:v>CNQQ</c:v>
              </c:pt>
              <c:pt idx="2">
                <c:v>SMHC</c:v>
              </c:pt>
            </c:strLit>
          </c:cat>
          <c:val>
            <c:numLit>
              <c:formatCode>General</c:formatCode>
              <c:ptCount val="3"/>
              <c:pt idx="0">
                <c:v>48.12</c:v>
              </c:pt>
              <c:pt idx="1">
                <c:v>6.54</c:v>
              </c:pt>
              <c:pt idx="2">
                <c:v>3.09</c:v>
              </c:pt>
            </c:numLit>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CD67-424A-A707-FC347C6525A0}"/>
            </c:ext>
          </c:extLst>
        </c:ser>
        <c:dLbls>
          <c:dLblPos val="outEnd"/>
          <c:showLegendKey val="0"/>
          <c:showVal val="1"/>
          <c:showCatName val="0"/>
          <c:showSerName val="0"/>
          <c:showPercent val="0"/>
          <c:showBubbleSize val="0"/>
        </c:dLbls>
        <c:gapWidth val="52"/>
        <c:axId val="48650112"/>
        <c:axId val="48672768"/>
      </c:barChart>
      <c:catAx>
        <c:axId val="48650112"/>
        <c:scaling>
          <c:orientation val="minMax"/>
        </c:scaling>
        <c:delete val="0"/>
        <c:axPos val="l"/>
        <c:majorGridlines>
          <c:spPr>
            <a:ln w="4763">
              <a:solidFill>
                <a:srgbClr val="D7D7D7"/>
              </a:solidFill>
              <a:prstDash val="solid"/>
            </a:ln>
          </c:spPr>
        </c:majorGridlines>
        <c:numFmt formatCode="General" sourceLinked="1"/>
        <c:majorTickMark val="none"/>
        <c:minorTickMark val="none"/>
        <c:tickLblPos val="nextTo"/>
        <c:spPr>
          <a:ln w="5715">
            <a:solidFill>
              <a:srgbClr val="D7D7D7"/>
            </a:solidFill>
            <a:prstDash val="solid"/>
          </a:ln>
        </c:spPr>
        <c:txPr>
          <a:bodyPr anchorCtr="1"/>
          <a:lstStyle/>
          <a:p>
            <a:pPr>
              <a:defRPr sz="600">
                <a:solidFill>
                  <a:srgbClr val="777777"/>
                </a:solidFill>
              </a:defRPr>
            </a:pPr>
            <a:endParaRPr lang="zh-CN"/>
          </a:p>
        </c:txPr>
        <c:crossAx val="48672768"/>
        <c:crosses val="autoZero"/>
        <c:auto val="1"/>
        <c:lblAlgn val="ctr"/>
        <c:lblOffset val="100"/>
        <c:noMultiLvlLbl val="0"/>
      </c:catAx>
      <c:valAx>
        <c:axId val="48672768"/>
        <c:scaling>
          <c:orientation val="minMax"/>
        </c:scaling>
        <c:delete val="0"/>
        <c:axPos val="b"/>
        <c:numFmt formatCode="General" sourceLinked="1"/>
        <c:majorTickMark val="none"/>
        <c:minorTickMark val="none"/>
        <c:tickLblPos val="nextTo"/>
        <c:spPr>
          <a:ln w="5715">
            <a:solidFill>
              <a:srgbClr val="D7D7D7"/>
            </a:solidFill>
            <a:prstDash val="solid"/>
          </a:ln>
        </c:spPr>
        <c:txPr>
          <a:bodyPr anchorCtr="1"/>
          <a:lstStyle/>
          <a:p>
            <a:pPr>
              <a:defRPr sz="675">
                <a:solidFill>
                  <a:srgbClr val="3C3C3C"/>
                </a:solidFill>
              </a:defRPr>
            </a:pPr>
            <a:endParaRPr lang="zh-CN"/>
          </a:p>
        </c:txPr>
        <c:crossAx val="48650112"/>
        <c:crosses val="autoZero"/>
        <c:crossBetween val="between"/>
      </c:valAx>
      <c:spPr>
        <a:solidFill>
          <a:srgbClr val="FFFFFF"/>
        </a:solidFill>
        <a:ln w="0">
          <a:noFill/>
          <a:prstDash val="solid"/>
        </a:ln>
      </c:spPr>
    </c:plotArea>
    <c:plotVisOnly val="1"/>
    <c:dispBlanksAs val="zero"/>
    <c:showDLblsOverMax val="1"/>
  </c:chart>
  <c:spPr>
    <a:solidFill>
      <a:srgbClr val="FFFFFF"/>
    </a:solidFill>
    <a:ln w="0">
      <a:noFill/>
      <a:prstDash val="solid"/>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c:style val="2"/>
  <c:chart>
    <c:autoTitleDeleted val="1"/>
    <c:plotArea>
      <c:layout/>
      <c:barChart>
        <c:barDir val="bar"/>
        <c:grouping val="clustered"/>
        <c:varyColors val="0"/>
        <c:ser>
          <c:idx val="0"/>
          <c:order val="0"/>
          <c:tx>
            <c:v>AUM</c:v>
          </c:tx>
          <c:spPr>
            <a:solidFill>
              <a:srgbClr val="0078B4"/>
            </a:solidFill>
          </c:spPr>
          <c:invertIfNegative val="1"/>
          <c:dLbls>
            <c:spPr>
              <a:noFill/>
              <a:ln>
                <a:noFill/>
              </a:ln>
              <a:effectLst/>
            </c:spPr>
            <c:txPr>
              <a:bodyPr anchorCtr="1"/>
              <a:lstStyle/>
              <a:p>
                <a:pPr>
                  <a:defRPr sz="638" b="1">
                    <a:solidFill>
                      <a:srgbClr val="3C3C3C"/>
                    </a:solidFill>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卢森堡</c:v>
              </c:pt>
              <c:pt idx="1">
                <c:v>香港</c:v>
              </c:pt>
              <c:pt idx="2">
                <c:v>爱尔兰</c:v>
              </c:pt>
              <c:pt idx="3">
                <c:v>美国</c:v>
              </c:pt>
              <c:pt idx="4">
                <c:v>韩国</c:v>
              </c:pt>
              <c:pt idx="5">
                <c:v>泰国</c:v>
              </c:pt>
              <c:pt idx="6">
                <c:v>其他</c:v>
              </c:pt>
            </c:strLit>
          </c:cat>
          <c:val>
            <c:numLit>
              <c:formatCode>General</c:formatCode>
              <c:ptCount val="7"/>
              <c:pt idx="0">
                <c:v>66.48</c:v>
              </c:pt>
              <c:pt idx="1">
                <c:v>65.06</c:v>
              </c:pt>
              <c:pt idx="2">
                <c:v>30.75</c:v>
              </c:pt>
              <c:pt idx="3">
                <c:v>27.97</c:v>
              </c:pt>
              <c:pt idx="4">
                <c:v>9.02</c:v>
              </c:pt>
              <c:pt idx="5">
                <c:v>4.2</c:v>
              </c:pt>
              <c:pt idx="6">
                <c:v>10.84</c:v>
              </c:pt>
            </c:numLit>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CE0A-354B-9D2D-C88B7A91CEB4}"/>
            </c:ext>
          </c:extLst>
        </c:ser>
        <c:dLbls>
          <c:dLblPos val="outEnd"/>
          <c:showLegendKey val="0"/>
          <c:showVal val="1"/>
          <c:showCatName val="0"/>
          <c:showSerName val="0"/>
          <c:showPercent val="0"/>
          <c:showBubbleSize val="0"/>
        </c:dLbls>
        <c:gapWidth val="38"/>
        <c:axId val="48650112"/>
        <c:axId val="48672768"/>
      </c:barChart>
      <c:catAx>
        <c:axId val="48650112"/>
        <c:scaling>
          <c:orientation val="minMax"/>
        </c:scaling>
        <c:delete val="0"/>
        <c:axPos val="l"/>
        <c:majorGridlines>
          <c:spPr>
            <a:ln w="4763">
              <a:solidFill>
                <a:srgbClr val="D7D7D7"/>
              </a:solidFill>
              <a:prstDash val="solid"/>
            </a:ln>
          </c:spPr>
        </c:majorGridlines>
        <c:numFmt formatCode="General" sourceLinked="1"/>
        <c:majorTickMark val="none"/>
        <c:minorTickMark val="none"/>
        <c:tickLblPos val="nextTo"/>
        <c:spPr>
          <a:ln w="5715">
            <a:solidFill>
              <a:srgbClr val="D7D7D7"/>
            </a:solidFill>
            <a:prstDash val="solid"/>
          </a:ln>
        </c:spPr>
        <c:txPr>
          <a:bodyPr anchorCtr="1"/>
          <a:lstStyle/>
          <a:p>
            <a:pPr>
              <a:defRPr sz="600">
                <a:solidFill>
                  <a:srgbClr val="777777"/>
                </a:solidFill>
              </a:defRPr>
            </a:pPr>
            <a:endParaRPr lang="zh-CN"/>
          </a:p>
        </c:txPr>
        <c:crossAx val="48672768"/>
        <c:crosses val="autoZero"/>
        <c:auto val="1"/>
        <c:lblAlgn val="ctr"/>
        <c:lblOffset val="100"/>
        <c:noMultiLvlLbl val="0"/>
      </c:catAx>
      <c:valAx>
        <c:axId val="48672768"/>
        <c:scaling>
          <c:orientation val="minMax"/>
        </c:scaling>
        <c:delete val="0"/>
        <c:axPos val="b"/>
        <c:numFmt formatCode="General" sourceLinked="1"/>
        <c:majorTickMark val="none"/>
        <c:minorTickMark val="none"/>
        <c:tickLblPos val="nextTo"/>
        <c:spPr>
          <a:ln w="5715">
            <a:solidFill>
              <a:srgbClr val="D7D7D7"/>
            </a:solidFill>
            <a:prstDash val="solid"/>
          </a:ln>
        </c:spPr>
        <c:txPr>
          <a:bodyPr anchorCtr="1"/>
          <a:lstStyle/>
          <a:p>
            <a:pPr>
              <a:defRPr sz="675">
                <a:solidFill>
                  <a:srgbClr val="3C3C3C"/>
                </a:solidFill>
              </a:defRPr>
            </a:pPr>
            <a:endParaRPr lang="zh-CN"/>
          </a:p>
        </c:txPr>
        <c:crossAx val="48650112"/>
        <c:crosses val="autoZero"/>
        <c:crossBetween val="between"/>
      </c:valAx>
      <c:spPr>
        <a:solidFill>
          <a:srgbClr val="FFFFFF"/>
        </a:solidFill>
        <a:ln w="0">
          <a:noFill/>
          <a:prstDash val="solid"/>
        </a:ln>
      </c:spPr>
    </c:plotArea>
    <c:plotVisOnly val="1"/>
    <c:dispBlanksAs val="zero"/>
    <c:showDLblsOverMax val="1"/>
  </c:chart>
  <c:spPr>
    <a:solidFill>
      <a:srgbClr val="FFFFFF"/>
    </a:solidFill>
    <a:ln w="0">
      <a:noFill/>
      <a:prstDash val="solid"/>
    </a:ln>
  </c:sp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c:style val="2"/>
  <c:chart>
    <c:autoTitleDeleted val="1"/>
    <c:plotArea>
      <c:layout/>
      <c:barChart>
        <c:barDir val="bar"/>
        <c:grouping val="clustered"/>
        <c:varyColors val="0"/>
        <c:ser>
          <c:idx val="0"/>
          <c:order val="0"/>
          <c:tx>
            <c:v>AUM</c:v>
          </c:tx>
          <c:spPr>
            <a:solidFill>
              <a:srgbClr val="0078B4"/>
            </a:solidFill>
          </c:spPr>
          <c:invertIfNegative val="1"/>
          <c:dLbls>
            <c:spPr>
              <a:noFill/>
              <a:ln>
                <a:noFill/>
              </a:ln>
              <a:effectLst/>
            </c:spPr>
            <c:txPr>
              <a:bodyPr anchorCtr="1"/>
              <a:lstStyle/>
              <a:p>
                <a:pPr>
                  <a:defRPr sz="600" b="1">
                    <a:solidFill>
                      <a:srgbClr val="3C3C3C"/>
                    </a:solidFill>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0"/>
              <c:pt idx="0">
                <c:v>未设基准/不可得</c:v>
              </c:pt>
              <c:pt idx="1">
                <c:v>Hang Seng Index</c:v>
              </c:pt>
              <c:pt idx="2">
                <c:v>MSCI China</c:v>
              </c:pt>
              <c:pt idx="3">
                <c:v>MSCI China A Onshore</c:v>
              </c:pt>
              <c:pt idx="4">
                <c:v>CSI 300</c:v>
              </c:pt>
              <c:pt idx="5">
                <c:v>MSCI China 10/40</c:v>
              </c:pt>
              <c:pt idx="6">
                <c:v>MSCI Golden Dragon</c:v>
              </c:pt>
              <c:pt idx="7">
                <c:v>MSCI China All Shares</c:v>
              </c:pt>
              <c:pt idx="8">
                <c:v>FTSE China 50</c:v>
              </c:pt>
              <c:pt idx="9">
                <c:v>CSI海外中国互联网</c:v>
              </c:pt>
            </c:strLit>
          </c:cat>
          <c:val>
            <c:numLit>
              <c:formatCode>General</c:formatCode>
              <c:ptCount val="10"/>
              <c:pt idx="0">
                <c:v>24.42</c:v>
              </c:pt>
              <c:pt idx="1">
                <c:v>23.47</c:v>
              </c:pt>
              <c:pt idx="2">
                <c:v>22.77</c:v>
              </c:pt>
              <c:pt idx="3">
                <c:v>14.7</c:v>
              </c:pt>
              <c:pt idx="4">
                <c:v>14.63</c:v>
              </c:pt>
              <c:pt idx="5">
                <c:v>14.59</c:v>
              </c:pt>
              <c:pt idx="6">
                <c:v>13.38</c:v>
              </c:pt>
              <c:pt idx="7">
                <c:v>9.08</c:v>
              </c:pt>
              <c:pt idx="8">
                <c:v>5.64</c:v>
              </c:pt>
              <c:pt idx="9">
                <c:v>5.56</c:v>
              </c:pt>
            </c:numLit>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9B87-A54A-9A27-7089F6B377B3}"/>
            </c:ext>
          </c:extLst>
        </c:ser>
        <c:dLbls>
          <c:dLblPos val="outEnd"/>
          <c:showLegendKey val="0"/>
          <c:showVal val="1"/>
          <c:showCatName val="0"/>
          <c:showSerName val="0"/>
          <c:showPercent val="0"/>
          <c:showBubbleSize val="0"/>
        </c:dLbls>
        <c:gapWidth val="34"/>
        <c:axId val="48650112"/>
        <c:axId val="48672768"/>
      </c:barChart>
      <c:catAx>
        <c:axId val="48650112"/>
        <c:scaling>
          <c:orientation val="minMax"/>
        </c:scaling>
        <c:delete val="0"/>
        <c:axPos val="l"/>
        <c:majorGridlines>
          <c:spPr>
            <a:ln w="4763">
              <a:solidFill>
                <a:srgbClr val="D7D7D7"/>
              </a:solidFill>
              <a:prstDash val="solid"/>
            </a:ln>
          </c:spPr>
        </c:majorGridlines>
        <c:numFmt formatCode="General" sourceLinked="1"/>
        <c:majorTickMark val="none"/>
        <c:minorTickMark val="none"/>
        <c:tickLblPos val="nextTo"/>
        <c:spPr>
          <a:ln w="5715">
            <a:solidFill>
              <a:srgbClr val="D7D7D7"/>
            </a:solidFill>
            <a:prstDash val="solid"/>
          </a:ln>
        </c:spPr>
        <c:txPr>
          <a:bodyPr anchorCtr="1"/>
          <a:lstStyle/>
          <a:p>
            <a:pPr>
              <a:defRPr sz="600">
                <a:solidFill>
                  <a:srgbClr val="777777"/>
                </a:solidFill>
              </a:defRPr>
            </a:pPr>
            <a:endParaRPr lang="zh-CN"/>
          </a:p>
        </c:txPr>
        <c:crossAx val="48672768"/>
        <c:crosses val="autoZero"/>
        <c:auto val="1"/>
        <c:lblAlgn val="ctr"/>
        <c:lblOffset val="100"/>
        <c:noMultiLvlLbl val="0"/>
      </c:catAx>
      <c:valAx>
        <c:axId val="48672768"/>
        <c:scaling>
          <c:orientation val="minMax"/>
        </c:scaling>
        <c:delete val="0"/>
        <c:axPos val="b"/>
        <c:numFmt formatCode="General" sourceLinked="1"/>
        <c:majorTickMark val="none"/>
        <c:minorTickMark val="none"/>
        <c:tickLblPos val="nextTo"/>
        <c:spPr>
          <a:ln w="5715">
            <a:solidFill>
              <a:srgbClr val="D7D7D7"/>
            </a:solidFill>
            <a:prstDash val="solid"/>
          </a:ln>
        </c:spPr>
        <c:txPr>
          <a:bodyPr anchorCtr="1"/>
          <a:lstStyle/>
          <a:p>
            <a:pPr>
              <a:defRPr sz="675">
                <a:solidFill>
                  <a:srgbClr val="3C3C3C"/>
                </a:solidFill>
              </a:defRPr>
            </a:pPr>
            <a:endParaRPr lang="zh-CN"/>
          </a:p>
        </c:txPr>
        <c:crossAx val="48650112"/>
        <c:crosses val="autoZero"/>
        <c:crossBetween val="between"/>
      </c:valAx>
      <c:spPr>
        <a:solidFill>
          <a:srgbClr val="FFFFFF"/>
        </a:solidFill>
        <a:ln w="0">
          <a:noFill/>
          <a:prstDash val="solid"/>
        </a:ln>
      </c:spPr>
    </c:plotArea>
    <c:plotVisOnly val="1"/>
    <c:dispBlanksAs val="zero"/>
    <c:showDLblsOverMax val="1"/>
  </c:chart>
  <c:spPr>
    <a:solidFill>
      <a:srgbClr val="FFFFFF"/>
    </a:solidFill>
    <a:ln w="0">
      <a:noFill/>
      <a:prstDash val="solid"/>
    </a:ln>
  </c:sp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c:style val="2"/>
  <c:chart>
    <c:autoTitleDeleted val="1"/>
    <c:plotArea>
      <c:layout/>
      <c:barChart>
        <c:barDir val="col"/>
        <c:grouping val="clustered"/>
        <c:varyColors val="0"/>
        <c:ser>
          <c:idx val="0"/>
          <c:order val="0"/>
          <c:tx>
            <c:v>L12M Net Flow</c:v>
          </c:tx>
          <c:spPr>
            <a:solidFill>
              <a:srgbClr val="0078B4"/>
            </a:solidFill>
          </c:spPr>
          <c:invertIfNegative val="0"/>
          <c:dPt>
            <c:idx val="1"/>
            <c:invertIfNegative val="1"/>
            <c:bubble3D val="0"/>
            <c:spPr>
              <a:solidFill>
                <a:srgbClr val="C94A4A"/>
              </a:solidFill>
            </c:spPr>
            <c:extLst>
              <c:ext xmlns:c16="http://schemas.microsoft.com/office/drawing/2014/chart" uri="{C3380CC4-5D6E-409C-BE32-E72D297353CC}">
                <c16:uniqueId val="{00000001-E717-A544-92D4-1361E3B7B8CF}"/>
              </c:ext>
            </c:extLst>
          </c:dPt>
          <c:dLbls>
            <c:spPr>
              <a:noFill/>
              <a:ln>
                <a:noFill/>
              </a:ln>
              <a:effectLst/>
            </c:spPr>
            <c:txPr>
              <a:bodyPr anchorCtr="1"/>
              <a:lstStyle/>
              <a:p>
                <a:pPr>
                  <a:defRPr sz="638" b="1">
                    <a:solidFill>
                      <a:srgbClr val="3C3C3C"/>
                    </a:solidFill>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美国</c:v>
              </c:pt>
              <c:pt idx="1">
                <c:v>其他地区</c:v>
              </c:pt>
            </c:strLit>
          </c:cat>
          <c:val>
            <c:numLit>
              <c:formatCode>General</c:formatCode>
              <c:ptCount val="2"/>
              <c:pt idx="0">
                <c:v>2.4510000000000001</c:v>
              </c:pt>
              <c:pt idx="1">
                <c:v>-12.324</c:v>
              </c:pt>
            </c:numLit>
          </c:val>
          <c:extLst>
            <c:ext xmlns:c16="http://schemas.microsoft.com/office/drawing/2014/chart" uri="{C3380CC4-5D6E-409C-BE32-E72D297353CC}">
              <c16:uniqueId val="{00000002-E717-A544-92D4-1361E3B7B8CF}"/>
            </c:ext>
          </c:extLst>
        </c:ser>
        <c:dLbls>
          <c:dLblPos val="outEnd"/>
          <c:showLegendKey val="0"/>
          <c:showVal val="1"/>
          <c:showCatName val="0"/>
          <c:showSerName val="0"/>
          <c:showPercent val="0"/>
          <c:showBubbleSize val="0"/>
        </c:dLbls>
        <c:gapWidth val="80"/>
        <c:axId val="48650112"/>
        <c:axId val="48672768"/>
      </c:barChart>
      <c:catAx>
        <c:axId val="48650112"/>
        <c:scaling>
          <c:orientation val="minMax"/>
        </c:scaling>
        <c:delete val="0"/>
        <c:axPos val="b"/>
        <c:majorGridlines>
          <c:spPr>
            <a:ln w="4763">
              <a:solidFill>
                <a:srgbClr val="D7D7D7"/>
              </a:solidFill>
              <a:prstDash val="solid"/>
            </a:ln>
          </c:spPr>
        </c:majorGridlines>
        <c:numFmt formatCode="General" sourceLinked="1"/>
        <c:majorTickMark val="none"/>
        <c:minorTickMark val="none"/>
        <c:tickLblPos val="nextTo"/>
        <c:spPr>
          <a:ln w="5715">
            <a:solidFill>
              <a:srgbClr val="D7D7D7"/>
            </a:solidFill>
            <a:prstDash val="solid"/>
          </a:ln>
        </c:spPr>
        <c:txPr>
          <a:bodyPr anchorCtr="1"/>
          <a:lstStyle/>
          <a:p>
            <a:pPr>
              <a:defRPr sz="600">
                <a:solidFill>
                  <a:srgbClr val="777777"/>
                </a:solidFill>
              </a:defRPr>
            </a:pPr>
            <a:endParaRPr lang="zh-CN"/>
          </a:p>
        </c:txPr>
        <c:crossAx val="48672768"/>
        <c:crosses val="autoZero"/>
        <c:auto val="1"/>
        <c:lblAlgn val="ctr"/>
        <c:lblOffset val="100"/>
        <c:noMultiLvlLbl val="0"/>
      </c:catAx>
      <c:valAx>
        <c:axId val="48672768"/>
        <c:scaling>
          <c:orientation val="minMax"/>
        </c:scaling>
        <c:delete val="0"/>
        <c:axPos val="l"/>
        <c:majorGridlines>
          <c:spPr>
            <a:ln w="4763">
              <a:solidFill>
                <a:srgbClr val="D7D7D7"/>
              </a:solidFill>
              <a:prstDash val="solid"/>
            </a:ln>
          </c:spPr>
        </c:majorGridlines>
        <c:numFmt formatCode="General" sourceLinked="1"/>
        <c:majorTickMark val="none"/>
        <c:minorTickMark val="none"/>
        <c:tickLblPos val="nextTo"/>
        <c:spPr>
          <a:ln w="5715">
            <a:solidFill>
              <a:srgbClr val="D7D7D7"/>
            </a:solidFill>
            <a:prstDash val="solid"/>
          </a:ln>
        </c:spPr>
        <c:txPr>
          <a:bodyPr anchorCtr="1"/>
          <a:lstStyle/>
          <a:p>
            <a:pPr>
              <a:defRPr sz="600">
                <a:solidFill>
                  <a:srgbClr val="777777"/>
                </a:solidFill>
              </a:defRPr>
            </a:pPr>
            <a:endParaRPr lang="zh-CN"/>
          </a:p>
        </c:txPr>
        <c:crossAx val="48650112"/>
        <c:crosses val="autoZero"/>
        <c:crossBetween val="between"/>
      </c:valAx>
      <c:spPr>
        <a:solidFill>
          <a:srgbClr val="FFFFFF"/>
        </a:solidFill>
        <a:ln w="0">
          <a:noFill/>
          <a:prstDash val="solid"/>
        </a:ln>
      </c:spPr>
    </c:plotArea>
    <c:plotVisOnly val="1"/>
    <c:dispBlanksAs val="zero"/>
    <c:showDLblsOverMax val="1"/>
  </c:chart>
  <c:spPr>
    <a:solidFill>
      <a:srgbClr val="FFFFFF"/>
    </a:solidFill>
    <a:ln w="0">
      <a:noFill/>
      <a:prstDash val="solid"/>
    </a:ln>
  </c:sp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c:style val="2"/>
  <c:chart>
    <c:autoTitleDeleted val="1"/>
    <c:plotArea>
      <c:layout/>
      <c:barChart>
        <c:barDir val="bar"/>
        <c:grouping val="clustered"/>
        <c:varyColors val="0"/>
        <c:ser>
          <c:idx val="0"/>
          <c:order val="0"/>
          <c:tx>
            <c:v>AUM</c:v>
          </c:tx>
          <c:spPr>
            <a:solidFill>
              <a:srgbClr val="0078B4"/>
            </a:solidFill>
          </c:spPr>
          <c:invertIfNegative val="1"/>
          <c:dLbls>
            <c:spPr>
              <a:noFill/>
              <a:ln>
                <a:noFill/>
              </a:ln>
              <a:effectLst/>
            </c:spPr>
            <c:txPr>
              <a:bodyPr anchorCtr="1"/>
              <a:lstStyle/>
              <a:p>
                <a:pPr>
                  <a:defRPr sz="638" b="1">
                    <a:solidFill>
                      <a:srgbClr val="3C3C3C"/>
                    </a:solidFill>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5"/>
              <c:pt idx="0">
                <c:v>iShares</c:v>
              </c:pt>
              <c:pt idx="1">
                <c:v>KraneShares</c:v>
              </c:pt>
              <c:pt idx="2">
                <c:v>Invesco</c:v>
              </c:pt>
              <c:pt idx="3">
                <c:v>Fidelity</c:v>
              </c:pt>
              <c:pt idx="4">
                <c:v>Xtrackers</c:v>
              </c:pt>
            </c:strLit>
          </c:cat>
          <c:val>
            <c:numLit>
              <c:formatCode>General</c:formatCode>
              <c:ptCount val="5"/>
              <c:pt idx="0">
                <c:v>11.9</c:v>
              </c:pt>
              <c:pt idx="1">
                <c:v>5.548</c:v>
              </c:pt>
              <c:pt idx="2">
                <c:v>3.5059999999999998</c:v>
              </c:pt>
              <c:pt idx="3">
                <c:v>2.778</c:v>
              </c:pt>
              <c:pt idx="4">
                <c:v>1.6839999999999999</c:v>
              </c:pt>
            </c:numLit>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7440-4248-A4C9-26BA7455B9C6}"/>
            </c:ext>
          </c:extLst>
        </c:ser>
        <c:dLbls>
          <c:dLblPos val="outEnd"/>
          <c:showLegendKey val="0"/>
          <c:showVal val="1"/>
          <c:showCatName val="0"/>
          <c:showSerName val="0"/>
          <c:showPercent val="0"/>
          <c:showBubbleSize val="0"/>
        </c:dLbls>
        <c:gapWidth val="44"/>
        <c:axId val="48650112"/>
        <c:axId val="48672768"/>
      </c:barChart>
      <c:catAx>
        <c:axId val="48650112"/>
        <c:scaling>
          <c:orientation val="minMax"/>
        </c:scaling>
        <c:delete val="0"/>
        <c:axPos val="l"/>
        <c:majorGridlines>
          <c:spPr>
            <a:ln w="4763">
              <a:solidFill>
                <a:srgbClr val="D7D7D7"/>
              </a:solidFill>
              <a:prstDash val="solid"/>
            </a:ln>
          </c:spPr>
        </c:majorGridlines>
        <c:numFmt formatCode="General" sourceLinked="1"/>
        <c:majorTickMark val="none"/>
        <c:minorTickMark val="none"/>
        <c:tickLblPos val="nextTo"/>
        <c:spPr>
          <a:ln w="5715">
            <a:solidFill>
              <a:srgbClr val="D7D7D7"/>
            </a:solidFill>
            <a:prstDash val="solid"/>
          </a:ln>
        </c:spPr>
        <c:txPr>
          <a:bodyPr anchorCtr="1"/>
          <a:lstStyle/>
          <a:p>
            <a:pPr>
              <a:defRPr sz="600">
                <a:solidFill>
                  <a:srgbClr val="777777"/>
                </a:solidFill>
              </a:defRPr>
            </a:pPr>
            <a:endParaRPr lang="zh-CN"/>
          </a:p>
        </c:txPr>
        <c:crossAx val="48672768"/>
        <c:crosses val="autoZero"/>
        <c:auto val="1"/>
        <c:lblAlgn val="ctr"/>
        <c:lblOffset val="100"/>
        <c:noMultiLvlLbl val="0"/>
      </c:catAx>
      <c:valAx>
        <c:axId val="48672768"/>
        <c:scaling>
          <c:orientation val="minMax"/>
        </c:scaling>
        <c:delete val="0"/>
        <c:axPos val="b"/>
        <c:numFmt formatCode="General" sourceLinked="1"/>
        <c:majorTickMark val="none"/>
        <c:minorTickMark val="none"/>
        <c:tickLblPos val="nextTo"/>
        <c:spPr>
          <a:ln w="5715">
            <a:solidFill>
              <a:srgbClr val="D7D7D7"/>
            </a:solidFill>
            <a:prstDash val="solid"/>
          </a:ln>
        </c:spPr>
        <c:txPr>
          <a:bodyPr anchorCtr="1"/>
          <a:lstStyle/>
          <a:p>
            <a:pPr>
              <a:defRPr sz="675">
                <a:solidFill>
                  <a:srgbClr val="3C3C3C"/>
                </a:solidFill>
              </a:defRPr>
            </a:pPr>
            <a:endParaRPr lang="zh-CN"/>
          </a:p>
        </c:txPr>
        <c:crossAx val="48650112"/>
        <c:crosses val="autoZero"/>
        <c:crossBetween val="between"/>
      </c:valAx>
      <c:spPr>
        <a:solidFill>
          <a:srgbClr val="FFFFFF"/>
        </a:solidFill>
        <a:ln w="0">
          <a:noFill/>
          <a:prstDash val="solid"/>
        </a:ln>
      </c:spPr>
    </c:plotArea>
    <c:plotVisOnly val="1"/>
    <c:dispBlanksAs val="zero"/>
    <c:showDLblsOverMax val="1"/>
  </c:chart>
  <c:spPr>
    <a:solidFill>
      <a:srgbClr val="FFFFFF"/>
    </a:solidFill>
    <a:ln w="0">
      <a:noFill/>
      <a:prstDash val="solid"/>
    </a:ln>
  </c:sp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c:style val="2"/>
  <c:chart>
    <c:autoTitleDeleted val="1"/>
    <c:plotArea>
      <c:layout/>
      <c:barChart>
        <c:barDir val="bar"/>
        <c:grouping val="clustered"/>
        <c:varyColors val="0"/>
        <c:ser>
          <c:idx val="0"/>
          <c:order val="0"/>
          <c:tx>
            <c:v>AUM</c:v>
          </c:tx>
          <c:spPr>
            <a:solidFill>
              <a:srgbClr val="1EB9E1"/>
            </a:solidFill>
          </c:spPr>
          <c:invertIfNegative val="1"/>
          <c:dLbls>
            <c:spPr>
              <a:noFill/>
              <a:ln>
                <a:noFill/>
              </a:ln>
              <a:effectLst/>
            </c:spPr>
            <c:txPr>
              <a:bodyPr anchorCtr="1"/>
              <a:lstStyle/>
              <a:p>
                <a:pPr>
                  <a:defRPr sz="638" b="1">
                    <a:solidFill>
                      <a:srgbClr val="3C3C3C"/>
                    </a:solidFill>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MCHI</c:v>
              </c:pt>
              <c:pt idx="1">
                <c:v>KWEB</c:v>
              </c:pt>
              <c:pt idx="2">
                <c:v>FXI</c:v>
              </c:pt>
              <c:pt idx="3">
                <c:v>CQQQ</c:v>
              </c:pt>
              <c:pt idx="4">
                <c:v>FHKCX</c:v>
              </c:pt>
              <c:pt idx="5">
                <c:v>ASHR</c:v>
              </c:pt>
              <c:pt idx="6">
                <c:v>EWH</c:v>
              </c:pt>
            </c:strLit>
          </c:cat>
          <c:val>
            <c:numLit>
              <c:formatCode>General</c:formatCode>
              <c:ptCount val="7"/>
              <c:pt idx="0">
                <c:v>5.8860000000000001</c:v>
              </c:pt>
              <c:pt idx="1">
                <c:v>4.907</c:v>
              </c:pt>
              <c:pt idx="2">
                <c:v>4.524</c:v>
              </c:pt>
              <c:pt idx="3">
                <c:v>3.4180000000000001</c:v>
              </c:pt>
              <c:pt idx="4">
                <c:v>2.778</c:v>
              </c:pt>
              <c:pt idx="5">
                <c:v>1.645</c:v>
              </c:pt>
              <c:pt idx="6">
                <c:v>1.131</c:v>
              </c:pt>
            </c:numLit>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9097-5244-A4F9-97E75DCE7D0E}"/>
            </c:ext>
          </c:extLst>
        </c:ser>
        <c:dLbls>
          <c:dLblPos val="outEnd"/>
          <c:showLegendKey val="0"/>
          <c:showVal val="1"/>
          <c:showCatName val="0"/>
          <c:showSerName val="0"/>
          <c:showPercent val="0"/>
          <c:showBubbleSize val="0"/>
        </c:dLbls>
        <c:gapWidth val="35"/>
        <c:axId val="48650112"/>
        <c:axId val="48672768"/>
      </c:barChart>
      <c:catAx>
        <c:axId val="48650112"/>
        <c:scaling>
          <c:orientation val="minMax"/>
        </c:scaling>
        <c:delete val="0"/>
        <c:axPos val="l"/>
        <c:majorGridlines>
          <c:spPr>
            <a:ln w="4763">
              <a:solidFill>
                <a:srgbClr val="D7D7D7"/>
              </a:solidFill>
              <a:prstDash val="solid"/>
            </a:ln>
          </c:spPr>
        </c:majorGridlines>
        <c:numFmt formatCode="General" sourceLinked="1"/>
        <c:majorTickMark val="none"/>
        <c:minorTickMark val="none"/>
        <c:tickLblPos val="nextTo"/>
        <c:spPr>
          <a:ln w="5715">
            <a:solidFill>
              <a:srgbClr val="D7D7D7"/>
            </a:solidFill>
            <a:prstDash val="solid"/>
          </a:ln>
        </c:spPr>
        <c:txPr>
          <a:bodyPr anchorCtr="1"/>
          <a:lstStyle/>
          <a:p>
            <a:pPr>
              <a:defRPr sz="600">
                <a:solidFill>
                  <a:srgbClr val="777777"/>
                </a:solidFill>
              </a:defRPr>
            </a:pPr>
            <a:endParaRPr lang="zh-CN"/>
          </a:p>
        </c:txPr>
        <c:crossAx val="48672768"/>
        <c:crosses val="autoZero"/>
        <c:auto val="1"/>
        <c:lblAlgn val="ctr"/>
        <c:lblOffset val="100"/>
        <c:noMultiLvlLbl val="0"/>
      </c:catAx>
      <c:valAx>
        <c:axId val="48672768"/>
        <c:scaling>
          <c:orientation val="minMax"/>
        </c:scaling>
        <c:delete val="0"/>
        <c:axPos val="b"/>
        <c:numFmt formatCode="General" sourceLinked="1"/>
        <c:majorTickMark val="none"/>
        <c:minorTickMark val="none"/>
        <c:tickLblPos val="nextTo"/>
        <c:spPr>
          <a:ln w="5715">
            <a:solidFill>
              <a:srgbClr val="D7D7D7"/>
            </a:solidFill>
            <a:prstDash val="solid"/>
          </a:ln>
        </c:spPr>
        <c:txPr>
          <a:bodyPr anchorCtr="1"/>
          <a:lstStyle/>
          <a:p>
            <a:pPr>
              <a:defRPr sz="675">
                <a:solidFill>
                  <a:srgbClr val="3C3C3C"/>
                </a:solidFill>
              </a:defRPr>
            </a:pPr>
            <a:endParaRPr lang="zh-CN"/>
          </a:p>
        </c:txPr>
        <c:crossAx val="48650112"/>
        <c:crosses val="autoZero"/>
        <c:crossBetween val="between"/>
      </c:valAx>
      <c:spPr>
        <a:solidFill>
          <a:srgbClr val="FFFFFF"/>
        </a:solidFill>
        <a:ln w="0">
          <a:noFill/>
          <a:prstDash val="solid"/>
        </a:ln>
      </c:spPr>
    </c:plotArea>
    <c:plotVisOnly val="1"/>
    <c:dispBlanksAs val="zero"/>
    <c:showDLblsOverMax val="1"/>
  </c:chart>
  <c:spPr>
    <a:solidFill>
      <a:srgbClr val="FFFFFF"/>
    </a:solidFill>
    <a:ln w="0">
      <a:noFill/>
      <a:prstDash val="solid"/>
    </a:ln>
  </c:sp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c:style val="2"/>
  <c:chart>
    <c:autoTitleDeleted val="1"/>
    <c:plotArea>
      <c:layout/>
      <c:barChart>
        <c:barDir val="col"/>
        <c:grouping val="clustered"/>
        <c:varyColors val="0"/>
        <c:ser>
          <c:idx val="0"/>
          <c:order val="0"/>
          <c:tx>
            <c:v>Net Flow</c:v>
          </c:tx>
          <c:spPr>
            <a:solidFill>
              <a:srgbClr val="0078B4"/>
            </a:solidFill>
          </c:spPr>
          <c:invertIfNegative val="0"/>
          <c:dPt>
            <c:idx val="2"/>
            <c:invertIfNegative val="1"/>
            <c:bubble3D val="0"/>
            <c:spPr>
              <a:solidFill>
                <a:srgbClr val="1EB9E1"/>
              </a:solidFill>
            </c:spPr>
            <c:extLst>
              <c:ext xmlns:c16="http://schemas.microsoft.com/office/drawing/2014/chart" uri="{C3380CC4-5D6E-409C-BE32-E72D297353CC}">
                <c16:uniqueId val="{00000003-D7A4-DF47-B895-1B4DCDA6CA78}"/>
              </c:ext>
            </c:extLst>
          </c:dPt>
          <c:dPt>
            <c:idx val="5"/>
            <c:invertIfNegative val="1"/>
            <c:bubble3D val="0"/>
            <c:spPr>
              <a:solidFill>
                <a:srgbClr val="1EB9E1"/>
              </a:solidFill>
            </c:spPr>
            <c:extLst>
              <c:ext xmlns:c16="http://schemas.microsoft.com/office/drawing/2014/chart" uri="{C3380CC4-5D6E-409C-BE32-E72D297353CC}">
                <c16:uniqueId val="{00000005-D7A4-DF47-B895-1B4DCDA6CA78}"/>
              </c:ext>
            </c:extLst>
          </c:dPt>
          <c:dPt>
            <c:idx val="6"/>
            <c:invertIfNegative val="1"/>
            <c:bubble3D val="0"/>
            <c:spPr>
              <a:solidFill>
                <a:srgbClr val="C94A4A"/>
              </a:solidFill>
            </c:spPr>
            <c:extLst>
              <c:ext xmlns:c16="http://schemas.microsoft.com/office/drawing/2014/chart" uri="{C3380CC4-5D6E-409C-BE32-E72D297353CC}">
                <c16:uniqueId val="{00000001-D7A4-DF47-B895-1B4DCDA6CA78}"/>
              </c:ext>
            </c:extLst>
          </c:dPt>
          <c:dLbls>
            <c:spPr>
              <a:noFill/>
              <a:ln>
                <a:noFill/>
              </a:ln>
              <a:effectLst/>
            </c:spPr>
            <c:txPr>
              <a:bodyPr anchorCtr="1"/>
              <a:lstStyle/>
              <a:p>
                <a:pPr>
                  <a:defRPr sz="638" b="1">
                    <a:solidFill>
                      <a:srgbClr val="3C3C3C"/>
                    </a:solidFill>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7"/>
              <c:pt idx="0">
                <c:v>2020全年</c:v>
              </c:pt>
              <c:pt idx="1">
                <c:v>2020.04–2021.02</c:v>
              </c:pt>
              <c:pt idx="2">
                <c:v>2021全年</c:v>
              </c:pt>
              <c:pt idx="3">
                <c:v>2024年9·24后2个月</c:v>
              </c:pt>
              <c:pt idx="4">
                <c:v>2024年9·24后4个月</c:v>
              </c:pt>
              <c:pt idx="5">
                <c:v>2025全年</c:v>
              </c:pt>
              <c:pt idx="6">
                <c:v>2026H1</c:v>
              </c:pt>
            </c:strLit>
          </c:cat>
          <c:val>
            <c:numLit>
              <c:formatCode>General</c:formatCode>
              <c:ptCount val="7"/>
              <c:pt idx="0">
                <c:v>1.1000000000000001</c:v>
              </c:pt>
              <c:pt idx="1">
                <c:v>0.87</c:v>
              </c:pt>
              <c:pt idx="2">
                <c:v>8.17</c:v>
              </c:pt>
              <c:pt idx="3">
                <c:v>2.09</c:v>
              </c:pt>
              <c:pt idx="4">
                <c:v>0.9</c:v>
              </c:pt>
              <c:pt idx="5">
                <c:v>4.08</c:v>
              </c:pt>
              <c:pt idx="6">
                <c:v>-0.09</c:v>
              </c:pt>
            </c:numLit>
          </c:val>
          <c:extLst>
            <c:ext xmlns:c16="http://schemas.microsoft.com/office/drawing/2014/chart" uri="{C3380CC4-5D6E-409C-BE32-E72D297353CC}">
              <c16:uniqueId val="{00000006-D7A4-DF47-B895-1B4DCDA6CA78}"/>
            </c:ext>
          </c:extLst>
        </c:ser>
        <c:dLbls>
          <c:dLblPos val="outEnd"/>
          <c:showLegendKey val="0"/>
          <c:showVal val="1"/>
          <c:showCatName val="0"/>
          <c:showSerName val="0"/>
          <c:showPercent val="0"/>
          <c:showBubbleSize val="0"/>
        </c:dLbls>
        <c:gapWidth val="35"/>
        <c:axId val="48650112"/>
        <c:axId val="48672768"/>
      </c:barChart>
      <c:catAx>
        <c:axId val="48650112"/>
        <c:scaling>
          <c:orientation val="minMax"/>
        </c:scaling>
        <c:delete val="0"/>
        <c:axPos val="b"/>
        <c:numFmt formatCode="General" sourceLinked="1"/>
        <c:majorTickMark val="none"/>
        <c:minorTickMark val="none"/>
        <c:tickLblPos val="nextTo"/>
        <c:spPr>
          <a:ln w="5715">
            <a:solidFill>
              <a:srgbClr val="D7D7D7"/>
            </a:solidFill>
            <a:prstDash val="solid"/>
          </a:ln>
        </c:spPr>
        <c:txPr>
          <a:bodyPr anchorCtr="1"/>
          <a:lstStyle/>
          <a:p>
            <a:pPr>
              <a:defRPr sz="555">
                <a:solidFill>
                  <a:srgbClr val="3C3C3C"/>
                </a:solidFill>
              </a:defRPr>
            </a:pPr>
            <a:endParaRPr lang="zh-CN"/>
          </a:p>
        </c:txPr>
        <c:crossAx val="48672768"/>
        <c:crosses val="autoZero"/>
        <c:auto val="1"/>
        <c:lblAlgn val="ctr"/>
        <c:lblOffset val="100"/>
        <c:noMultiLvlLbl val="0"/>
      </c:catAx>
      <c:valAx>
        <c:axId val="48672768"/>
        <c:scaling>
          <c:orientation val="minMax"/>
        </c:scaling>
        <c:delete val="0"/>
        <c:axPos val="l"/>
        <c:majorGridlines>
          <c:spPr>
            <a:ln w="4763">
              <a:solidFill>
                <a:srgbClr val="D7D7D7"/>
              </a:solidFill>
              <a:prstDash val="solid"/>
            </a:ln>
          </c:spPr>
        </c:majorGridlines>
        <c:numFmt formatCode="General" sourceLinked="1"/>
        <c:majorTickMark val="none"/>
        <c:minorTickMark val="none"/>
        <c:tickLblPos val="nextTo"/>
        <c:spPr>
          <a:ln w="5715">
            <a:solidFill>
              <a:srgbClr val="D7D7D7"/>
            </a:solidFill>
            <a:prstDash val="solid"/>
          </a:ln>
        </c:spPr>
        <c:txPr>
          <a:bodyPr anchorCtr="1"/>
          <a:lstStyle/>
          <a:p>
            <a:pPr>
              <a:defRPr sz="600">
                <a:solidFill>
                  <a:srgbClr val="777777"/>
                </a:solidFill>
              </a:defRPr>
            </a:pPr>
            <a:endParaRPr lang="zh-CN"/>
          </a:p>
        </c:txPr>
        <c:crossAx val="48650112"/>
        <c:crosses val="autoZero"/>
        <c:crossBetween val="between"/>
      </c:valAx>
      <c:spPr>
        <a:solidFill>
          <a:srgbClr val="FFFFFF"/>
        </a:solidFill>
        <a:ln w="0">
          <a:noFill/>
          <a:prstDash val="solid"/>
        </a:ln>
      </c:spPr>
    </c:plotArea>
    <c:plotVisOnly val="1"/>
    <c:dispBlanksAs val="zero"/>
    <c:showDLblsOverMax val="1"/>
  </c:chart>
  <c:spPr>
    <a:solidFill>
      <a:srgbClr val="FFFFFF"/>
    </a:solidFill>
    <a:ln w="0">
      <a:noFill/>
      <a:prstDash val="solid"/>
    </a:ln>
  </c:sp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c:style val="2"/>
  <c:chart>
    <c:autoTitleDeleted val="1"/>
    <c:plotArea>
      <c:layout/>
      <c:barChart>
        <c:barDir val="col"/>
        <c:grouping val="clustered"/>
        <c:varyColors val="0"/>
        <c:ser>
          <c:idx val="0"/>
          <c:order val="0"/>
          <c:tx>
            <c:v>Annual Net Flow</c:v>
          </c:tx>
          <c:spPr>
            <a:solidFill>
              <a:srgbClr val="0078B4"/>
            </a:solidFill>
          </c:spPr>
          <c:invertIfNegative val="0"/>
          <c:dPt>
            <c:idx val="4"/>
            <c:invertIfNegative val="1"/>
            <c:bubble3D val="0"/>
            <c:spPr>
              <a:solidFill>
                <a:srgbClr val="1EB9E1"/>
              </a:solidFill>
            </c:spPr>
            <c:extLst>
              <c:ext xmlns:c16="http://schemas.microsoft.com/office/drawing/2014/chart" uri="{C3380CC4-5D6E-409C-BE32-E72D297353CC}">
                <c16:uniqueId val="{00000001-56D2-A54B-8DE9-850DB85204F0}"/>
              </c:ext>
            </c:extLst>
          </c:dPt>
          <c:dPt>
            <c:idx val="6"/>
            <c:invertIfNegative val="1"/>
            <c:bubble3D val="0"/>
            <c:spPr>
              <a:solidFill>
                <a:srgbClr val="C94A4A"/>
              </a:solidFill>
            </c:spPr>
            <c:extLst>
              <c:ext xmlns:c16="http://schemas.microsoft.com/office/drawing/2014/chart" uri="{C3380CC4-5D6E-409C-BE32-E72D297353CC}">
                <c16:uniqueId val="{00000005-56D2-A54B-8DE9-850DB85204F0}"/>
              </c:ext>
            </c:extLst>
          </c:dPt>
          <c:dPt>
            <c:idx val="7"/>
            <c:invertIfNegative val="1"/>
            <c:bubble3D val="0"/>
            <c:spPr>
              <a:solidFill>
                <a:srgbClr val="C94A4A"/>
              </a:solidFill>
            </c:spPr>
            <c:extLst>
              <c:ext xmlns:c16="http://schemas.microsoft.com/office/drawing/2014/chart" uri="{C3380CC4-5D6E-409C-BE32-E72D297353CC}">
                <c16:uniqueId val="{00000007-56D2-A54B-8DE9-850DB85204F0}"/>
              </c:ext>
            </c:extLst>
          </c:dPt>
          <c:dPt>
            <c:idx val="9"/>
            <c:invertIfNegative val="1"/>
            <c:bubble3D val="0"/>
            <c:spPr>
              <a:solidFill>
                <a:srgbClr val="C94A4A"/>
              </a:solidFill>
            </c:spPr>
            <c:extLst>
              <c:ext xmlns:c16="http://schemas.microsoft.com/office/drawing/2014/chart" uri="{C3380CC4-5D6E-409C-BE32-E72D297353CC}">
                <c16:uniqueId val="{00000003-56D2-A54B-8DE9-850DB85204F0}"/>
              </c:ext>
            </c:extLst>
          </c:dPt>
          <c:dLbls>
            <c:spPr>
              <a:noFill/>
              <a:ln>
                <a:noFill/>
              </a:ln>
              <a:effectLst/>
            </c:spPr>
            <c:txPr>
              <a:bodyPr anchorCtr="1"/>
              <a:lstStyle/>
              <a:p>
                <a:pPr>
                  <a:defRPr sz="638" b="1">
                    <a:solidFill>
                      <a:srgbClr val="3C3C3C"/>
                    </a:solidFill>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0"/>
              <c:pt idx="0">
                <c:v>2017</c:v>
              </c:pt>
              <c:pt idx="1">
                <c:v>2018</c:v>
              </c:pt>
              <c:pt idx="2">
                <c:v>2019</c:v>
              </c:pt>
              <c:pt idx="3">
                <c:v>2020</c:v>
              </c:pt>
              <c:pt idx="4">
                <c:v>2021</c:v>
              </c:pt>
              <c:pt idx="5">
                <c:v>2022</c:v>
              </c:pt>
              <c:pt idx="6">
                <c:v>2023</c:v>
              </c:pt>
              <c:pt idx="7">
                <c:v>2024</c:v>
              </c:pt>
              <c:pt idx="8">
                <c:v>2025</c:v>
              </c:pt>
              <c:pt idx="9">
                <c:v>2026H1</c:v>
              </c:pt>
            </c:strLit>
          </c:cat>
          <c:val>
            <c:numLit>
              <c:formatCode>General</c:formatCode>
              <c:ptCount val="10"/>
              <c:pt idx="0">
                <c:v>0.81399999999999995</c:v>
              </c:pt>
              <c:pt idx="1">
                <c:v>0.96299999999999997</c:v>
              </c:pt>
              <c:pt idx="2">
                <c:v>-8.7999999999999995E-2</c:v>
              </c:pt>
              <c:pt idx="3">
                <c:v>0.63800000000000001</c:v>
              </c:pt>
              <c:pt idx="4">
                <c:v>7.4059999999999997</c:v>
              </c:pt>
              <c:pt idx="5">
                <c:v>1.665</c:v>
              </c:pt>
              <c:pt idx="6">
                <c:v>-0.32200000000000001</c:v>
              </c:pt>
              <c:pt idx="7">
                <c:v>-0.104</c:v>
              </c:pt>
              <c:pt idx="8">
                <c:v>1.9770000000000001</c:v>
              </c:pt>
              <c:pt idx="9">
                <c:v>-0.81899999999999995</c:v>
              </c:pt>
            </c:numLit>
          </c:val>
          <c:extLst>
            <c:ext xmlns:c16="http://schemas.microsoft.com/office/drawing/2014/chart" uri="{C3380CC4-5D6E-409C-BE32-E72D297353CC}">
              <c16:uniqueId val="{00000008-56D2-A54B-8DE9-850DB85204F0}"/>
            </c:ext>
          </c:extLst>
        </c:ser>
        <c:dLbls>
          <c:dLblPos val="outEnd"/>
          <c:showLegendKey val="0"/>
          <c:showVal val="1"/>
          <c:showCatName val="0"/>
          <c:showSerName val="0"/>
          <c:showPercent val="0"/>
          <c:showBubbleSize val="0"/>
        </c:dLbls>
        <c:gapWidth val="35"/>
        <c:axId val="48650112"/>
        <c:axId val="48672768"/>
      </c:barChart>
      <c:catAx>
        <c:axId val="48650112"/>
        <c:scaling>
          <c:orientation val="minMax"/>
        </c:scaling>
        <c:delete val="0"/>
        <c:axPos val="b"/>
        <c:numFmt formatCode="General" sourceLinked="1"/>
        <c:majorTickMark val="none"/>
        <c:minorTickMark val="none"/>
        <c:tickLblPos val="nextTo"/>
        <c:spPr>
          <a:ln w="5715">
            <a:solidFill>
              <a:srgbClr val="D7D7D7"/>
            </a:solidFill>
            <a:prstDash val="solid"/>
          </a:ln>
        </c:spPr>
        <c:txPr>
          <a:bodyPr anchorCtr="1"/>
          <a:lstStyle/>
          <a:p>
            <a:pPr>
              <a:defRPr sz="600">
                <a:solidFill>
                  <a:srgbClr val="3C3C3C"/>
                </a:solidFill>
              </a:defRPr>
            </a:pPr>
            <a:endParaRPr lang="zh-CN"/>
          </a:p>
        </c:txPr>
        <c:crossAx val="48672768"/>
        <c:crosses val="autoZero"/>
        <c:auto val="1"/>
        <c:lblAlgn val="ctr"/>
        <c:lblOffset val="100"/>
        <c:noMultiLvlLbl val="0"/>
      </c:catAx>
      <c:valAx>
        <c:axId val="48672768"/>
        <c:scaling>
          <c:orientation val="minMax"/>
        </c:scaling>
        <c:delete val="0"/>
        <c:axPos val="l"/>
        <c:majorGridlines>
          <c:spPr>
            <a:ln w="4763">
              <a:solidFill>
                <a:srgbClr val="D7D7D7"/>
              </a:solidFill>
              <a:prstDash val="solid"/>
            </a:ln>
          </c:spPr>
        </c:majorGridlines>
        <c:numFmt formatCode="General" sourceLinked="1"/>
        <c:majorTickMark val="none"/>
        <c:minorTickMark val="none"/>
        <c:tickLblPos val="nextTo"/>
        <c:spPr>
          <a:ln w="5715">
            <a:solidFill>
              <a:srgbClr val="D7D7D7"/>
            </a:solidFill>
            <a:prstDash val="solid"/>
          </a:ln>
        </c:spPr>
        <c:txPr>
          <a:bodyPr anchorCtr="1"/>
          <a:lstStyle/>
          <a:p>
            <a:pPr>
              <a:defRPr sz="600">
                <a:solidFill>
                  <a:srgbClr val="777777"/>
                </a:solidFill>
              </a:defRPr>
            </a:pPr>
            <a:endParaRPr lang="zh-CN"/>
          </a:p>
        </c:txPr>
        <c:crossAx val="48650112"/>
        <c:crosses val="autoZero"/>
        <c:crossBetween val="between"/>
      </c:valAx>
      <c:spPr>
        <a:solidFill>
          <a:srgbClr val="FFFFFF"/>
        </a:solidFill>
        <a:ln w="0">
          <a:noFill/>
          <a:prstDash val="solid"/>
        </a:ln>
      </c:spPr>
    </c:plotArea>
    <c:plotVisOnly val="1"/>
    <c:dispBlanksAs val="zero"/>
    <c:showDLblsOverMax val="1"/>
  </c:chart>
  <c:spPr>
    <a:solidFill>
      <a:srgbClr val="FFFFFF"/>
    </a:solidFill>
    <a:ln w="0">
      <a:noFill/>
      <a:prstDash val="solid"/>
    </a:ln>
  </c:sp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1"/>
  <c:style val="2"/>
  <c:chart>
    <c:autoTitleDeleted val="1"/>
    <c:plotArea>
      <c:layout/>
      <c:barChart>
        <c:barDir val="bar"/>
        <c:grouping val="clustered"/>
        <c:varyColors val="0"/>
        <c:ser>
          <c:idx val="0"/>
          <c:order val="0"/>
          <c:tx>
            <c:v>AUM</c:v>
          </c:tx>
          <c:spPr>
            <a:solidFill>
              <a:srgbClr val="0078B4"/>
            </a:solidFill>
          </c:spPr>
          <c:invertIfNegative val="1"/>
          <c:dPt>
            <c:idx val="0"/>
            <c:invertIfNegative val="1"/>
            <c:bubble3D val="0"/>
            <c:spPr>
              <a:solidFill>
                <a:srgbClr val="1EB9E1"/>
              </a:solidFill>
            </c:spPr>
            <c:extLst>
              <c:ext xmlns:c16="http://schemas.microsoft.com/office/drawing/2014/chart" uri="{C3380CC4-5D6E-409C-BE32-E72D297353CC}">
                <c16:uniqueId val="{00000001-5AF7-0D4E-B957-C6E4DF23C61B}"/>
              </c:ext>
            </c:extLst>
          </c:dPt>
          <c:dLbls>
            <c:spPr>
              <a:noFill/>
              <a:ln>
                <a:noFill/>
              </a:ln>
              <a:effectLst/>
            </c:spPr>
            <c:txPr>
              <a:bodyPr anchorCtr="1"/>
              <a:lstStyle/>
              <a:p>
                <a:pPr>
                  <a:defRPr sz="638" b="1">
                    <a:solidFill>
                      <a:srgbClr val="3C3C3C"/>
                    </a:solidFill>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5"/>
              <c:pt idx="0">
                <c:v>SMHC</c:v>
              </c:pt>
              <c:pt idx="1">
                <c:v>CNQQ</c:v>
              </c:pt>
              <c:pt idx="2">
                <c:v>DRGN</c:v>
              </c:pt>
              <c:pt idx="3">
                <c:v>WEBX</c:v>
              </c:pt>
              <c:pt idx="4">
                <c:v>CCPX</c:v>
              </c:pt>
            </c:strLit>
          </c:cat>
          <c:val>
            <c:numLit>
              <c:formatCode>0.00</c:formatCode>
              <c:ptCount val="5"/>
              <c:pt idx="0">
                <c:v>200.42</c:v>
              </c:pt>
              <c:pt idx="1">
                <c:v>37.17</c:v>
              </c:pt>
              <c:pt idx="2">
                <c:v>28.14</c:v>
              </c:pt>
              <c:pt idx="3">
                <c:v>0.52</c:v>
              </c:pt>
              <c:pt idx="4">
                <c:v>0.43</c:v>
              </c:pt>
            </c:numLit>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5AF7-0D4E-B957-C6E4DF23C61B}"/>
            </c:ext>
          </c:extLst>
        </c:ser>
        <c:dLbls>
          <c:dLblPos val="outEnd"/>
          <c:showLegendKey val="0"/>
          <c:showVal val="1"/>
          <c:showCatName val="0"/>
          <c:showSerName val="0"/>
          <c:showPercent val="0"/>
          <c:showBubbleSize val="0"/>
        </c:dLbls>
        <c:gapWidth val="40"/>
        <c:axId val="48650112"/>
        <c:axId val="48672768"/>
      </c:barChart>
      <c:catAx>
        <c:axId val="48650112"/>
        <c:scaling>
          <c:orientation val="minMax"/>
        </c:scaling>
        <c:delete val="0"/>
        <c:axPos val="l"/>
        <c:majorGridlines>
          <c:spPr>
            <a:ln w="4763">
              <a:solidFill>
                <a:srgbClr val="D7D7D7"/>
              </a:solidFill>
              <a:prstDash val="solid"/>
            </a:ln>
          </c:spPr>
        </c:majorGridlines>
        <c:numFmt formatCode="General" sourceLinked="1"/>
        <c:majorTickMark val="none"/>
        <c:minorTickMark val="none"/>
        <c:tickLblPos val="nextTo"/>
        <c:spPr>
          <a:ln w="5715">
            <a:solidFill>
              <a:srgbClr val="D7D7D7"/>
            </a:solidFill>
            <a:prstDash val="solid"/>
          </a:ln>
        </c:spPr>
        <c:txPr>
          <a:bodyPr anchorCtr="1"/>
          <a:lstStyle/>
          <a:p>
            <a:pPr>
              <a:defRPr sz="600">
                <a:solidFill>
                  <a:srgbClr val="777777"/>
                </a:solidFill>
              </a:defRPr>
            </a:pPr>
            <a:endParaRPr lang="zh-CN"/>
          </a:p>
        </c:txPr>
        <c:crossAx val="48672768"/>
        <c:crosses val="autoZero"/>
        <c:auto val="1"/>
        <c:lblAlgn val="ctr"/>
        <c:lblOffset val="100"/>
        <c:noMultiLvlLbl val="0"/>
      </c:catAx>
      <c:valAx>
        <c:axId val="48672768"/>
        <c:scaling>
          <c:orientation val="minMax"/>
        </c:scaling>
        <c:delete val="0"/>
        <c:axPos val="b"/>
        <c:numFmt formatCode="0.00" sourceLinked="1"/>
        <c:majorTickMark val="none"/>
        <c:minorTickMark val="none"/>
        <c:tickLblPos val="nextTo"/>
        <c:spPr>
          <a:ln w="5715">
            <a:solidFill>
              <a:srgbClr val="D7D7D7"/>
            </a:solidFill>
            <a:prstDash val="solid"/>
          </a:ln>
        </c:spPr>
        <c:txPr>
          <a:bodyPr anchorCtr="1"/>
          <a:lstStyle/>
          <a:p>
            <a:pPr>
              <a:defRPr sz="675">
                <a:solidFill>
                  <a:srgbClr val="3C3C3C"/>
                </a:solidFill>
              </a:defRPr>
            </a:pPr>
            <a:endParaRPr lang="zh-CN"/>
          </a:p>
        </c:txPr>
        <c:crossAx val="48650112"/>
        <c:crosses val="autoZero"/>
        <c:crossBetween val="between"/>
      </c:valAx>
      <c:spPr>
        <a:solidFill>
          <a:srgbClr val="FFFFFF"/>
        </a:solidFill>
        <a:ln w="0">
          <a:noFill/>
          <a:prstDash val="solid"/>
        </a:ln>
      </c:spPr>
    </c:plotArea>
    <c:plotVisOnly val="1"/>
    <c:dispBlanksAs val="zero"/>
    <c:showDLblsOverMax val="1"/>
  </c:chart>
  <c:spPr>
    <a:solidFill>
      <a:srgbClr val="FFFFFF"/>
    </a:solidFill>
    <a:ln w="0">
      <a:noFill/>
      <a:prstDash val="solid"/>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p:cNvSpPr>
            <a:spLocks noGrp="1"/>
          </p:cNvSpPr>
          <p:nvPr>
            <p:ph type="hdr" sz="quarter"/>
          </p:nvPr>
        </p:nvSpPr>
        <p:spPr>
          <a:prstGeom prst="rect">
            <a:avLst/>
          </a:prstGeom>
        </p:spPr>
        <p:txBody>
          <a:bodyPr/>
          <a:lstStyle/>
          <a:p>
            <a:endParaRPr/>
          </a:p>
        </p:txBody>
      </p:sp>
      <p:sp>
        <p:nvSpPr>
          <p:cNvPr id="3" name="Date Placeholder"/>
          <p:cNvSpPr>
            <a:spLocks noGrp="1"/>
          </p:cNvSpPr>
          <p:nvPr>
            <p:ph type="dt" sz="quarter" idx="1"/>
          </p:nvPr>
        </p:nvSpPr>
        <p:spPr>
          <a:prstGeom prst="rect">
            <a:avLst/>
          </a:prstGeom>
        </p:spPr>
        <p:txBody>
          <a:bodyPr/>
          <a:lstStyle/>
          <a:p>
            <a:endParaRPr/>
          </a:p>
        </p:txBody>
      </p:sp>
      <p:sp>
        <p:nvSpPr>
          <p:cNvPr id="4" name="Slide Image Placeholder"/>
          <p:cNvSpPr>
            <a:spLocks noGrp="1" noRot="1" noChangeAspect="1"/>
          </p:cNvSpPr>
          <p:nvPr>
            <p:ph type="sldImg" idx="2"/>
          </p:nvPr>
        </p:nvSpPr>
        <p:spPr>
          <a:prstGeom prst="rect">
            <a:avLst/>
          </a:prstGeom>
        </p:spPr>
        <p:txBody>
          <a:bodyPr/>
          <a:lstStyle/>
          <a:p>
            <a:endParaRPr/>
          </a:p>
        </p:txBody>
      </p:sp>
      <p:sp>
        <p:nvSpPr>
          <p:cNvPr id="5" name="Notes Placeholder"/>
          <p:cNvSpPr>
            <a:spLocks noGrp="1"/>
          </p:cNvSpPr>
          <p:nvPr>
            <p:ph type="body" sz="quarter" idx="3"/>
          </p:nvPr>
        </p:nvSpPr>
        <p:spPr>
          <a:prstGeom prst="rect">
            <a:avLst/>
          </a:prstGeom>
        </p:spPr>
        <p:txBody>
          <a:bodyPr/>
          <a:lstStyle/>
          <a:p>
            <a:endParaRPr/>
          </a:p>
        </p:txBody>
      </p:sp>
      <p:sp>
        <p:nvSpPr>
          <p:cNvPr id="6" name="Footer Placeholder"/>
          <p:cNvSpPr>
            <a:spLocks noGrp="1"/>
          </p:cNvSpPr>
          <p:nvPr>
            <p:ph type="ftr" sz="quarter" idx="4"/>
          </p:nvPr>
        </p:nvSpPr>
        <p:spPr>
          <a:prstGeom prst="rect">
            <a:avLst/>
          </a:prstGeom>
        </p:spPr>
        <p:txBody>
          <a:bodyPr/>
          <a:lstStyle/>
          <a:p>
            <a:endParaRPr/>
          </a:p>
        </p:txBody>
      </p:sp>
      <p:sp>
        <p:nvSpPr>
          <p:cNvPr id="7" name="Slide Number Placeholder"/>
          <p:cNvSpPr>
            <a:spLocks noGrp="1"/>
          </p:cNvSpPr>
          <p:nvPr>
            <p:ph type="sldNum" sz="quarter" idx="5"/>
          </p:nvPr>
        </p:nvSpPr>
        <p:spPr>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idx="5"/>
          </p:nvPr>
        </p:nvSpPr>
        <p:spPr/>
        <p:txBody>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中文封面页">
    <p:spTree>
      <p:nvGrpSpPr>
        <p:cNvPr id="1" name=""/>
        <p:cNvGrpSpPr/>
        <p:nvPr/>
      </p:nvGrpSpPr>
      <p:grpSpPr>
        <a:xfrm>
          <a:off x="0" y="0"/>
          <a:ext cx="0" cy="0"/>
          <a:chOff x="0" y="0"/>
          <a:chExt cx="0" cy="0"/>
        </a:xfrm>
      </p:grpSpPr>
      <p:pic>
        <p:nvPicPr>
          <p:cNvPr id="18" name="Picture 2"/>
          <p:cNvPicPr>
            <a:picLocks noChangeAspect="1"/>
          </p:cNvPicPr>
          <p:nvPr/>
        </p:nvPicPr>
        <p:blipFill>
          <a:blip r:embed="rId2"/>
          <a:stretch>
            <a:fillRect/>
          </a:stretch>
        </p:blipFill>
        <p:spPr>
          <a:xfrm>
            <a:off x="0" y="4355783"/>
            <a:ext cx="9144000" cy="792480"/>
          </a:xfrm>
          <a:prstGeom prst="rect">
            <a:avLst/>
          </a:prstGeom>
        </p:spPr>
      </p:pic>
      <p:pic>
        <p:nvPicPr>
          <p:cNvPr id="19" name="Picture 5"/>
          <p:cNvPicPr>
            <a:picLocks noChangeAspect="1"/>
          </p:cNvPicPr>
          <p:nvPr/>
        </p:nvPicPr>
        <p:blipFill rotWithShape="1">
          <a:blip r:embed="rId3"/>
          <a:srcRect l="30921" t="155" r="35021" b="-155"/>
          <a:stretch/>
        </p:blipFill>
        <p:spPr>
          <a:xfrm>
            <a:off x="6912769" y="0"/>
            <a:ext cx="2231231" cy="4367213"/>
          </a:xfrm>
          <a:prstGeom prst="rect">
            <a:avLst/>
          </a:prstGeom>
        </p:spPr>
      </p:pic>
      <p:sp>
        <p:nvSpPr>
          <p:cNvPr id="14" name="Rectangle 22">
            <a:extLst>
              <a:ext uri="{FF2B5EF4-FFF2-40B4-BE49-F238E27FC236}">
                <a16:creationId xmlns:a16="http://schemas.microsoft.com/office/drawing/2014/main" id="{50B86801-1883-4B4C-8603-27D8C612E832}"/>
              </a:ext>
            </a:extLst>
          </p:cNvPr>
          <p:cNvSpPr>
            <a:spLocks noGrp="1"/>
          </p:cNvSpPr>
          <p:nvPr>
            <p:ph idx="1" hasCustomPrompt="1"/>
          </p:nvPr>
        </p:nvSpPr>
        <p:spPr>
          <a:xfrm>
            <a:off x="362992" y="1269425"/>
            <a:ext cx="4632341" cy="1753197"/>
          </a:xfrm>
          <a:prstGeom prst="rect">
            <a:avLst/>
          </a:prstGeom>
          <a:noFill/>
          <a:ln>
            <a:noFill/>
          </a:ln>
        </p:spPr>
        <p:txBody>
          <a:bodyPr vert="horz" wrap="square" lIns="0" tIns="0" rIns="0" bIns="0" anchor="t"/>
          <a:lstStyle>
            <a:lvl1pPr marL="0" indent="0" algn="l">
              <a:lnSpc>
                <a:spcPts val="3300"/>
              </a:lnSpc>
              <a:buNone/>
              <a:defRPr sz="2800" b="1" i="0">
                <a:solidFill>
                  <a:schemeClr val="accent1"/>
                </a:solidFill>
                <a:latin typeface="华文黑体_易方达"/>
                <a:ea typeface="华文黑体_易方达"/>
                <a:cs typeface="华文黑体_易方达"/>
              </a:defRPr>
            </a:lvl1pPr>
            <a:lvl2pPr algn="l">
              <a:lnSpc>
                <a:spcPts val="3000"/>
              </a:lnSpc>
              <a:buNone/>
              <a:defRPr sz="1300" b="0" i="0">
                <a:solidFill>
                  <a:schemeClr val="tx1"/>
                </a:solidFill>
              </a:defRPr>
            </a:lvl2pPr>
            <a:lvl3pPr>
              <a:buNone/>
              <a:defRPr/>
            </a:lvl3pPr>
            <a:lvl4pPr>
              <a:buNone/>
              <a:defRPr/>
            </a:lvl4pPr>
            <a:lvl5pPr>
              <a:buNone/>
              <a:defRPr/>
            </a:lvl5pPr>
          </a:lstStyle>
          <a:p>
            <a:pPr>
              <a:buNone/>
            </a:pPr>
            <a:r>
              <a:t>单击此处编辑母版标题样式</a:t>
            </a:r>
          </a:p>
        </p:txBody>
      </p:sp>
      <p:pic>
        <p:nvPicPr>
          <p:cNvPr id="21" name="Picture 3"/>
          <p:cNvPicPr>
            <a:picLocks noChangeAspect="1"/>
          </p:cNvPicPr>
          <p:nvPr/>
        </p:nvPicPr>
        <p:blipFill>
          <a:blip r:embed="rId4"/>
          <a:stretch>
            <a:fillRect/>
          </a:stretch>
        </p:blipFill>
        <p:spPr>
          <a:xfrm>
            <a:off x="7390723" y="4598436"/>
            <a:ext cx="1389888" cy="301752"/>
          </a:xfrm>
          <a:prstGeom prst="rect">
            <a:avLst/>
          </a:prstGeom>
        </p:spPr>
      </p:pic>
      <p:sp>
        <p:nvSpPr>
          <p:cNvPr id="9" name="内容占位符 8">
            <a:extLst>
              <a:ext uri="{FF2B5EF4-FFF2-40B4-BE49-F238E27FC236}">
                <a16:creationId xmlns:a16="http://schemas.microsoft.com/office/drawing/2014/main" id="{AAD1CBEA-88D2-4B8D-823D-0B208D8FFF4E}"/>
              </a:ext>
            </a:extLst>
          </p:cNvPr>
          <p:cNvSpPr>
            <a:spLocks noGrp="1"/>
          </p:cNvSpPr>
          <p:nvPr>
            <p:ph idx="10"/>
          </p:nvPr>
        </p:nvSpPr>
        <p:spPr>
          <a:xfrm>
            <a:off x="362992" y="3194835"/>
            <a:ext cx="1891110" cy="345807"/>
          </a:xfrm>
        </p:spPr>
        <p:txBody>
          <a:bodyPr/>
          <a:lstStyle>
            <a:lvl1pPr>
              <a:buNone/>
              <a:defRPr sz="1400">
                <a:latin typeface="Arial"/>
                <a:ea typeface="Arial"/>
                <a:cs typeface="Arial"/>
              </a:defRPr>
            </a:lvl1pPr>
          </a:lstStyle>
          <a:p>
            <a:pPr>
              <a:buNone/>
            </a:pPr>
            <a:r>
              <a:t>单击此处编辑母版文本样式</a:t>
            </a:r>
          </a:p>
        </p:txBody>
      </p:sp>
      <p:sp>
        <p:nvSpPr>
          <p:cNvPr id="8" name="矩形 7">
            <a:extLst>
              <a:ext uri="{FF2B5EF4-FFF2-40B4-BE49-F238E27FC236}">
                <a16:creationId xmlns:a16="http://schemas.microsoft.com/office/drawing/2014/main" id="{9BC48053-8422-4956-A107-83863BF36247}"/>
              </a:ext>
            </a:extLst>
          </p:cNvPr>
          <p:cNvSpPr>
            <a:spLocks noGrp="1"/>
          </p:cNvSpPr>
          <p:nvPr/>
        </p:nvSpPr>
        <p:spPr>
          <a:xfrm>
            <a:off x="267299" y="4442230"/>
            <a:ext cx="6261092" cy="584775"/>
          </a:xfrm>
          <a:prstGeom prst="rect">
            <a:avLst/>
          </a:prstGeom>
        </p:spPr>
        <p:txBody>
          <a:bodyPr wrap="square">
            <a:spAutoFit/>
          </a:bodyPr>
          <a:lstStyle/>
          <a:p>
            <a:r>
              <a:rPr sz="800">
                <a:solidFill>
                  <a:schemeClr val="bg1"/>
                </a:solidFill>
                <a:latin typeface="华文黑体_易方达"/>
                <a:ea typeface="华文黑体_易方达"/>
                <a:cs typeface="华文黑体_易方达"/>
              </a:rPr>
              <a:t>本报告仅供本公司（指易方达基金管理有限公司，下同）内部使用或供机构投资者、销售渠道及其他合作方的具备投资专业知识的工作人员等参考，本报告中的信息或所表述的意见并不构成任何要约或要约邀请，也不构成对任何人的投资建议或收益担保。未经本公司授权，本报告的任何部分均不得以任何方式制作任何形式的拷贝、复印件或复制品；或再次分发、披露给任何第三方；或以任何侵犯本公司版权的其他方式使用。任何本公司以外的机构或个人发送、披露本报告的，则由其自行承担由此产生的全部责任。</a:t>
            </a:r>
          </a:p>
        </p:txBody>
      </p:sp>
      <p:sp>
        <p:nvSpPr>
          <p:cNvPr id="5" name="文本框 4">
            <a:extLst>
              <a:ext uri="{FF2B5EF4-FFF2-40B4-BE49-F238E27FC236}">
                <a16:creationId xmlns:a16="http://schemas.microsoft.com/office/drawing/2014/main" id="{5F192C41-4111-424C-B0CA-307CE1071E37}"/>
              </a:ext>
            </a:extLst>
          </p:cNvPr>
          <p:cNvSpPr>
            <a:spLocks noGrp="1"/>
          </p:cNvSpPr>
          <p:nvPr/>
        </p:nvSpPr>
        <p:spPr>
          <a:xfrm>
            <a:off x="267299" y="3897061"/>
            <a:ext cx="2721434" cy="276999"/>
          </a:xfrm>
          <a:prstGeom prst="rect">
            <a:avLst/>
          </a:prstGeom>
          <a:noFill/>
        </p:spPr>
        <p:txBody>
          <a:bodyPr wrap="square">
            <a:spAutoFit/>
          </a:bodyPr>
          <a:lstStyle/>
          <a:p>
            <a:r>
              <a:rPr sz="1200">
                <a:solidFill>
                  <a:schemeClr val="accent1"/>
                </a:solidFill>
                <a:latin typeface="+mn-ea"/>
                <a:ea typeface="+mn-ea"/>
                <a:cs typeface="+mn-ea"/>
              </a:rPr>
              <a:t>仅供内部交流讨论，禁止外传</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pic>
        <p:nvPicPr>
          <p:cNvPr id="20" name="Picture 6"/>
          <p:cNvPicPr>
            <a:picLocks noChangeAspect="1"/>
          </p:cNvPicPr>
          <p:nvPr/>
        </p:nvPicPr>
        <p:blipFill>
          <a:blip r:embed="rId2"/>
          <a:stretch>
            <a:fillRect/>
          </a:stretch>
        </p:blipFill>
        <p:spPr>
          <a:xfrm>
            <a:off x="0" y="0"/>
            <a:ext cx="9144000" cy="792480"/>
          </a:xfrm>
          <a:prstGeom prst="rect">
            <a:avLst/>
          </a:prstGeom>
        </p:spPr>
      </p:pic>
      <p:sp>
        <p:nvSpPr>
          <p:cNvPr id="5" name="Rectangle 21">
            <a:extLst>
              <a:ext uri="{FF2B5EF4-FFF2-40B4-BE49-F238E27FC236}">
                <a16:creationId xmlns:a16="http://schemas.microsoft.com/office/drawing/2014/main" id="{5E011E11-0831-4F6C-A720-FC8ACD50E902}"/>
              </a:ext>
            </a:extLst>
          </p:cNvPr>
          <p:cNvSpPr>
            <a:spLocks noGrp="1"/>
          </p:cNvSpPr>
          <p:nvPr>
            <p:ph type="title" hasCustomPrompt="1"/>
          </p:nvPr>
        </p:nvSpPr>
        <p:spPr>
          <a:xfrm>
            <a:off x="380093" y="1439173"/>
            <a:ext cx="2735640" cy="268047"/>
          </a:xfrm>
          <a:prstGeom prst="rect">
            <a:avLst/>
          </a:prstGeom>
          <a:noFill/>
          <a:ln>
            <a:noFill/>
          </a:ln>
        </p:spPr>
        <p:txBody>
          <a:bodyPr vert="horz" wrap="square" lIns="0" tIns="0" rIns="0" bIns="45720" anchor="t"/>
          <a:lstStyle>
            <a:lvl1pPr marL="0" indent="0" algn="l">
              <a:lnSpc>
                <a:spcPct val="100000"/>
              </a:lnSpc>
              <a:buNone/>
              <a:defRPr sz="1400">
                <a:solidFill>
                  <a:srgbClr val="005096"/>
                </a:solidFill>
                <a:latin typeface="+mj-lt"/>
                <a:ea typeface="+mj-lt"/>
                <a:cs typeface="+mj-lt"/>
              </a:defRPr>
            </a:lvl1pPr>
          </a:lstStyle>
          <a:p>
            <a:pPr>
              <a:buNone/>
            </a:pPr>
            <a:r>
              <a:t>Click  to add title</a:t>
            </a:r>
          </a:p>
        </p:txBody>
      </p:sp>
      <p:sp>
        <p:nvSpPr>
          <p:cNvPr id="17" name="Rectangle 22">
            <a:extLst>
              <a:ext uri="{FF2B5EF4-FFF2-40B4-BE49-F238E27FC236}">
                <a16:creationId xmlns:a16="http://schemas.microsoft.com/office/drawing/2014/main" id="{A1A813F0-9977-4E82-9E78-598642FAF16E}"/>
              </a:ext>
            </a:extLst>
          </p:cNvPr>
          <p:cNvSpPr>
            <a:spLocks noGrp="1"/>
          </p:cNvSpPr>
          <p:nvPr>
            <p:ph idx="1" hasCustomPrompt="1"/>
          </p:nvPr>
        </p:nvSpPr>
        <p:spPr>
          <a:xfrm>
            <a:off x="336351" y="2244696"/>
            <a:ext cx="5801981" cy="1181168"/>
          </a:xfrm>
          <a:prstGeom prst="rect">
            <a:avLst/>
          </a:prstGeom>
          <a:noFill/>
          <a:ln>
            <a:noFill/>
          </a:ln>
        </p:spPr>
        <p:txBody>
          <a:bodyPr vert="horz" wrap="square" lIns="0" tIns="0" rIns="0" bIns="0" anchor="t"/>
          <a:lstStyle>
            <a:lvl1pPr marL="0" indent="0" algn="l">
              <a:lnSpc>
                <a:spcPts val="3300"/>
              </a:lnSpc>
              <a:buNone/>
              <a:defRPr sz="2800" b="1" i="0">
                <a:solidFill>
                  <a:srgbClr val="005096"/>
                </a:solidFill>
                <a:latin typeface="+mj-lt"/>
                <a:ea typeface="+mj-lt"/>
                <a:cs typeface="+mj-lt"/>
              </a:defRPr>
            </a:lvl1pPr>
            <a:lvl2pPr algn="l">
              <a:lnSpc>
                <a:spcPts val="2400"/>
              </a:lnSpc>
              <a:buNone/>
              <a:defRPr sz="1500">
                <a:solidFill>
                  <a:schemeClr val="bg1"/>
                </a:solidFill>
                <a:latin typeface="Arial"/>
                <a:ea typeface="Arial"/>
                <a:cs typeface="Arial"/>
              </a:defRPr>
            </a:lvl2pPr>
            <a:lvl3pPr>
              <a:buNone/>
              <a:defRPr/>
            </a:lvl3pPr>
            <a:lvl4pPr>
              <a:buNone/>
              <a:defRPr/>
            </a:lvl4pPr>
            <a:lvl5pPr>
              <a:buNone/>
              <a:defRPr/>
            </a:lvl5pPr>
          </a:lstStyle>
          <a:p>
            <a:pPr>
              <a:buNone/>
            </a:pPr>
            <a:r>
              <a:t>Click  to add title</a:t>
            </a:r>
          </a:p>
        </p:txBody>
      </p:sp>
      <p:pic>
        <p:nvPicPr>
          <p:cNvPr id="23" name="图片 8"/>
          <p:cNvPicPr>
            <a:picLocks noChangeAspect="1"/>
          </p:cNvPicPr>
          <p:nvPr/>
        </p:nvPicPr>
        <p:blipFill>
          <a:blip r:embed="rId3"/>
          <a:stretch>
            <a:fillRect/>
          </a:stretch>
        </p:blipFill>
        <p:spPr>
          <a:xfrm>
            <a:off x="7299995" y="81588"/>
            <a:ext cx="1480616" cy="629304"/>
          </a:xfrm>
          <a:prstGeom prst="rect">
            <a:avLst/>
          </a:prstGeom>
        </p:spPr>
      </p:pic>
      <p:sp>
        <p:nvSpPr>
          <p:cNvPr id="6" name="文本框 5">
            <a:extLst>
              <a:ext uri="{FF2B5EF4-FFF2-40B4-BE49-F238E27FC236}">
                <a16:creationId xmlns:a16="http://schemas.microsoft.com/office/drawing/2014/main" id="{9A27695C-8DDF-4A9B-B715-CBEB892E66BF}"/>
              </a:ext>
            </a:extLst>
          </p:cNvPr>
          <p:cNvSpPr>
            <a:spLocks noGrp="1"/>
          </p:cNvSpPr>
          <p:nvPr/>
        </p:nvSpPr>
        <p:spPr>
          <a:xfrm>
            <a:off x="4118640" y="4755072"/>
            <a:ext cx="2576919" cy="215444"/>
          </a:xfrm>
          <a:prstGeom prst="rect">
            <a:avLst/>
          </a:prstGeom>
          <a:noFill/>
        </p:spPr>
        <p:txBody>
          <a:bodyPr wrap="square">
            <a:spAutoFit/>
          </a:bodyPr>
          <a:lstStyle/>
          <a:p>
            <a:r>
              <a:rPr sz="800">
                <a:solidFill>
                  <a:srgbClr val="3C3C3C"/>
                </a:solidFill>
                <a:latin typeface="Arial"/>
                <a:ea typeface="Arial"/>
                <a:cs typeface="Arial"/>
              </a:rPr>
              <a:t>For Internal Use Only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文字内容页">
    <p:spTree>
      <p:nvGrpSpPr>
        <p:cNvPr id="1" name=""/>
        <p:cNvGrpSpPr/>
        <p:nvPr/>
      </p:nvGrpSpPr>
      <p:grpSpPr>
        <a:xfrm>
          <a:off x="0" y="0"/>
          <a:ext cx="0" cy="0"/>
          <a:chOff x="0" y="0"/>
          <a:chExt cx="0" cy="0"/>
        </a:xfrm>
      </p:grpSpPr>
      <p:pic>
        <p:nvPicPr>
          <p:cNvPr id="37" name="Picture 9"/>
          <p:cNvPicPr>
            <a:picLocks noChangeAspect="1"/>
          </p:cNvPicPr>
          <p:nvPr/>
        </p:nvPicPr>
        <p:blipFill>
          <a:blip r:embed="rId2"/>
          <a:stretch>
            <a:fillRect/>
          </a:stretch>
        </p:blipFill>
        <p:spPr>
          <a:xfrm>
            <a:off x="0" y="0"/>
            <a:ext cx="9144000" cy="792480"/>
          </a:xfrm>
          <a:prstGeom prst="rect">
            <a:avLst/>
          </a:prstGeom>
        </p:spPr>
      </p:pic>
      <p:sp>
        <p:nvSpPr>
          <p:cNvPr id="17" name="Rectangle 21">
            <a:extLst>
              <a:ext uri="{FF2B5EF4-FFF2-40B4-BE49-F238E27FC236}">
                <a16:creationId xmlns:a16="http://schemas.microsoft.com/office/drawing/2014/main" id="{618DD5BF-4B0D-4CF1-8330-B454BDB24AA3}"/>
              </a:ext>
            </a:extLst>
          </p:cNvPr>
          <p:cNvSpPr>
            <a:spLocks noGrp="1"/>
          </p:cNvSpPr>
          <p:nvPr>
            <p:ph type="title" hasCustomPrompt="1"/>
          </p:nvPr>
        </p:nvSpPr>
        <p:spPr>
          <a:xfrm>
            <a:off x="363151" y="211632"/>
            <a:ext cx="6191653" cy="268047"/>
          </a:xfrm>
          <a:prstGeom prst="rect">
            <a:avLst/>
          </a:prstGeom>
          <a:noFill/>
          <a:ln>
            <a:noFill/>
          </a:ln>
        </p:spPr>
        <p:txBody>
          <a:bodyPr vert="horz" wrap="square" lIns="0" tIns="0" rIns="0" bIns="45720" anchor="t"/>
          <a:lstStyle>
            <a:lvl1pPr marL="0" indent="0" algn="l">
              <a:lnSpc>
                <a:spcPct val="100000"/>
              </a:lnSpc>
              <a:buNone/>
              <a:defRPr sz="2300" b="1">
                <a:solidFill>
                  <a:schemeClr val="bg1"/>
                </a:solidFill>
                <a:latin typeface="+mn-lt"/>
                <a:ea typeface="+mn-lt"/>
                <a:cs typeface="+mn-lt"/>
              </a:defRPr>
            </a:lvl1pPr>
          </a:lstStyle>
          <a:p>
            <a:pPr>
              <a:buNone/>
            </a:pPr>
            <a:r>
              <a:t>Click  to add title</a:t>
            </a:r>
          </a:p>
        </p:txBody>
      </p:sp>
      <p:sp>
        <p:nvSpPr>
          <p:cNvPr id="33" name="Rectangle 22">
            <a:extLst>
              <a:ext uri="{FF2B5EF4-FFF2-40B4-BE49-F238E27FC236}">
                <a16:creationId xmlns:a16="http://schemas.microsoft.com/office/drawing/2014/main" id="{95E59D3D-627F-434C-9764-16B075150D87}"/>
              </a:ext>
            </a:extLst>
          </p:cNvPr>
          <p:cNvSpPr>
            <a:spLocks noGrp="1"/>
          </p:cNvSpPr>
          <p:nvPr>
            <p:ph idx="10" hasCustomPrompt="1"/>
          </p:nvPr>
        </p:nvSpPr>
        <p:spPr>
          <a:xfrm>
            <a:off x="360363" y="1296527"/>
            <a:ext cx="8030104" cy="2479218"/>
          </a:xfrm>
          <a:prstGeom prst="rect">
            <a:avLst/>
          </a:prstGeom>
          <a:noFill/>
          <a:ln>
            <a:noFill/>
          </a:ln>
        </p:spPr>
        <p:txBody>
          <a:bodyPr vert="horz" wrap="square" lIns="0" tIns="0" rIns="0" bIns="0" anchor="t"/>
          <a:lstStyle>
            <a:lvl1pPr marL="0" indent="0" algn="l">
              <a:lnSpc>
                <a:spcPts val="1800"/>
              </a:lnSpc>
              <a:spcBef>
                <a:spcPts val="0"/>
              </a:spcBef>
              <a:buNone/>
              <a:defRPr sz="1500" b="0">
                <a:solidFill>
                  <a:srgbClr val="005096"/>
                </a:solidFill>
                <a:latin typeface="+mn-lt"/>
                <a:ea typeface="+mn-lt"/>
                <a:cs typeface="+mn-lt"/>
              </a:defRPr>
            </a:lvl1pPr>
            <a:lvl2pPr algn="l">
              <a:lnSpc>
                <a:spcPts val="2400"/>
              </a:lnSpc>
              <a:buNone/>
              <a:defRPr sz="1500">
                <a:solidFill>
                  <a:schemeClr val="bg1"/>
                </a:solidFill>
                <a:latin typeface="Arial"/>
                <a:ea typeface="Arial"/>
                <a:cs typeface="Arial"/>
              </a:defRPr>
            </a:lvl2pPr>
            <a:lvl3pPr>
              <a:buNone/>
              <a:defRPr/>
            </a:lvl3pPr>
            <a:lvl4pPr>
              <a:buNone/>
              <a:defRPr/>
            </a:lvl4pPr>
            <a:lvl5pPr>
              <a:buNone/>
              <a:defRPr/>
            </a:lvl5pPr>
          </a:lstStyle>
          <a:p>
            <a:pPr>
              <a:buNone/>
            </a:pPr>
            <a:r>
              <a:t>Click  to add title</a:t>
            </a:r>
          </a:p>
        </p:txBody>
      </p:sp>
      <p:sp>
        <p:nvSpPr>
          <p:cNvPr id="16" name="Slide Number Placeholder 5">
            <a:extLst>
              <a:ext uri="{FF2B5EF4-FFF2-40B4-BE49-F238E27FC236}">
                <a16:creationId xmlns:a16="http://schemas.microsoft.com/office/drawing/2014/main" id="{BC83527C-6DA8-44EB-8443-2F32BC31FBA4}"/>
              </a:ext>
            </a:extLst>
          </p:cNvPr>
          <p:cNvSpPr>
            <a:spLocks noGrp="1"/>
          </p:cNvSpPr>
          <p:nvPr/>
        </p:nvSpPr>
        <p:spPr>
          <a:xfrm>
            <a:off x="8359020" y="4791886"/>
            <a:ext cx="448205" cy="141816"/>
          </a:xfrm>
          <a:prstGeom prst="rect">
            <a:avLst/>
          </a:prstGeom>
          <a:noFill/>
          <a:ln>
            <a:noFill/>
          </a:ln>
        </p:spPr>
        <p:txBody>
          <a:bodyPr lIns="0" tIns="0" rIns="0" bIns="0"/>
          <a:lstStyle>
            <a:lvl1pPr>
              <a:buNone/>
              <a:defRPr sz="2400">
                <a:solidFill>
                  <a:schemeClr val="tx1"/>
                </a:solidFill>
                <a:latin typeface="Arial"/>
                <a:ea typeface="Arial"/>
                <a:cs typeface="Arial"/>
              </a:defRPr>
            </a:lvl1pPr>
            <a:lvl2pPr marL="742950" indent="-285750">
              <a:buNone/>
              <a:defRPr sz="2400">
                <a:solidFill>
                  <a:schemeClr val="tx1"/>
                </a:solidFill>
                <a:latin typeface="Arial"/>
                <a:ea typeface="Arial"/>
                <a:cs typeface="Arial"/>
              </a:defRPr>
            </a:lvl2pPr>
            <a:lvl3pPr marL="1143000" indent="-228600">
              <a:buNone/>
              <a:defRPr sz="2400">
                <a:solidFill>
                  <a:schemeClr val="tx1"/>
                </a:solidFill>
                <a:latin typeface="Arial"/>
                <a:ea typeface="Arial"/>
                <a:cs typeface="Arial"/>
              </a:defRPr>
            </a:lvl3pPr>
            <a:lvl4pPr marL="1600200" indent="-228600">
              <a:buNone/>
              <a:defRPr sz="2400">
                <a:solidFill>
                  <a:schemeClr val="tx1"/>
                </a:solidFill>
                <a:latin typeface="Arial"/>
                <a:ea typeface="Arial"/>
                <a:cs typeface="Arial"/>
              </a:defRPr>
            </a:lvl4pPr>
            <a:lvl5pPr marL="2057400" indent="-228600">
              <a:buNone/>
              <a:defRPr sz="2400">
                <a:solidFill>
                  <a:schemeClr val="tx1"/>
                </a:solidFill>
                <a:latin typeface="Arial"/>
                <a:ea typeface="Arial"/>
                <a:cs typeface="Arial"/>
              </a:defRPr>
            </a:lvl5pPr>
            <a:lvl6pPr marL="2514600" indent="-228600">
              <a:buNone/>
              <a:defRPr sz="2400">
                <a:solidFill>
                  <a:schemeClr val="tx1"/>
                </a:solidFill>
                <a:latin typeface="Arial"/>
                <a:ea typeface="Arial"/>
                <a:cs typeface="Arial"/>
              </a:defRPr>
            </a:lvl6pPr>
            <a:lvl7pPr marL="2971800" indent="-228600">
              <a:buNone/>
              <a:defRPr sz="2400">
                <a:solidFill>
                  <a:schemeClr val="tx1"/>
                </a:solidFill>
                <a:latin typeface="Arial"/>
                <a:ea typeface="Arial"/>
                <a:cs typeface="Arial"/>
              </a:defRPr>
            </a:lvl7pPr>
            <a:lvl8pPr marL="3429000" indent="-228600">
              <a:buNone/>
              <a:defRPr sz="2400">
                <a:solidFill>
                  <a:schemeClr val="tx1"/>
                </a:solidFill>
                <a:latin typeface="Arial"/>
                <a:ea typeface="Arial"/>
                <a:cs typeface="Arial"/>
              </a:defRPr>
            </a:lvl8pPr>
            <a:lvl9pPr marL="3886200" indent="-228600">
              <a:buNone/>
              <a:defRPr sz="2400">
                <a:solidFill>
                  <a:schemeClr val="tx1"/>
                </a:solidFill>
                <a:latin typeface="Arial"/>
                <a:ea typeface="Arial"/>
                <a:cs typeface="Arial"/>
              </a:defRPr>
            </a:lvl9pPr>
          </a:lstStyle>
          <a:p>
            <a:pPr algn="r">
              <a:buNone/>
            </a:pPr>
            <a:fld id="{BDAEED39-8CE5-E849-8BB2-D2203B6D9153}" type="slidenum">
              <a:rPr sz="800">
                <a:solidFill>
                  <a:srgbClr val="505050"/>
                </a:solidFill>
                <a:latin typeface="Arial"/>
                <a:ea typeface="Arial"/>
                <a:cs typeface="Arial"/>
              </a:rPr>
              <a:t>‹#›</a:t>
            </a:fld>
            <a:endParaRPr sz="800">
              <a:solidFill>
                <a:srgbClr val="505050"/>
              </a:solidFill>
              <a:latin typeface="Arial"/>
              <a:ea typeface="Arial"/>
              <a:cs typeface="Arial"/>
            </a:endParaRPr>
          </a:p>
          <a:p>
            <a:pPr algn="r">
              <a:buNone/>
            </a:pPr>
            <a:endParaRPr sz="800">
              <a:solidFill>
                <a:srgbClr val="505050"/>
              </a:solidFill>
              <a:latin typeface="Arial"/>
              <a:ea typeface="Arial"/>
              <a:cs typeface="Arial"/>
            </a:endParaRPr>
          </a:p>
        </p:txBody>
      </p:sp>
      <p:pic>
        <p:nvPicPr>
          <p:cNvPr id="41" name="Picture 5"/>
          <p:cNvPicPr>
            <a:picLocks noChangeAspect="1"/>
          </p:cNvPicPr>
          <p:nvPr/>
        </p:nvPicPr>
        <p:blipFill>
          <a:blip r:embed="rId3"/>
          <a:stretch>
            <a:fillRect/>
          </a:stretch>
        </p:blipFill>
        <p:spPr>
          <a:xfrm>
            <a:off x="368300" y="4729417"/>
            <a:ext cx="8424672" cy="6096"/>
          </a:xfrm>
          <a:prstGeom prst="rect">
            <a:avLst/>
          </a:prstGeom>
          <a:ln>
            <a:solidFill>
              <a:schemeClr val="bg1">
                <a:lumMod val="65000"/>
              </a:schemeClr>
            </a:solidFill>
          </a:ln>
        </p:spPr>
      </p:pic>
      <p:sp>
        <p:nvSpPr>
          <p:cNvPr id="2" name="文本框 1">
            <a:extLst>
              <a:ext uri="{FF2B5EF4-FFF2-40B4-BE49-F238E27FC236}">
                <a16:creationId xmlns:a16="http://schemas.microsoft.com/office/drawing/2014/main" id="{A91ED337-1303-4CFA-9AF4-437ED824FF2D}"/>
              </a:ext>
            </a:extLst>
          </p:cNvPr>
          <p:cNvSpPr>
            <a:spLocks noGrp="1"/>
          </p:cNvSpPr>
          <p:nvPr/>
        </p:nvSpPr>
        <p:spPr>
          <a:xfrm>
            <a:off x="368300" y="4253023"/>
            <a:ext cx="2576919" cy="338554"/>
          </a:xfrm>
          <a:prstGeom prst="rect">
            <a:avLst/>
          </a:prstGeom>
          <a:noFill/>
        </p:spPr>
        <p:txBody>
          <a:bodyPr wrap="square">
            <a:spAutoFit/>
          </a:bodyPr>
          <a:lstStyle/>
          <a:p>
            <a:endParaRPr/>
          </a:p>
        </p:txBody>
      </p:sp>
      <p:sp>
        <p:nvSpPr>
          <p:cNvPr id="3" name="文本框 2">
            <a:extLst>
              <a:ext uri="{FF2B5EF4-FFF2-40B4-BE49-F238E27FC236}">
                <a16:creationId xmlns:a16="http://schemas.microsoft.com/office/drawing/2014/main" id="{C2A3BABB-FDF6-433F-B9DB-664A7197B1F4}"/>
              </a:ext>
            </a:extLst>
          </p:cNvPr>
          <p:cNvSpPr>
            <a:spLocks noGrp="1"/>
          </p:cNvSpPr>
          <p:nvPr/>
        </p:nvSpPr>
        <p:spPr>
          <a:xfrm>
            <a:off x="283240" y="4755705"/>
            <a:ext cx="2576919" cy="215444"/>
          </a:xfrm>
          <a:prstGeom prst="rect">
            <a:avLst/>
          </a:prstGeom>
          <a:noFill/>
        </p:spPr>
        <p:txBody>
          <a:bodyPr wrap="square">
            <a:spAutoFit/>
          </a:bodyPr>
          <a:lstStyle/>
          <a:p>
            <a:r>
              <a:rPr sz="800">
                <a:solidFill>
                  <a:srgbClr val="3C3C3C"/>
                </a:solidFill>
                <a:latin typeface="Arial"/>
                <a:ea typeface="Arial"/>
                <a:cs typeface="Arial"/>
              </a:rPr>
              <a:t>E Fund Management Co., Ltd.</a:t>
            </a:r>
          </a:p>
        </p:txBody>
      </p:sp>
      <p:pic>
        <p:nvPicPr>
          <p:cNvPr id="44" name="图片 11"/>
          <p:cNvPicPr>
            <a:picLocks noChangeAspect="1"/>
          </p:cNvPicPr>
          <p:nvPr/>
        </p:nvPicPr>
        <p:blipFill>
          <a:blip r:embed="rId4"/>
          <a:stretch>
            <a:fillRect/>
          </a:stretch>
        </p:blipFill>
        <p:spPr>
          <a:xfrm>
            <a:off x="7299995" y="81588"/>
            <a:ext cx="1480616" cy="629304"/>
          </a:xfrm>
          <a:prstGeom prst="rect">
            <a:avLst/>
          </a:prstGeom>
        </p:spPr>
      </p:pic>
      <p:sp>
        <p:nvSpPr>
          <p:cNvPr id="11" name="文本框 10">
            <a:extLst>
              <a:ext uri="{FF2B5EF4-FFF2-40B4-BE49-F238E27FC236}">
                <a16:creationId xmlns:a16="http://schemas.microsoft.com/office/drawing/2014/main" id="{01827A79-AAD4-4375-B918-50BF1F4501C3}"/>
              </a:ext>
            </a:extLst>
          </p:cNvPr>
          <p:cNvSpPr>
            <a:spLocks noGrp="1"/>
          </p:cNvSpPr>
          <p:nvPr/>
        </p:nvSpPr>
        <p:spPr>
          <a:xfrm>
            <a:off x="4118640" y="4755072"/>
            <a:ext cx="2576919" cy="215444"/>
          </a:xfrm>
          <a:prstGeom prst="rect">
            <a:avLst/>
          </a:prstGeom>
          <a:noFill/>
        </p:spPr>
        <p:txBody>
          <a:bodyPr wrap="square">
            <a:spAutoFit/>
          </a:bodyPr>
          <a:lstStyle/>
          <a:p>
            <a:r>
              <a:rPr sz="800">
                <a:solidFill>
                  <a:srgbClr val="3C3C3C"/>
                </a:solidFill>
                <a:latin typeface="Arial"/>
                <a:ea typeface="Arial"/>
                <a:cs typeface="Arial"/>
              </a:rPr>
              <a:t>For Internal Use Only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形内容1">
    <p:spTree>
      <p:nvGrpSpPr>
        <p:cNvPr id="1" name=""/>
        <p:cNvGrpSpPr/>
        <p:nvPr/>
      </p:nvGrpSpPr>
      <p:grpSpPr>
        <a:xfrm>
          <a:off x="0" y="0"/>
          <a:ext cx="0" cy="0"/>
          <a:chOff x="0" y="0"/>
          <a:chExt cx="0" cy="0"/>
        </a:xfrm>
      </p:grpSpPr>
      <p:pic>
        <p:nvPicPr>
          <p:cNvPr id="21" name="Picture 8"/>
          <p:cNvPicPr>
            <a:picLocks noChangeAspect="1"/>
          </p:cNvPicPr>
          <p:nvPr/>
        </p:nvPicPr>
        <p:blipFill>
          <a:blip r:embed="rId2"/>
          <a:stretch>
            <a:fillRect/>
          </a:stretch>
        </p:blipFill>
        <p:spPr>
          <a:xfrm>
            <a:off x="0" y="0"/>
            <a:ext cx="9144000" cy="792480"/>
          </a:xfrm>
          <a:prstGeom prst="rect">
            <a:avLst/>
          </a:prstGeom>
        </p:spPr>
      </p:pic>
      <p:sp>
        <p:nvSpPr>
          <p:cNvPr id="14" name="Rectangle 21">
            <a:extLst>
              <a:ext uri="{FF2B5EF4-FFF2-40B4-BE49-F238E27FC236}">
                <a16:creationId xmlns:a16="http://schemas.microsoft.com/office/drawing/2014/main" id="{3E6800C4-A588-4D2A-9FF9-53A5F9E4B79F}"/>
              </a:ext>
            </a:extLst>
          </p:cNvPr>
          <p:cNvSpPr>
            <a:spLocks noGrp="1"/>
          </p:cNvSpPr>
          <p:nvPr>
            <p:ph type="title" hasCustomPrompt="1"/>
          </p:nvPr>
        </p:nvSpPr>
        <p:spPr>
          <a:xfrm>
            <a:off x="363151" y="211632"/>
            <a:ext cx="6230154" cy="268047"/>
          </a:xfrm>
          <a:prstGeom prst="rect">
            <a:avLst/>
          </a:prstGeom>
          <a:noFill/>
          <a:ln>
            <a:noFill/>
          </a:ln>
        </p:spPr>
        <p:txBody>
          <a:bodyPr vert="horz" wrap="square" lIns="0" tIns="0" rIns="0" bIns="45720" anchor="t"/>
          <a:lstStyle>
            <a:lvl1pPr marL="0" indent="0" algn="l">
              <a:lnSpc>
                <a:spcPct val="100000"/>
              </a:lnSpc>
              <a:buNone/>
              <a:defRPr sz="2300" b="1">
                <a:solidFill>
                  <a:schemeClr val="bg1"/>
                </a:solidFill>
                <a:latin typeface="+mn-lt"/>
                <a:ea typeface="+mn-lt"/>
                <a:cs typeface="+mn-lt"/>
              </a:defRPr>
            </a:lvl1pPr>
          </a:lstStyle>
          <a:p>
            <a:pPr>
              <a:buNone/>
            </a:pPr>
            <a:r>
              <a:t>Click  to add title</a:t>
            </a:r>
          </a:p>
        </p:txBody>
      </p:sp>
      <p:sp>
        <p:nvSpPr>
          <p:cNvPr id="15" name="Rectangle 22">
            <a:extLst>
              <a:ext uri="{FF2B5EF4-FFF2-40B4-BE49-F238E27FC236}">
                <a16:creationId xmlns:a16="http://schemas.microsoft.com/office/drawing/2014/main" id="{C2BB55DD-96BE-4D6C-8FE8-7A17D23B0BA3}"/>
              </a:ext>
            </a:extLst>
          </p:cNvPr>
          <p:cNvSpPr>
            <a:spLocks noGrp="1"/>
          </p:cNvSpPr>
          <p:nvPr>
            <p:ph idx="10" hasCustomPrompt="1"/>
          </p:nvPr>
        </p:nvSpPr>
        <p:spPr>
          <a:xfrm>
            <a:off x="360363" y="1296527"/>
            <a:ext cx="4465637" cy="2479218"/>
          </a:xfrm>
          <a:prstGeom prst="rect">
            <a:avLst/>
          </a:prstGeom>
          <a:noFill/>
          <a:ln>
            <a:noFill/>
          </a:ln>
        </p:spPr>
        <p:txBody>
          <a:bodyPr vert="horz" wrap="square" lIns="0" tIns="0" rIns="0" bIns="0" anchor="t"/>
          <a:lstStyle>
            <a:lvl1pPr marL="0" indent="0" algn="l">
              <a:lnSpc>
                <a:spcPts val="1800"/>
              </a:lnSpc>
              <a:spcBef>
                <a:spcPts val="0"/>
              </a:spcBef>
              <a:buNone/>
              <a:defRPr sz="1500" b="0">
                <a:solidFill>
                  <a:srgbClr val="005096"/>
                </a:solidFill>
                <a:latin typeface="+mn-lt"/>
                <a:ea typeface="+mn-lt"/>
                <a:cs typeface="+mn-lt"/>
              </a:defRPr>
            </a:lvl1pPr>
            <a:lvl2pPr algn="l">
              <a:lnSpc>
                <a:spcPts val="2400"/>
              </a:lnSpc>
              <a:buNone/>
              <a:defRPr sz="1500">
                <a:solidFill>
                  <a:schemeClr val="bg1"/>
                </a:solidFill>
                <a:latin typeface="Arial"/>
                <a:ea typeface="Arial"/>
                <a:cs typeface="Arial"/>
              </a:defRPr>
            </a:lvl2pPr>
            <a:lvl3pPr>
              <a:buNone/>
              <a:defRPr/>
            </a:lvl3pPr>
            <a:lvl4pPr>
              <a:buNone/>
              <a:defRPr/>
            </a:lvl4pPr>
            <a:lvl5pPr>
              <a:buNone/>
              <a:defRPr/>
            </a:lvl5pPr>
          </a:lstStyle>
          <a:p>
            <a:pPr>
              <a:buNone/>
            </a:pPr>
            <a:r>
              <a:t>Click  to add title</a:t>
            </a:r>
          </a:p>
        </p:txBody>
      </p:sp>
      <p:sp>
        <p:nvSpPr>
          <p:cNvPr id="17" name="Slide Number Placeholder 5">
            <a:extLst>
              <a:ext uri="{FF2B5EF4-FFF2-40B4-BE49-F238E27FC236}">
                <a16:creationId xmlns:a16="http://schemas.microsoft.com/office/drawing/2014/main" id="{58E14511-5FE6-4CD5-BD03-E347D1B70A64}"/>
              </a:ext>
            </a:extLst>
          </p:cNvPr>
          <p:cNvSpPr>
            <a:spLocks noGrp="1"/>
          </p:cNvSpPr>
          <p:nvPr/>
        </p:nvSpPr>
        <p:spPr>
          <a:xfrm>
            <a:off x="8359020" y="4791886"/>
            <a:ext cx="448205" cy="141816"/>
          </a:xfrm>
          <a:prstGeom prst="rect">
            <a:avLst/>
          </a:prstGeom>
          <a:noFill/>
          <a:ln>
            <a:noFill/>
          </a:ln>
        </p:spPr>
        <p:txBody>
          <a:bodyPr lIns="0" tIns="0" rIns="0" bIns="0"/>
          <a:lstStyle>
            <a:lvl1pPr>
              <a:buNone/>
              <a:defRPr sz="2400">
                <a:solidFill>
                  <a:schemeClr val="tx1"/>
                </a:solidFill>
                <a:latin typeface="Arial"/>
                <a:ea typeface="Arial"/>
                <a:cs typeface="Arial"/>
              </a:defRPr>
            </a:lvl1pPr>
            <a:lvl2pPr marL="742950" indent="-285750">
              <a:buNone/>
              <a:defRPr sz="2400">
                <a:solidFill>
                  <a:schemeClr val="tx1"/>
                </a:solidFill>
                <a:latin typeface="Arial"/>
                <a:ea typeface="Arial"/>
                <a:cs typeface="Arial"/>
              </a:defRPr>
            </a:lvl2pPr>
            <a:lvl3pPr marL="1143000" indent="-228600">
              <a:buNone/>
              <a:defRPr sz="2400">
                <a:solidFill>
                  <a:schemeClr val="tx1"/>
                </a:solidFill>
                <a:latin typeface="Arial"/>
                <a:ea typeface="Arial"/>
                <a:cs typeface="Arial"/>
              </a:defRPr>
            </a:lvl3pPr>
            <a:lvl4pPr marL="1600200" indent="-228600">
              <a:buNone/>
              <a:defRPr sz="2400">
                <a:solidFill>
                  <a:schemeClr val="tx1"/>
                </a:solidFill>
                <a:latin typeface="Arial"/>
                <a:ea typeface="Arial"/>
                <a:cs typeface="Arial"/>
              </a:defRPr>
            </a:lvl4pPr>
            <a:lvl5pPr marL="2057400" indent="-228600">
              <a:buNone/>
              <a:defRPr sz="2400">
                <a:solidFill>
                  <a:schemeClr val="tx1"/>
                </a:solidFill>
                <a:latin typeface="Arial"/>
                <a:ea typeface="Arial"/>
                <a:cs typeface="Arial"/>
              </a:defRPr>
            </a:lvl5pPr>
            <a:lvl6pPr marL="2514600" indent="-228600">
              <a:buNone/>
              <a:defRPr sz="2400">
                <a:solidFill>
                  <a:schemeClr val="tx1"/>
                </a:solidFill>
                <a:latin typeface="Arial"/>
                <a:ea typeface="Arial"/>
                <a:cs typeface="Arial"/>
              </a:defRPr>
            </a:lvl6pPr>
            <a:lvl7pPr marL="2971800" indent="-228600">
              <a:buNone/>
              <a:defRPr sz="2400">
                <a:solidFill>
                  <a:schemeClr val="tx1"/>
                </a:solidFill>
                <a:latin typeface="Arial"/>
                <a:ea typeface="Arial"/>
                <a:cs typeface="Arial"/>
              </a:defRPr>
            </a:lvl7pPr>
            <a:lvl8pPr marL="3429000" indent="-228600">
              <a:buNone/>
              <a:defRPr sz="2400">
                <a:solidFill>
                  <a:schemeClr val="tx1"/>
                </a:solidFill>
                <a:latin typeface="Arial"/>
                <a:ea typeface="Arial"/>
                <a:cs typeface="Arial"/>
              </a:defRPr>
            </a:lvl8pPr>
            <a:lvl9pPr marL="3886200" indent="-228600">
              <a:buNone/>
              <a:defRPr sz="2400">
                <a:solidFill>
                  <a:schemeClr val="tx1"/>
                </a:solidFill>
                <a:latin typeface="Arial"/>
                <a:ea typeface="Arial"/>
                <a:cs typeface="Arial"/>
              </a:defRPr>
            </a:lvl9pPr>
          </a:lstStyle>
          <a:p>
            <a:pPr algn="r">
              <a:buNone/>
            </a:pPr>
            <a:fld id="{BDAEED39-8CE5-E849-8BB2-D2203B6D9153}" type="slidenum">
              <a:rPr sz="800">
                <a:solidFill>
                  <a:srgbClr val="505050"/>
                </a:solidFill>
                <a:latin typeface="Arial"/>
                <a:ea typeface="Arial"/>
                <a:cs typeface="Arial"/>
              </a:rPr>
              <a:t>‹#›</a:t>
            </a:fld>
            <a:endParaRPr sz="800">
              <a:solidFill>
                <a:srgbClr val="505050"/>
              </a:solidFill>
              <a:latin typeface="Arial"/>
              <a:ea typeface="Arial"/>
              <a:cs typeface="Arial"/>
            </a:endParaRPr>
          </a:p>
          <a:p>
            <a:pPr algn="r">
              <a:buNone/>
            </a:pPr>
            <a:endParaRPr sz="800">
              <a:solidFill>
                <a:srgbClr val="505050"/>
              </a:solidFill>
              <a:latin typeface="Arial"/>
              <a:ea typeface="Arial"/>
              <a:cs typeface="Arial"/>
            </a:endParaRPr>
          </a:p>
        </p:txBody>
      </p:sp>
      <p:pic>
        <p:nvPicPr>
          <p:cNvPr id="25" name="Picture 5"/>
          <p:cNvPicPr>
            <a:picLocks noChangeAspect="1"/>
          </p:cNvPicPr>
          <p:nvPr/>
        </p:nvPicPr>
        <p:blipFill>
          <a:blip r:embed="rId3"/>
          <a:stretch>
            <a:fillRect/>
          </a:stretch>
        </p:blipFill>
        <p:spPr>
          <a:xfrm>
            <a:off x="368300" y="4729417"/>
            <a:ext cx="8424672" cy="6096"/>
          </a:xfrm>
          <a:prstGeom prst="rect">
            <a:avLst/>
          </a:prstGeom>
          <a:ln>
            <a:solidFill>
              <a:schemeClr val="bg1">
                <a:lumMod val="65000"/>
              </a:schemeClr>
            </a:solidFill>
          </a:ln>
        </p:spPr>
      </p:pic>
      <p:pic>
        <p:nvPicPr>
          <p:cNvPr id="26" name="图片 12"/>
          <p:cNvPicPr>
            <a:picLocks noChangeAspect="1"/>
          </p:cNvPicPr>
          <p:nvPr/>
        </p:nvPicPr>
        <p:blipFill>
          <a:blip r:embed="rId4"/>
          <a:stretch>
            <a:fillRect/>
          </a:stretch>
        </p:blipFill>
        <p:spPr>
          <a:xfrm>
            <a:off x="7299995" y="81588"/>
            <a:ext cx="1480616" cy="629304"/>
          </a:xfrm>
          <a:prstGeom prst="rect">
            <a:avLst/>
          </a:prstGeom>
        </p:spPr>
      </p:pic>
      <p:sp>
        <p:nvSpPr>
          <p:cNvPr id="16" name="文本框 15">
            <a:extLst>
              <a:ext uri="{FF2B5EF4-FFF2-40B4-BE49-F238E27FC236}">
                <a16:creationId xmlns:a16="http://schemas.microsoft.com/office/drawing/2014/main" id="{EBD81E79-0A3F-4D7A-86B0-A6FCAAD09485}"/>
              </a:ext>
            </a:extLst>
          </p:cNvPr>
          <p:cNvSpPr>
            <a:spLocks noGrp="1"/>
          </p:cNvSpPr>
          <p:nvPr/>
        </p:nvSpPr>
        <p:spPr>
          <a:xfrm>
            <a:off x="283240" y="4755705"/>
            <a:ext cx="2576919" cy="215444"/>
          </a:xfrm>
          <a:prstGeom prst="rect">
            <a:avLst/>
          </a:prstGeom>
          <a:noFill/>
        </p:spPr>
        <p:txBody>
          <a:bodyPr wrap="square">
            <a:spAutoFit/>
          </a:bodyPr>
          <a:lstStyle/>
          <a:p>
            <a:r>
              <a:rPr sz="800">
                <a:solidFill>
                  <a:srgbClr val="3C3C3C"/>
                </a:solidFill>
                <a:latin typeface="Arial"/>
                <a:ea typeface="Arial"/>
                <a:cs typeface="Arial"/>
              </a:rPr>
              <a:t>E Fund Management Co., Ltd.</a:t>
            </a:r>
          </a:p>
        </p:txBody>
      </p:sp>
      <p:sp>
        <p:nvSpPr>
          <p:cNvPr id="10" name="文本框 9">
            <a:extLst>
              <a:ext uri="{FF2B5EF4-FFF2-40B4-BE49-F238E27FC236}">
                <a16:creationId xmlns:a16="http://schemas.microsoft.com/office/drawing/2014/main" id="{2B1A0881-DA5E-4EB9-8C80-1BB15613949B}"/>
              </a:ext>
            </a:extLst>
          </p:cNvPr>
          <p:cNvSpPr>
            <a:spLocks noGrp="1"/>
          </p:cNvSpPr>
          <p:nvPr/>
        </p:nvSpPr>
        <p:spPr>
          <a:xfrm>
            <a:off x="4118640" y="4755072"/>
            <a:ext cx="2576919" cy="215444"/>
          </a:xfrm>
          <a:prstGeom prst="rect">
            <a:avLst/>
          </a:prstGeom>
          <a:noFill/>
        </p:spPr>
        <p:txBody>
          <a:bodyPr wrap="square">
            <a:spAutoFit/>
          </a:bodyPr>
          <a:lstStyle/>
          <a:p>
            <a:r>
              <a:rPr sz="800">
                <a:solidFill>
                  <a:srgbClr val="3C3C3C"/>
                </a:solidFill>
                <a:latin typeface="Arial"/>
                <a:ea typeface="Arial"/>
                <a:cs typeface="Arial"/>
              </a:rPr>
              <a:t>For Internal Use Only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表格内容1">
    <p:spTree>
      <p:nvGrpSpPr>
        <p:cNvPr id="1" name=""/>
        <p:cNvGrpSpPr/>
        <p:nvPr/>
      </p:nvGrpSpPr>
      <p:grpSpPr>
        <a:xfrm>
          <a:off x="0" y="0"/>
          <a:ext cx="0" cy="0"/>
          <a:chOff x="0" y="0"/>
          <a:chExt cx="0" cy="0"/>
        </a:xfrm>
      </p:grpSpPr>
      <p:pic>
        <p:nvPicPr>
          <p:cNvPr id="25" name="Picture 8"/>
          <p:cNvPicPr>
            <a:picLocks noChangeAspect="1"/>
          </p:cNvPicPr>
          <p:nvPr/>
        </p:nvPicPr>
        <p:blipFill>
          <a:blip r:embed="rId2"/>
          <a:stretch>
            <a:fillRect/>
          </a:stretch>
        </p:blipFill>
        <p:spPr>
          <a:xfrm>
            <a:off x="0" y="0"/>
            <a:ext cx="9144000" cy="792480"/>
          </a:xfrm>
          <a:prstGeom prst="rect">
            <a:avLst/>
          </a:prstGeom>
        </p:spPr>
      </p:pic>
      <p:sp>
        <p:nvSpPr>
          <p:cNvPr id="16" name="Rectangle 21">
            <a:extLst>
              <a:ext uri="{FF2B5EF4-FFF2-40B4-BE49-F238E27FC236}">
                <a16:creationId xmlns:a16="http://schemas.microsoft.com/office/drawing/2014/main" id="{59DE1FB1-5FF2-4899-B5B4-70BA1EFD190A}"/>
              </a:ext>
            </a:extLst>
          </p:cNvPr>
          <p:cNvSpPr>
            <a:spLocks noGrp="1"/>
          </p:cNvSpPr>
          <p:nvPr>
            <p:ph type="title" hasCustomPrompt="1"/>
          </p:nvPr>
        </p:nvSpPr>
        <p:spPr>
          <a:xfrm>
            <a:off x="363151" y="211632"/>
            <a:ext cx="6268655" cy="268047"/>
          </a:xfrm>
          <a:prstGeom prst="rect">
            <a:avLst/>
          </a:prstGeom>
          <a:noFill/>
          <a:ln>
            <a:noFill/>
          </a:ln>
        </p:spPr>
        <p:txBody>
          <a:bodyPr vert="horz" wrap="square" lIns="0" tIns="0" rIns="0" bIns="45720" anchor="t"/>
          <a:lstStyle>
            <a:lvl1pPr marL="0" indent="0" algn="l">
              <a:lnSpc>
                <a:spcPct val="100000"/>
              </a:lnSpc>
              <a:buNone/>
              <a:defRPr sz="2300" b="1">
                <a:solidFill>
                  <a:schemeClr val="bg1"/>
                </a:solidFill>
                <a:latin typeface="+mn-lt"/>
                <a:ea typeface="+mn-lt"/>
                <a:cs typeface="+mn-lt"/>
              </a:defRPr>
            </a:lvl1pPr>
          </a:lstStyle>
          <a:p>
            <a:pPr>
              <a:buNone/>
            </a:pPr>
            <a:r>
              <a:t>Click  to add title</a:t>
            </a:r>
          </a:p>
        </p:txBody>
      </p:sp>
      <p:sp>
        <p:nvSpPr>
          <p:cNvPr id="17" name="Rectangle 22">
            <a:extLst>
              <a:ext uri="{FF2B5EF4-FFF2-40B4-BE49-F238E27FC236}">
                <a16:creationId xmlns:a16="http://schemas.microsoft.com/office/drawing/2014/main" id="{7FAE366E-010D-424D-AA23-DD8AF1CAF35E}"/>
              </a:ext>
            </a:extLst>
          </p:cNvPr>
          <p:cNvSpPr>
            <a:spLocks noGrp="1"/>
          </p:cNvSpPr>
          <p:nvPr>
            <p:ph idx="10" hasCustomPrompt="1"/>
          </p:nvPr>
        </p:nvSpPr>
        <p:spPr>
          <a:xfrm>
            <a:off x="360363" y="1296527"/>
            <a:ext cx="8432609" cy="931334"/>
          </a:xfrm>
          <a:prstGeom prst="rect">
            <a:avLst/>
          </a:prstGeom>
          <a:noFill/>
          <a:ln>
            <a:noFill/>
          </a:ln>
        </p:spPr>
        <p:txBody>
          <a:bodyPr vert="horz" wrap="square" lIns="0" tIns="0" rIns="0" bIns="0" anchor="t"/>
          <a:lstStyle>
            <a:lvl1pPr marL="0" indent="0" algn="l">
              <a:lnSpc>
                <a:spcPts val="1800"/>
              </a:lnSpc>
              <a:spcBef>
                <a:spcPts val="0"/>
              </a:spcBef>
              <a:buNone/>
              <a:defRPr sz="1500" b="0">
                <a:solidFill>
                  <a:srgbClr val="005096"/>
                </a:solidFill>
                <a:latin typeface="+mn-lt"/>
                <a:ea typeface="+mn-lt"/>
                <a:cs typeface="+mn-lt"/>
              </a:defRPr>
            </a:lvl1pPr>
            <a:lvl2pPr algn="l">
              <a:lnSpc>
                <a:spcPts val="2400"/>
              </a:lnSpc>
              <a:buNone/>
              <a:defRPr sz="1500">
                <a:solidFill>
                  <a:schemeClr val="bg1"/>
                </a:solidFill>
                <a:latin typeface="Arial"/>
                <a:ea typeface="Arial"/>
                <a:cs typeface="Arial"/>
              </a:defRPr>
            </a:lvl2pPr>
            <a:lvl3pPr>
              <a:buNone/>
              <a:defRPr/>
            </a:lvl3pPr>
            <a:lvl4pPr>
              <a:buNone/>
              <a:defRPr/>
            </a:lvl4pPr>
            <a:lvl5pPr>
              <a:buNone/>
              <a:defRPr/>
            </a:lvl5pPr>
          </a:lstStyle>
          <a:p>
            <a:pPr>
              <a:buNone/>
            </a:pPr>
            <a:r>
              <a:t>Click  to add title</a:t>
            </a:r>
            <a:br/>
            <a:endParaRPr/>
          </a:p>
        </p:txBody>
      </p:sp>
      <p:sp>
        <p:nvSpPr>
          <p:cNvPr id="21" name="Slide Number Placeholder 5">
            <a:extLst>
              <a:ext uri="{FF2B5EF4-FFF2-40B4-BE49-F238E27FC236}">
                <a16:creationId xmlns:a16="http://schemas.microsoft.com/office/drawing/2014/main" id="{B2E55B21-E7F1-4EA3-A060-9E97B9EC053B}"/>
              </a:ext>
            </a:extLst>
          </p:cNvPr>
          <p:cNvSpPr>
            <a:spLocks noGrp="1"/>
          </p:cNvSpPr>
          <p:nvPr/>
        </p:nvSpPr>
        <p:spPr>
          <a:xfrm>
            <a:off x="8359020" y="4791886"/>
            <a:ext cx="448205" cy="141816"/>
          </a:xfrm>
          <a:prstGeom prst="rect">
            <a:avLst/>
          </a:prstGeom>
          <a:noFill/>
          <a:ln>
            <a:noFill/>
          </a:ln>
        </p:spPr>
        <p:txBody>
          <a:bodyPr lIns="0" tIns="0" rIns="0" bIns="0"/>
          <a:lstStyle>
            <a:lvl1pPr>
              <a:buNone/>
              <a:defRPr sz="2400">
                <a:solidFill>
                  <a:schemeClr val="tx1"/>
                </a:solidFill>
                <a:latin typeface="Arial"/>
                <a:ea typeface="Arial"/>
                <a:cs typeface="Arial"/>
              </a:defRPr>
            </a:lvl1pPr>
            <a:lvl2pPr marL="742950" indent="-285750">
              <a:buNone/>
              <a:defRPr sz="2400">
                <a:solidFill>
                  <a:schemeClr val="tx1"/>
                </a:solidFill>
                <a:latin typeface="Arial"/>
                <a:ea typeface="Arial"/>
                <a:cs typeface="Arial"/>
              </a:defRPr>
            </a:lvl2pPr>
            <a:lvl3pPr marL="1143000" indent="-228600">
              <a:buNone/>
              <a:defRPr sz="2400">
                <a:solidFill>
                  <a:schemeClr val="tx1"/>
                </a:solidFill>
                <a:latin typeface="Arial"/>
                <a:ea typeface="Arial"/>
                <a:cs typeface="Arial"/>
              </a:defRPr>
            </a:lvl3pPr>
            <a:lvl4pPr marL="1600200" indent="-228600">
              <a:buNone/>
              <a:defRPr sz="2400">
                <a:solidFill>
                  <a:schemeClr val="tx1"/>
                </a:solidFill>
                <a:latin typeface="Arial"/>
                <a:ea typeface="Arial"/>
                <a:cs typeface="Arial"/>
              </a:defRPr>
            </a:lvl4pPr>
            <a:lvl5pPr marL="2057400" indent="-228600">
              <a:buNone/>
              <a:defRPr sz="2400">
                <a:solidFill>
                  <a:schemeClr val="tx1"/>
                </a:solidFill>
                <a:latin typeface="Arial"/>
                <a:ea typeface="Arial"/>
                <a:cs typeface="Arial"/>
              </a:defRPr>
            </a:lvl5pPr>
            <a:lvl6pPr marL="2514600" indent="-228600">
              <a:buNone/>
              <a:defRPr sz="2400">
                <a:solidFill>
                  <a:schemeClr val="tx1"/>
                </a:solidFill>
                <a:latin typeface="Arial"/>
                <a:ea typeface="Arial"/>
                <a:cs typeface="Arial"/>
              </a:defRPr>
            </a:lvl6pPr>
            <a:lvl7pPr marL="2971800" indent="-228600">
              <a:buNone/>
              <a:defRPr sz="2400">
                <a:solidFill>
                  <a:schemeClr val="tx1"/>
                </a:solidFill>
                <a:latin typeface="Arial"/>
                <a:ea typeface="Arial"/>
                <a:cs typeface="Arial"/>
              </a:defRPr>
            </a:lvl7pPr>
            <a:lvl8pPr marL="3429000" indent="-228600">
              <a:buNone/>
              <a:defRPr sz="2400">
                <a:solidFill>
                  <a:schemeClr val="tx1"/>
                </a:solidFill>
                <a:latin typeface="Arial"/>
                <a:ea typeface="Arial"/>
                <a:cs typeface="Arial"/>
              </a:defRPr>
            </a:lvl8pPr>
            <a:lvl9pPr marL="3886200" indent="-228600">
              <a:buNone/>
              <a:defRPr sz="2400">
                <a:solidFill>
                  <a:schemeClr val="tx1"/>
                </a:solidFill>
                <a:latin typeface="Arial"/>
                <a:ea typeface="Arial"/>
                <a:cs typeface="Arial"/>
              </a:defRPr>
            </a:lvl9pPr>
          </a:lstStyle>
          <a:p>
            <a:pPr algn="r">
              <a:buNone/>
            </a:pPr>
            <a:fld id="{BDAEED39-8CE5-E849-8BB2-D2203B6D9153}" type="slidenum">
              <a:rPr sz="800">
                <a:solidFill>
                  <a:srgbClr val="505050"/>
                </a:solidFill>
                <a:latin typeface="Arial"/>
                <a:ea typeface="Arial"/>
                <a:cs typeface="Arial"/>
              </a:rPr>
              <a:t>‹#›</a:t>
            </a:fld>
            <a:endParaRPr sz="800">
              <a:solidFill>
                <a:srgbClr val="505050"/>
              </a:solidFill>
              <a:latin typeface="Arial"/>
              <a:ea typeface="Arial"/>
              <a:cs typeface="Arial"/>
            </a:endParaRPr>
          </a:p>
          <a:p>
            <a:pPr algn="r">
              <a:buNone/>
            </a:pPr>
            <a:endParaRPr sz="800">
              <a:solidFill>
                <a:srgbClr val="505050"/>
              </a:solidFill>
              <a:latin typeface="Arial"/>
              <a:ea typeface="Arial"/>
              <a:cs typeface="Arial"/>
            </a:endParaRPr>
          </a:p>
        </p:txBody>
      </p:sp>
      <p:pic>
        <p:nvPicPr>
          <p:cNvPr id="29" name="Picture 5"/>
          <p:cNvPicPr>
            <a:picLocks noChangeAspect="1"/>
          </p:cNvPicPr>
          <p:nvPr/>
        </p:nvPicPr>
        <p:blipFill>
          <a:blip r:embed="rId3"/>
          <a:stretch>
            <a:fillRect/>
          </a:stretch>
        </p:blipFill>
        <p:spPr>
          <a:xfrm>
            <a:off x="368300" y="4729417"/>
            <a:ext cx="8424672" cy="6096"/>
          </a:xfrm>
          <a:prstGeom prst="rect">
            <a:avLst/>
          </a:prstGeom>
          <a:ln>
            <a:solidFill>
              <a:schemeClr val="bg1">
                <a:lumMod val="65000"/>
              </a:schemeClr>
            </a:solidFill>
          </a:ln>
        </p:spPr>
      </p:pic>
      <p:sp>
        <p:nvSpPr>
          <p:cNvPr id="4" name="表格占位符 3">
            <a:extLst>
              <a:ext uri="{FF2B5EF4-FFF2-40B4-BE49-F238E27FC236}">
                <a16:creationId xmlns:a16="http://schemas.microsoft.com/office/drawing/2014/main" id="{D84247CD-761D-421B-BA02-C3B10B105A47}"/>
              </a:ext>
            </a:extLst>
          </p:cNvPr>
          <p:cNvSpPr>
            <a:spLocks noGrp="1"/>
          </p:cNvSpPr>
          <p:nvPr>
            <p:ph type="tbl" idx="11"/>
          </p:nvPr>
        </p:nvSpPr>
        <p:spPr>
          <a:xfrm>
            <a:off x="368300" y="2743200"/>
            <a:ext cx="8412163" cy="1636713"/>
          </a:xfrm>
          <a:prstGeom prst="rect">
            <a:avLst/>
          </a:prstGeom>
        </p:spPr>
        <p:txBody>
          <a:bodyPr/>
          <a:lstStyle/>
          <a:p>
            <a:r>
              <a:t>单击图标添加表格</a:t>
            </a:r>
          </a:p>
        </p:txBody>
      </p:sp>
      <p:pic>
        <p:nvPicPr>
          <p:cNvPr id="31" name="图片 12"/>
          <p:cNvPicPr>
            <a:picLocks noChangeAspect="1"/>
          </p:cNvPicPr>
          <p:nvPr/>
        </p:nvPicPr>
        <p:blipFill>
          <a:blip r:embed="rId4"/>
          <a:stretch>
            <a:fillRect/>
          </a:stretch>
        </p:blipFill>
        <p:spPr>
          <a:xfrm>
            <a:off x="7299995" y="81588"/>
            <a:ext cx="1480616" cy="629304"/>
          </a:xfrm>
          <a:prstGeom prst="rect">
            <a:avLst/>
          </a:prstGeom>
        </p:spPr>
      </p:pic>
      <p:sp>
        <p:nvSpPr>
          <p:cNvPr id="14" name="文本框 13">
            <a:extLst>
              <a:ext uri="{FF2B5EF4-FFF2-40B4-BE49-F238E27FC236}">
                <a16:creationId xmlns:a16="http://schemas.microsoft.com/office/drawing/2014/main" id="{32A29670-5901-4CBF-81B0-E16699BFA2F3}"/>
              </a:ext>
            </a:extLst>
          </p:cNvPr>
          <p:cNvSpPr>
            <a:spLocks noGrp="1"/>
          </p:cNvSpPr>
          <p:nvPr/>
        </p:nvSpPr>
        <p:spPr>
          <a:xfrm>
            <a:off x="283240" y="4755705"/>
            <a:ext cx="2576919" cy="215444"/>
          </a:xfrm>
          <a:prstGeom prst="rect">
            <a:avLst/>
          </a:prstGeom>
          <a:noFill/>
        </p:spPr>
        <p:txBody>
          <a:bodyPr wrap="square">
            <a:spAutoFit/>
          </a:bodyPr>
          <a:lstStyle/>
          <a:p>
            <a:r>
              <a:rPr sz="800">
                <a:solidFill>
                  <a:srgbClr val="3C3C3C"/>
                </a:solidFill>
                <a:latin typeface="Arial"/>
                <a:ea typeface="Arial"/>
                <a:cs typeface="Arial"/>
              </a:rPr>
              <a:t>E Fund Management Co., Ltd.</a:t>
            </a:r>
          </a:p>
        </p:txBody>
      </p:sp>
      <p:sp>
        <p:nvSpPr>
          <p:cNvPr id="10" name="文本框 9">
            <a:extLst>
              <a:ext uri="{FF2B5EF4-FFF2-40B4-BE49-F238E27FC236}">
                <a16:creationId xmlns:a16="http://schemas.microsoft.com/office/drawing/2014/main" id="{86D4D983-037F-46E2-94A3-87A8EC3990CF}"/>
              </a:ext>
            </a:extLst>
          </p:cNvPr>
          <p:cNvSpPr>
            <a:spLocks noGrp="1"/>
          </p:cNvSpPr>
          <p:nvPr/>
        </p:nvSpPr>
        <p:spPr>
          <a:xfrm>
            <a:off x="4118640" y="4755072"/>
            <a:ext cx="2576919" cy="215444"/>
          </a:xfrm>
          <a:prstGeom prst="rect">
            <a:avLst/>
          </a:prstGeom>
          <a:noFill/>
        </p:spPr>
        <p:txBody>
          <a:bodyPr wrap="square">
            <a:spAutoFit/>
          </a:bodyPr>
          <a:lstStyle/>
          <a:p>
            <a:r>
              <a:rPr sz="800">
                <a:solidFill>
                  <a:srgbClr val="3C3C3C"/>
                </a:solidFill>
                <a:latin typeface="Arial"/>
                <a:ea typeface="Arial"/>
                <a:cs typeface="Arial"/>
              </a:rPr>
              <a:t>For Internal Use Only</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37" name="Picture 9"/>
          <p:cNvPicPr>
            <a:picLocks noChangeAspect="1"/>
          </p:cNvPicPr>
          <p:nvPr/>
        </p:nvPicPr>
        <p:blipFill>
          <a:blip r:embed="rId2"/>
          <a:stretch>
            <a:fillRect/>
          </a:stretch>
        </p:blipFill>
        <p:spPr>
          <a:xfrm>
            <a:off x="0" y="0"/>
            <a:ext cx="9144000" cy="792480"/>
          </a:xfrm>
          <a:prstGeom prst="rect">
            <a:avLst/>
          </a:prstGeom>
        </p:spPr>
      </p:pic>
      <p:sp>
        <p:nvSpPr>
          <p:cNvPr id="17" name="Rectangle 21">
            <a:extLst>
              <a:ext uri="{FF2B5EF4-FFF2-40B4-BE49-F238E27FC236}">
                <a16:creationId xmlns:a16="http://schemas.microsoft.com/office/drawing/2014/main" id="{0299FB67-7982-4084-AB6D-415CC1BFFCE6}"/>
              </a:ext>
            </a:extLst>
          </p:cNvPr>
          <p:cNvSpPr>
            <a:spLocks noGrp="1"/>
          </p:cNvSpPr>
          <p:nvPr>
            <p:ph type="title" hasCustomPrompt="1"/>
          </p:nvPr>
        </p:nvSpPr>
        <p:spPr>
          <a:xfrm>
            <a:off x="363151" y="211632"/>
            <a:ext cx="3946375" cy="268047"/>
          </a:xfrm>
          <a:prstGeom prst="rect">
            <a:avLst/>
          </a:prstGeom>
          <a:noFill/>
          <a:ln>
            <a:noFill/>
          </a:ln>
        </p:spPr>
        <p:txBody>
          <a:bodyPr vert="horz" wrap="square" lIns="0" tIns="0" rIns="0" bIns="45720" anchor="t"/>
          <a:lstStyle>
            <a:lvl1pPr marL="0" indent="0" algn="l">
              <a:lnSpc>
                <a:spcPct val="100000"/>
              </a:lnSpc>
              <a:buNone/>
              <a:defRPr sz="2300">
                <a:solidFill>
                  <a:schemeClr val="bg1"/>
                </a:solidFill>
                <a:latin typeface="+mj-lt"/>
                <a:ea typeface="+mj-lt"/>
                <a:cs typeface="+mj-lt"/>
              </a:defRPr>
            </a:lvl1pPr>
          </a:lstStyle>
          <a:p>
            <a:pPr>
              <a:buNone/>
            </a:pPr>
            <a:r>
              <a:t>Click to add title</a:t>
            </a:r>
          </a:p>
        </p:txBody>
      </p:sp>
      <p:sp>
        <p:nvSpPr>
          <p:cNvPr id="33" name="Rectangle 22">
            <a:extLst>
              <a:ext uri="{FF2B5EF4-FFF2-40B4-BE49-F238E27FC236}">
                <a16:creationId xmlns:a16="http://schemas.microsoft.com/office/drawing/2014/main" id="{59DCD731-378A-48BE-83D1-FD270EA107C7}"/>
              </a:ext>
            </a:extLst>
          </p:cNvPr>
          <p:cNvSpPr>
            <a:spLocks noGrp="1"/>
          </p:cNvSpPr>
          <p:nvPr>
            <p:ph idx="10" hasCustomPrompt="1"/>
          </p:nvPr>
        </p:nvSpPr>
        <p:spPr>
          <a:xfrm>
            <a:off x="360363" y="1296527"/>
            <a:ext cx="8030104" cy="2479218"/>
          </a:xfrm>
          <a:prstGeom prst="rect">
            <a:avLst/>
          </a:prstGeom>
          <a:noFill/>
          <a:ln>
            <a:noFill/>
          </a:ln>
        </p:spPr>
        <p:txBody>
          <a:bodyPr vert="horz" wrap="square" lIns="0" tIns="0" rIns="0" bIns="0" anchor="t"/>
          <a:lstStyle>
            <a:lvl1pPr marL="0" indent="0" algn="l">
              <a:lnSpc>
                <a:spcPts val="1800"/>
              </a:lnSpc>
              <a:spcBef>
                <a:spcPts val="0"/>
              </a:spcBef>
              <a:buNone/>
              <a:defRPr sz="1500" b="0">
                <a:solidFill>
                  <a:srgbClr val="005096"/>
                </a:solidFill>
                <a:latin typeface="+mn-lt"/>
                <a:ea typeface="+mn-lt"/>
                <a:cs typeface="+mn-lt"/>
              </a:defRPr>
            </a:lvl1pPr>
            <a:lvl2pPr algn="l">
              <a:lnSpc>
                <a:spcPts val="2400"/>
              </a:lnSpc>
              <a:buNone/>
              <a:defRPr sz="1500">
                <a:solidFill>
                  <a:schemeClr val="bg1"/>
                </a:solidFill>
                <a:latin typeface="Arial"/>
                <a:ea typeface="Arial"/>
                <a:cs typeface="Arial"/>
              </a:defRPr>
            </a:lvl2pPr>
            <a:lvl3pPr>
              <a:buNone/>
              <a:defRPr/>
            </a:lvl3pPr>
            <a:lvl4pPr>
              <a:buNone/>
              <a:defRPr/>
            </a:lvl4pPr>
            <a:lvl5pPr>
              <a:buNone/>
              <a:defRPr/>
            </a:lvl5pPr>
          </a:lstStyle>
          <a:p>
            <a:pPr>
              <a:buNone/>
            </a:pPr>
            <a:r>
              <a:t>Click to add title</a:t>
            </a:r>
          </a:p>
        </p:txBody>
      </p:sp>
      <p:sp>
        <p:nvSpPr>
          <p:cNvPr id="16" name="Slide Number Placeholder 5">
            <a:extLst>
              <a:ext uri="{FF2B5EF4-FFF2-40B4-BE49-F238E27FC236}">
                <a16:creationId xmlns:a16="http://schemas.microsoft.com/office/drawing/2014/main" id="{EAC74DEC-7214-4D3D-BE50-ADBD15CAB119}"/>
              </a:ext>
            </a:extLst>
          </p:cNvPr>
          <p:cNvSpPr>
            <a:spLocks noGrp="1"/>
          </p:cNvSpPr>
          <p:nvPr/>
        </p:nvSpPr>
        <p:spPr>
          <a:xfrm>
            <a:off x="8359020" y="4791886"/>
            <a:ext cx="448205" cy="141816"/>
          </a:xfrm>
          <a:prstGeom prst="rect">
            <a:avLst/>
          </a:prstGeom>
          <a:noFill/>
          <a:ln>
            <a:noFill/>
          </a:ln>
        </p:spPr>
        <p:txBody>
          <a:bodyPr lIns="0" tIns="0" rIns="0" bIns="0"/>
          <a:lstStyle>
            <a:lvl1pPr>
              <a:buNone/>
              <a:defRPr sz="2400">
                <a:solidFill>
                  <a:schemeClr val="tx1"/>
                </a:solidFill>
                <a:latin typeface="Arial"/>
                <a:ea typeface="Arial"/>
                <a:cs typeface="Arial"/>
              </a:defRPr>
            </a:lvl1pPr>
            <a:lvl2pPr marL="742950" indent="-285750">
              <a:buNone/>
              <a:defRPr sz="2400">
                <a:solidFill>
                  <a:schemeClr val="tx1"/>
                </a:solidFill>
                <a:latin typeface="Arial"/>
                <a:ea typeface="Arial"/>
                <a:cs typeface="Arial"/>
              </a:defRPr>
            </a:lvl2pPr>
            <a:lvl3pPr marL="1143000" indent="-228600">
              <a:buNone/>
              <a:defRPr sz="2400">
                <a:solidFill>
                  <a:schemeClr val="tx1"/>
                </a:solidFill>
                <a:latin typeface="Arial"/>
                <a:ea typeface="Arial"/>
                <a:cs typeface="Arial"/>
              </a:defRPr>
            </a:lvl3pPr>
            <a:lvl4pPr marL="1600200" indent="-228600">
              <a:buNone/>
              <a:defRPr sz="2400">
                <a:solidFill>
                  <a:schemeClr val="tx1"/>
                </a:solidFill>
                <a:latin typeface="Arial"/>
                <a:ea typeface="Arial"/>
                <a:cs typeface="Arial"/>
              </a:defRPr>
            </a:lvl4pPr>
            <a:lvl5pPr marL="2057400" indent="-228600">
              <a:buNone/>
              <a:defRPr sz="2400">
                <a:solidFill>
                  <a:schemeClr val="tx1"/>
                </a:solidFill>
                <a:latin typeface="Arial"/>
                <a:ea typeface="Arial"/>
                <a:cs typeface="Arial"/>
              </a:defRPr>
            </a:lvl5pPr>
            <a:lvl6pPr marL="2514600" indent="-228600">
              <a:buNone/>
              <a:defRPr sz="2400">
                <a:solidFill>
                  <a:schemeClr val="tx1"/>
                </a:solidFill>
                <a:latin typeface="Arial"/>
                <a:ea typeface="Arial"/>
                <a:cs typeface="Arial"/>
              </a:defRPr>
            </a:lvl6pPr>
            <a:lvl7pPr marL="2971800" indent="-228600">
              <a:buNone/>
              <a:defRPr sz="2400">
                <a:solidFill>
                  <a:schemeClr val="tx1"/>
                </a:solidFill>
                <a:latin typeface="Arial"/>
                <a:ea typeface="Arial"/>
                <a:cs typeface="Arial"/>
              </a:defRPr>
            </a:lvl7pPr>
            <a:lvl8pPr marL="3429000" indent="-228600">
              <a:buNone/>
              <a:defRPr sz="2400">
                <a:solidFill>
                  <a:schemeClr val="tx1"/>
                </a:solidFill>
                <a:latin typeface="Arial"/>
                <a:ea typeface="Arial"/>
                <a:cs typeface="Arial"/>
              </a:defRPr>
            </a:lvl8pPr>
            <a:lvl9pPr marL="3886200" indent="-228600">
              <a:buNone/>
              <a:defRPr sz="2400">
                <a:solidFill>
                  <a:schemeClr val="tx1"/>
                </a:solidFill>
                <a:latin typeface="Arial"/>
                <a:ea typeface="Arial"/>
                <a:cs typeface="Arial"/>
              </a:defRPr>
            </a:lvl9pPr>
          </a:lstStyle>
          <a:p>
            <a:pPr algn="r">
              <a:buNone/>
            </a:pPr>
            <a:fld id="{BDAEED39-8CE5-E849-8BB2-D2203B6D9153}" type="slidenum">
              <a:rPr sz="800">
                <a:solidFill>
                  <a:srgbClr val="505050"/>
                </a:solidFill>
                <a:latin typeface="Arial"/>
                <a:ea typeface="Arial"/>
                <a:cs typeface="Arial"/>
              </a:rPr>
              <a:t>‹#›</a:t>
            </a:fld>
            <a:endParaRPr sz="800">
              <a:solidFill>
                <a:srgbClr val="505050"/>
              </a:solidFill>
              <a:latin typeface="Arial"/>
              <a:ea typeface="Arial"/>
              <a:cs typeface="Arial"/>
            </a:endParaRPr>
          </a:p>
          <a:p>
            <a:pPr algn="r">
              <a:buNone/>
            </a:pPr>
            <a:endParaRPr sz="800">
              <a:solidFill>
                <a:srgbClr val="505050"/>
              </a:solidFill>
              <a:latin typeface="Arial"/>
              <a:ea typeface="Arial"/>
              <a:cs typeface="Arial"/>
            </a:endParaRPr>
          </a:p>
        </p:txBody>
      </p:sp>
      <p:pic>
        <p:nvPicPr>
          <p:cNvPr id="41" name="Picture 5"/>
          <p:cNvPicPr>
            <a:picLocks noChangeAspect="1"/>
          </p:cNvPicPr>
          <p:nvPr/>
        </p:nvPicPr>
        <p:blipFill>
          <a:blip r:embed="rId3"/>
          <a:stretch>
            <a:fillRect/>
          </a:stretch>
        </p:blipFill>
        <p:spPr>
          <a:xfrm>
            <a:off x="368300" y="4729417"/>
            <a:ext cx="8424672" cy="6096"/>
          </a:xfrm>
          <a:prstGeom prst="rect">
            <a:avLst/>
          </a:prstGeom>
          <a:ln>
            <a:solidFill>
              <a:schemeClr val="bg1">
                <a:lumMod val="65000"/>
              </a:schemeClr>
            </a:solidFill>
          </a:ln>
        </p:spPr>
      </p:pic>
      <p:sp>
        <p:nvSpPr>
          <p:cNvPr id="2" name="文本框 1">
            <a:extLst>
              <a:ext uri="{FF2B5EF4-FFF2-40B4-BE49-F238E27FC236}">
                <a16:creationId xmlns:a16="http://schemas.microsoft.com/office/drawing/2014/main" id="{C8B3B24D-8695-4971-857C-BA44B6C74CC6}"/>
              </a:ext>
            </a:extLst>
          </p:cNvPr>
          <p:cNvSpPr>
            <a:spLocks noGrp="1"/>
          </p:cNvSpPr>
          <p:nvPr/>
        </p:nvSpPr>
        <p:spPr>
          <a:xfrm>
            <a:off x="368300" y="4253023"/>
            <a:ext cx="2576919" cy="338554"/>
          </a:xfrm>
          <a:prstGeom prst="rect">
            <a:avLst/>
          </a:prstGeom>
          <a:noFill/>
        </p:spPr>
        <p:txBody>
          <a:bodyPr wrap="square">
            <a:spAutoFit/>
          </a:bodyPr>
          <a:lstStyle/>
          <a:p>
            <a:endParaRPr/>
          </a:p>
        </p:txBody>
      </p:sp>
      <p:pic>
        <p:nvPicPr>
          <p:cNvPr id="43" name="图片 11"/>
          <p:cNvPicPr>
            <a:picLocks noChangeAspect="1"/>
          </p:cNvPicPr>
          <p:nvPr/>
        </p:nvPicPr>
        <p:blipFill>
          <a:blip r:embed="rId4"/>
          <a:stretch>
            <a:fillRect/>
          </a:stretch>
        </p:blipFill>
        <p:spPr>
          <a:xfrm>
            <a:off x="7299995" y="81588"/>
            <a:ext cx="1480616" cy="629304"/>
          </a:xfrm>
          <a:prstGeom prst="rect">
            <a:avLst/>
          </a:prstGeom>
        </p:spPr>
      </p:pic>
      <p:sp>
        <p:nvSpPr>
          <p:cNvPr id="13" name="文本框 12">
            <a:extLst>
              <a:ext uri="{FF2B5EF4-FFF2-40B4-BE49-F238E27FC236}">
                <a16:creationId xmlns:a16="http://schemas.microsoft.com/office/drawing/2014/main" id="{247962A2-188F-4B00-A703-817D5BEDC4DB}"/>
              </a:ext>
            </a:extLst>
          </p:cNvPr>
          <p:cNvSpPr>
            <a:spLocks noGrp="1"/>
          </p:cNvSpPr>
          <p:nvPr/>
        </p:nvSpPr>
        <p:spPr>
          <a:xfrm>
            <a:off x="283240" y="4755705"/>
            <a:ext cx="2576919" cy="215444"/>
          </a:xfrm>
          <a:prstGeom prst="rect">
            <a:avLst/>
          </a:prstGeom>
          <a:noFill/>
        </p:spPr>
        <p:txBody>
          <a:bodyPr wrap="square">
            <a:spAutoFit/>
          </a:bodyPr>
          <a:lstStyle/>
          <a:p>
            <a:r>
              <a:rPr sz="800">
                <a:solidFill>
                  <a:srgbClr val="3C3C3C"/>
                </a:solidFill>
                <a:latin typeface="Arial"/>
                <a:ea typeface="Arial"/>
                <a:cs typeface="Arial"/>
              </a:rPr>
              <a:t>E Fund Management Co., Ltd.</a:t>
            </a:r>
          </a:p>
        </p:txBody>
      </p:sp>
      <p:sp>
        <p:nvSpPr>
          <p:cNvPr id="11" name="文本框 10">
            <a:extLst>
              <a:ext uri="{FF2B5EF4-FFF2-40B4-BE49-F238E27FC236}">
                <a16:creationId xmlns:a16="http://schemas.microsoft.com/office/drawing/2014/main" id="{631CAF1E-1AD8-4F61-ADED-010B9C173FF9}"/>
              </a:ext>
            </a:extLst>
          </p:cNvPr>
          <p:cNvSpPr>
            <a:spLocks noGrp="1"/>
          </p:cNvSpPr>
          <p:nvPr/>
        </p:nvSpPr>
        <p:spPr>
          <a:xfrm>
            <a:off x="4118640" y="4755072"/>
            <a:ext cx="2576919" cy="215444"/>
          </a:xfrm>
          <a:prstGeom prst="rect">
            <a:avLst/>
          </a:prstGeom>
          <a:noFill/>
        </p:spPr>
        <p:txBody>
          <a:bodyPr wrap="square">
            <a:spAutoFit/>
          </a:bodyPr>
          <a:lstStyle/>
          <a:p>
            <a:r>
              <a:rPr sz="800">
                <a:solidFill>
                  <a:srgbClr val="3C3C3C"/>
                </a:solidFill>
                <a:latin typeface="Arial"/>
                <a:ea typeface="Arial"/>
                <a:cs typeface="Arial"/>
              </a:rPr>
              <a:t>For Internal Use Only</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图形内容2">
    <p:spTree>
      <p:nvGrpSpPr>
        <p:cNvPr id="1" name=""/>
        <p:cNvGrpSpPr/>
        <p:nvPr/>
      </p:nvGrpSpPr>
      <p:grpSpPr>
        <a:xfrm>
          <a:off x="0" y="0"/>
          <a:ext cx="0" cy="0"/>
          <a:chOff x="0" y="0"/>
          <a:chExt cx="0" cy="0"/>
        </a:xfrm>
      </p:grpSpPr>
      <p:pic>
        <p:nvPicPr>
          <p:cNvPr id="25" name="Picture 8"/>
          <p:cNvPicPr>
            <a:picLocks noChangeAspect="1"/>
          </p:cNvPicPr>
          <p:nvPr/>
        </p:nvPicPr>
        <p:blipFill>
          <a:blip r:embed="rId2"/>
          <a:stretch>
            <a:fillRect/>
          </a:stretch>
        </p:blipFill>
        <p:spPr>
          <a:xfrm>
            <a:off x="0" y="0"/>
            <a:ext cx="9144000" cy="792480"/>
          </a:xfrm>
          <a:prstGeom prst="rect">
            <a:avLst/>
          </a:prstGeom>
        </p:spPr>
      </p:pic>
      <p:pic>
        <p:nvPicPr>
          <p:cNvPr id="26" name="Picture 9"/>
          <p:cNvPicPr>
            <a:picLocks noChangeAspect="1"/>
          </p:cNvPicPr>
          <p:nvPr/>
        </p:nvPicPr>
        <p:blipFill>
          <a:blip r:embed="rId3"/>
          <a:stretch>
            <a:fillRect/>
          </a:stretch>
        </p:blipFill>
        <p:spPr>
          <a:xfrm>
            <a:off x="7390723" y="249133"/>
            <a:ext cx="1389888" cy="301752"/>
          </a:xfrm>
          <a:prstGeom prst="rect">
            <a:avLst/>
          </a:prstGeom>
        </p:spPr>
      </p:pic>
      <p:sp>
        <p:nvSpPr>
          <p:cNvPr id="16" name="Rectangle 21">
            <a:extLst>
              <a:ext uri="{FF2B5EF4-FFF2-40B4-BE49-F238E27FC236}">
                <a16:creationId xmlns:a16="http://schemas.microsoft.com/office/drawing/2014/main" id="{9AC747A0-4A5C-4CD5-B8CC-55DF92B20FC4}"/>
              </a:ext>
            </a:extLst>
          </p:cNvPr>
          <p:cNvSpPr>
            <a:spLocks noGrp="1"/>
          </p:cNvSpPr>
          <p:nvPr>
            <p:ph type="title" hasCustomPrompt="1"/>
          </p:nvPr>
        </p:nvSpPr>
        <p:spPr>
          <a:xfrm>
            <a:off x="363151" y="211632"/>
            <a:ext cx="3946375" cy="268047"/>
          </a:xfrm>
          <a:prstGeom prst="rect">
            <a:avLst/>
          </a:prstGeom>
          <a:noFill/>
          <a:ln>
            <a:noFill/>
          </a:ln>
        </p:spPr>
        <p:txBody>
          <a:bodyPr vert="horz" wrap="square" lIns="0" tIns="0" rIns="0" bIns="45720" anchor="t"/>
          <a:lstStyle>
            <a:lvl1pPr marL="0" indent="0" algn="l">
              <a:lnSpc>
                <a:spcPct val="100000"/>
              </a:lnSpc>
              <a:buNone/>
              <a:defRPr sz="2300" b="1">
                <a:solidFill>
                  <a:schemeClr val="bg1"/>
                </a:solidFill>
                <a:latin typeface="+mn-lt"/>
                <a:ea typeface="+mn-lt"/>
                <a:cs typeface="+mn-lt"/>
              </a:defRPr>
            </a:lvl1pPr>
          </a:lstStyle>
          <a:p>
            <a:pPr>
              <a:buNone/>
            </a:pPr>
            <a:r>
              <a:t>Click to add title</a:t>
            </a:r>
          </a:p>
        </p:txBody>
      </p:sp>
      <p:sp>
        <p:nvSpPr>
          <p:cNvPr id="17" name="Rectangle 22">
            <a:extLst>
              <a:ext uri="{FF2B5EF4-FFF2-40B4-BE49-F238E27FC236}">
                <a16:creationId xmlns:a16="http://schemas.microsoft.com/office/drawing/2014/main" id="{30695A95-5653-42CA-B103-E408A4FA7B6E}"/>
              </a:ext>
            </a:extLst>
          </p:cNvPr>
          <p:cNvSpPr>
            <a:spLocks noGrp="1"/>
          </p:cNvSpPr>
          <p:nvPr>
            <p:ph idx="10" hasCustomPrompt="1"/>
          </p:nvPr>
        </p:nvSpPr>
        <p:spPr>
          <a:xfrm>
            <a:off x="360363" y="1296527"/>
            <a:ext cx="4465637" cy="2479218"/>
          </a:xfrm>
          <a:prstGeom prst="rect">
            <a:avLst/>
          </a:prstGeom>
          <a:noFill/>
          <a:ln>
            <a:noFill/>
          </a:ln>
        </p:spPr>
        <p:txBody>
          <a:bodyPr vert="horz" wrap="square" lIns="0" tIns="0" rIns="0" bIns="0" anchor="t"/>
          <a:lstStyle>
            <a:lvl1pPr marL="0" indent="0" algn="l">
              <a:lnSpc>
                <a:spcPts val="1800"/>
              </a:lnSpc>
              <a:spcBef>
                <a:spcPts val="0"/>
              </a:spcBef>
              <a:buNone/>
              <a:defRPr sz="1500" b="0">
                <a:solidFill>
                  <a:srgbClr val="005096"/>
                </a:solidFill>
                <a:latin typeface="+mn-lt"/>
                <a:ea typeface="+mn-lt"/>
                <a:cs typeface="+mn-lt"/>
              </a:defRPr>
            </a:lvl1pPr>
            <a:lvl2pPr algn="l">
              <a:lnSpc>
                <a:spcPts val="2400"/>
              </a:lnSpc>
              <a:buNone/>
              <a:defRPr sz="1500">
                <a:solidFill>
                  <a:schemeClr val="bg1"/>
                </a:solidFill>
                <a:latin typeface="Arial"/>
                <a:ea typeface="Arial"/>
                <a:cs typeface="Arial"/>
              </a:defRPr>
            </a:lvl2pPr>
            <a:lvl3pPr>
              <a:buNone/>
              <a:defRPr/>
            </a:lvl3pPr>
            <a:lvl4pPr>
              <a:buNone/>
              <a:defRPr/>
            </a:lvl4pPr>
            <a:lvl5pPr>
              <a:buNone/>
              <a:defRPr/>
            </a:lvl5pPr>
          </a:lstStyle>
          <a:p>
            <a:pPr>
              <a:buNone/>
            </a:pPr>
            <a:r>
              <a:t>Click to add title</a:t>
            </a:r>
          </a:p>
        </p:txBody>
      </p:sp>
      <p:sp>
        <p:nvSpPr>
          <p:cNvPr id="21" name="Slide Number Placeholder 5">
            <a:extLst>
              <a:ext uri="{FF2B5EF4-FFF2-40B4-BE49-F238E27FC236}">
                <a16:creationId xmlns:a16="http://schemas.microsoft.com/office/drawing/2014/main" id="{3017475B-29D4-41D4-BAA4-20A237FC8A6F}"/>
              </a:ext>
            </a:extLst>
          </p:cNvPr>
          <p:cNvSpPr>
            <a:spLocks noGrp="1"/>
          </p:cNvSpPr>
          <p:nvPr/>
        </p:nvSpPr>
        <p:spPr>
          <a:xfrm>
            <a:off x="8359020" y="4791886"/>
            <a:ext cx="448205" cy="141816"/>
          </a:xfrm>
          <a:prstGeom prst="rect">
            <a:avLst/>
          </a:prstGeom>
          <a:noFill/>
          <a:ln>
            <a:noFill/>
          </a:ln>
        </p:spPr>
        <p:txBody>
          <a:bodyPr lIns="0" tIns="0" rIns="0" bIns="0"/>
          <a:lstStyle>
            <a:lvl1pPr>
              <a:buNone/>
              <a:defRPr sz="2400">
                <a:solidFill>
                  <a:schemeClr val="tx1"/>
                </a:solidFill>
                <a:latin typeface="Arial"/>
                <a:ea typeface="Arial"/>
                <a:cs typeface="Arial"/>
              </a:defRPr>
            </a:lvl1pPr>
            <a:lvl2pPr marL="742950" indent="-285750">
              <a:buNone/>
              <a:defRPr sz="2400">
                <a:solidFill>
                  <a:schemeClr val="tx1"/>
                </a:solidFill>
                <a:latin typeface="Arial"/>
                <a:ea typeface="Arial"/>
                <a:cs typeface="Arial"/>
              </a:defRPr>
            </a:lvl2pPr>
            <a:lvl3pPr marL="1143000" indent="-228600">
              <a:buNone/>
              <a:defRPr sz="2400">
                <a:solidFill>
                  <a:schemeClr val="tx1"/>
                </a:solidFill>
                <a:latin typeface="Arial"/>
                <a:ea typeface="Arial"/>
                <a:cs typeface="Arial"/>
              </a:defRPr>
            </a:lvl3pPr>
            <a:lvl4pPr marL="1600200" indent="-228600">
              <a:buNone/>
              <a:defRPr sz="2400">
                <a:solidFill>
                  <a:schemeClr val="tx1"/>
                </a:solidFill>
                <a:latin typeface="Arial"/>
                <a:ea typeface="Arial"/>
                <a:cs typeface="Arial"/>
              </a:defRPr>
            </a:lvl4pPr>
            <a:lvl5pPr marL="2057400" indent="-228600">
              <a:buNone/>
              <a:defRPr sz="2400">
                <a:solidFill>
                  <a:schemeClr val="tx1"/>
                </a:solidFill>
                <a:latin typeface="Arial"/>
                <a:ea typeface="Arial"/>
                <a:cs typeface="Arial"/>
              </a:defRPr>
            </a:lvl5pPr>
            <a:lvl6pPr marL="2514600" indent="-228600">
              <a:buNone/>
              <a:defRPr sz="2400">
                <a:solidFill>
                  <a:schemeClr val="tx1"/>
                </a:solidFill>
                <a:latin typeface="Arial"/>
                <a:ea typeface="Arial"/>
                <a:cs typeface="Arial"/>
              </a:defRPr>
            </a:lvl6pPr>
            <a:lvl7pPr marL="2971800" indent="-228600">
              <a:buNone/>
              <a:defRPr sz="2400">
                <a:solidFill>
                  <a:schemeClr val="tx1"/>
                </a:solidFill>
                <a:latin typeface="Arial"/>
                <a:ea typeface="Arial"/>
                <a:cs typeface="Arial"/>
              </a:defRPr>
            </a:lvl7pPr>
            <a:lvl8pPr marL="3429000" indent="-228600">
              <a:buNone/>
              <a:defRPr sz="2400">
                <a:solidFill>
                  <a:schemeClr val="tx1"/>
                </a:solidFill>
                <a:latin typeface="Arial"/>
                <a:ea typeface="Arial"/>
                <a:cs typeface="Arial"/>
              </a:defRPr>
            </a:lvl8pPr>
            <a:lvl9pPr marL="3886200" indent="-228600">
              <a:buNone/>
              <a:defRPr sz="2400">
                <a:solidFill>
                  <a:schemeClr val="tx1"/>
                </a:solidFill>
                <a:latin typeface="Arial"/>
                <a:ea typeface="Arial"/>
                <a:cs typeface="Arial"/>
              </a:defRPr>
            </a:lvl9pPr>
          </a:lstStyle>
          <a:p>
            <a:pPr algn="r">
              <a:buNone/>
            </a:pPr>
            <a:fld id="{BDAEED39-8CE5-E849-8BB2-D2203B6D9153}" type="slidenum">
              <a:rPr sz="800">
                <a:solidFill>
                  <a:srgbClr val="505050"/>
                </a:solidFill>
                <a:latin typeface="Arial"/>
                <a:ea typeface="Arial"/>
                <a:cs typeface="Arial"/>
              </a:rPr>
              <a:t>‹#›</a:t>
            </a:fld>
            <a:endParaRPr sz="800">
              <a:solidFill>
                <a:srgbClr val="505050"/>
              </a:solidFill>
              <a:latin typeface="Arial"/>
              <a:ea typeface="Arial"/>
              <a:cs typeface="Arial"/>
            </a:endParaRPr>
          </a:p>
          <a:p>
            <a:pPr algn="r">
              <a:buNone/>
            </a:pPr>
            <a:endParaRPr sz="800">
              <a:solidFill>
                <a:srgbClr val="505050"/>
              </a:solidFill>
              <a:latin typeface="Arial"/>
              <a:ea typeface="Arial"/>
              <a:cs typeface="Arial"/>
            </a:endParaRPr>
          </a:p>
        </p:txBody>
      </p:sp>
      <p:pic>
        <p:nvPicPr>
          <p:cNvPr id="30" name="Picture 5"/>
          <p:cNvPicPr>
            <a:picLocks noChangeAspect="1"/>
          </p:cNvPicPr>
          <p:nvPr/>
        </p:nvPicPr>
        <p:blipFill>
          <a:blip r:embed="rId4"/>
          <a:stretch>
            <a:fillRect/>
          </a:stretch>
        </p:blipFill>
        <p:spPr>
          <a:xfrm>
            <a:off x="368300" y="4729417"/>
            <a:ext cx="8424672" cy="6096"/>
          </a:xfrm>
          <a:prstGeom prst="rect">
            <a:avLst/>
          </a:prstGeom>
          <a:ln>
            <a:solidFill>
              <a:schemeClr val="bg1">
                <a:lumMod val="65000"/>
              </a:schemeClr>
            </a:solidFill>
          </a:ln>
        </p:spPr>
      </p:pic>
      <p:sp>
        <p:nvSpPr>
          <p:cNvPr id="13" name="文本框 12">
            <a:extLst>
              <a:ext uri="{FF2B5EF4-FFF2-40B4-BE49-F238E27FC236}">
                <a16:creationId xmlns:a16="http://schemas.microsoft.com/office/drawing/2014/main" id="{B06E2B5F-B1A3-4011-B9B4-B724BB728C46}"/>
              </a:ext>
            </a:extLst>
          </p:cNvPr>
          <p:cNvSpPr>
            <a:spLocks noGrp="1"/>
          </p:cNvSpPr>
          <p:nvPr/>
        </p:nvSpPr>
        <p:spPr>
          <a:xfrm>
            <a:off x="283240" y="4755705"/>
            <a:ext cx="2576919" cy="215444"/>
          </a:xfrm>
          <a:prstGeom prst="rect">
            <a:avLst/>
          </a:prstGeom>
          <a:noFill/>
        </p:spPr>
        <p:txBody>
          <a:bodyPr wrap="square">
            <a:spAutoFit/>
          </a:bodyPr>
          <a:lstStyle/>
          <a:p>
            <a:r>
              <a:rPr sz="800">
                <a:solidFill>
                  <a:srgbClr val="3C3C3C"/>
                </a:solidFill>
                <a:latin typeface="Arial"/>
                <a:ea typeface="Arial"/>
                <a:cs typeface="Arial"/>
              </a:rPr>
              <a:t>E Fund Management Co., Ltd.</a:t>
            </a:r>
          </a:p>
        </p:txBody>
      </p:sp>
      <p:sp>
        <p:nvSpPr>
          <p:cNvPr id="12" name="文本框 11">
            <a:extLst>
              <a:ext uri="{FF2B5EF4-FFF2-40B4-BE49-F238E27FC236}">
                <a16:creationId xmlns:a16="http://schemas.microsoft.com/office/drawing/2014/main" id="{E2AB0E9D-02EB-4346-91D9-AF641068638B}"/>
              </a:ext>
            </a:extLst>
          </p:cNvPr>
          <p:cNvSpPr>
            <a:spLocks noGrp="1"/>
          </p:cNvSpPr>
          <p:nvPr/>
        </p:nvSpPr>
        <p:spPr>
          <a:xfrm>
            <a:off x="4118640" y="4755072"/>
            <a:ext cx="2576919" cy="215444"/>
          </a:xfrm>
          <a:prstGeom prst="rect">
            <a:avLst/>
          </a:prstGeom>
          <a:noFill/>
        </p:spPr>
        <p:txBody>
          <a:bodyPr wrap="square">
            <a:spAutoFit/>
          </a:bodyPr>
          <a:lstStyle/>
          <a:p>
            <a:r>
              <a:rPr sz="800">
                <a:solidFill>
                  <a:srgbClr val="3C3C3C"/>
                </a:solidFill>
                <a:latin typeface="Arial"/>
                <a:ea typeface="Arial"/>
                <a:cs typeface="Arial"/>
              </a:rPr>
              <a:t>For Internal Use Only</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pic>
        <p:nvPicPr>
          <p:cNvPr id="17" name="Picture 4"/>
          <p:cNvPicPr>
            <a:picLocks noChangeAspect="1"/>
          </p:cNvPicPr>
          <p:nvPr/>
        </p:nvPicPr>
        <p:blipFill>
          <a:blip r:embed="rId2"/>
          <a:stretch>
            <a:fillRect/>
          </a:stretch>
        </p:blipFill>
        <p:spPr>
          <a:xfrm>
            <a:off x="0" y="4355783"/>
            <a:ext cx="9144000" cy="792480"/>
          </a:xfrm>
          <a:prstGeom prst="rect">
            <a:avLst/>
          </a:prstGeom>
        </p:spPr>
      </p:pic>
      <p:sp>
        <p:nvSpPr>
          <p:cNvPr id="14" name="Rectangle 22">
            <a:extLst>
              <a:ext uri="{FF2B5EF4-FFF2-40B4-BE49-F238E27FC236}">
                <a16:creationId xmlns:a16="http://schemas.microsoft.com/office/drawing/2014/main" id="{55BE618E-0419-4495-9F62-F79924164A00}"/>
              </a:ext>
            </a:extLst>
          </p:cNvPr>
          <p:cNvSpPr>
            <a:spLocks noGrp="1"/>
          </p:cNvSpPr>
          <p:nvPr>
            <p:ph idx="10" hasCustomPrompt="1"/>
          </p:nvPr>
        </p:nvSpPr>
        <p:spPr>
          <a:xfrm>
            <a:off x="349052" y="1188517"/>
            <a:ext cx="4857750" cy="2087746"/>
          </a:xfrm>
          <a:prstGeom prst="rect">
            <a:avLst/>
          </a:prstGeom>
          <a:noFill/>
          <a:ln>
            <a:noFill/>
          </a:ln>
        </p:spPr>
        <p:txBody>
          <a:bodyPr vert="horz" wrap="square" lIns="0" tIns="0" rIns="0" bIns="0" anchor="t"/>
          <a:lstStyle>
            <a:lvl1pPr marL="0" indent="0" algn="l">
              <a:lnSpc>
                <a:spcPct val="100000"/>
              </a:lnSpc>
              <a:buNone/>
              <a:defRPr sz="4500" b="1" i="0">
                <a:solidFill>
                  <a:srgbClr val="005096"/>
                </a:solidFill>
                <a:latin typeface="+mn-lt"/>
                <a:ea typeface="+mn-lt"/>
                <a:cs typeface="+mn-lt"/>
              </a:defRPr>
            </a:lvl1pPr>
            <a:lvl2pPr algn="l">
              <a:lnSpc>
                <a:spcPts val="2400"/>
              </a:lnSpc>
              <a:buNone/>
              <a:defRPr sz="1500">
                <a:solidFill>
                  <a:schemeClr val="bg1"/>
                </a:solidFill>
                <a:latin typeface="Arial"/>
                <a:ea typeface="Arial"/>
                <a:cs typeface="Arial"/>
              </a:defRPr>
            </a:lvl2pPr>
            <a:lvl3pPr>
              <a:buNone/>
              <a:defRPr/>
            </a:lvl3pPr>
            <a:lvl4pPr>
              <a:buNone/>
              <a:defRPr/>
            </a:lvl4pPr>
            <a:lvl5pPr>
              <a:buNone/>
              <a:defRPr/>
            </a:lvl5pPr>
          </a:lstStyle>
          <a:p>
            <a:pPr>
              <a:buNone/>
            </a:pPr>
            <a:r>
              <a:t>Thank You</a:t>
            </a:r>
            <a:br/>
            <a:endParaRPr/>
          </a:p>
        </p:txBody>
      </p:sp>
      <p:sp>
        <p:nvSpPr>
          <p:cNvPr id="8" name="Rectangle 22">
            <a:extLst>
              <a:ext uri="{FF2B5EF4-FFF2-40B4-BE49-F238E27FC236}">
                <a16:creationId xmlns:a16="http://schemas.microsoft.com/office/drawing/2014/main" id="{504B7FF2-D4E4-4214-91B0-DFC9D991A92C}"/>
              </a:ext>
            </a:extLst>
          </p:cNvPr>
          <p:cNvSpPr>
            <a:spLocks noGrp="1"/>
          </p:cNvSpPr>
          <p:nvPr>
            <p:ph idx="4294967295"/>
          </p:nvPr>
        </p:nvSpPr>
        <p:spPr>
          <a:xfrm>
            <a:off x="3540648" y="3518916"/>
            <a:ext cx="5239963" cy="443373"/>
          </a:xfrm>
          <a:prstGeom prst="rect">
            <a:avLst/>
          </a:prstGeom>
          <a:noFill/>
          <a:ln>
            <a:noFill/>
          </a:ln>
        </p:spPr>
        <p:txBody>
          <a:bodyPr vert="horz" wrap="square" lIns="0" tIns="0" rIns="0" bIns="0" anchor="t"/>
          <a:lstStyle>
            <a:lvl1pPr marL="0" indent="0" algn="l">
              <a:lnSpc>
                <a:spcPts val="950"/>
              </a:lnSpc>
              <a:spcBef>
                <a:spcPts val="0"/>
              </a:spcBef>
              <a:buNone/>
              <a:defRPr sz="800" b="0">
                <a:solidFill>
                  <a:schemeClr val="bg1"/>
                </a:solidFill>
                <a:latin typeface="华文黑体"/>
                <a:ea typeface="华文黑体"/>
                <a:cs typeface="华文黑体"/>
              </a:defRPr>
            </a:lvl1pPr>
            <a:lvl2pPr algn="l">
              <a:lnSpc>
                <a:spcPts val="2400"/>
              </a:lnSpc>
              <a:buNone/>
              <a:defRPr sz="1500">
                <a:solidFill>
                  <a:schemeClr val="bg1"/>
                </a:solidFill>
                <a:latin typeface="Arial"/>
                <a:ea typeface="Arial"/>
                <a:cs typeface="Arial"/>
              </a:defRPr>
            </a:lvl2pPr>
            <a:lvl3pPr>
              <a:buNone/>
              <a:defRPr/>
            </a:lvl3pPr>
            <a:lvl4pPr>
              <a:buNone/>
              <a:defRPr/>
            </a:lvl4pPr>
            <a:lvl5pPr>
              <a:buNone/>
              <a:defRPr/>
            </a:lvl5pPr>
          </a:lstStyle>
          <a:p>
            <a:pPr>
              <a:lnSpc>
                <a:spcPct val="150000"/>
              </a:lnSpc>
              <a:buNone/>
            </a:pPr>
            <a:r>
              <a:rPr sz="1000" b="1">
                <a:latin typeface="黑体"/>
                <a:ea typeface="黑体"/>
                <a:cs typeface="黑体"/>
              </a:rPr>
              <a:t>单击此处编辑母版文本样式</a:t>
            </a:r>
          </a:p>
        </p:txBody>
      </p:sp>
      <p:pic>
        <p:nvPicPr>
          <p:cNvPr id="20" name="图片 6"/>
          <p:cNvPicPr>
            <a:picLocks noChangeAspect="1"/>
          </p:cNvPicPr>
          <p:nvPr/>
        </p:nvPicPr>
        <p:blipFill>
          <a:blip r:embed="rId3"/>
          <a:stretch>
            <a:fillRect/>
          </a:stretch>
        </p:blipFill>
        <p:spPr>
          <a:xfrm>
            <a:off x="7253163" y="4443086"/>
            <a:ext cx="1480616" cy="62930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文目录页，仅供目录页使用">
    <p:spTree>
      <p:nvGrpSpPr>
        <p:cNvPr id="1" name=""/>
        <p:cNvGrpSpPr/>
        <p:nvPr/>
      </p:nvGrpSpPr>
      <p:grpSpPr>
        <a:xfrm>
          <a:off x="0" y="0"/>
          <a:ext cx="0" cy="0"/>
          <a:chOff x="0" y="0"/>
          <a:chExt cx="0" cy="0"/>
        </a:xfrm>
      </p:grpSpPr>
      <p:pic>
        <p:nvPicPr>
          <p:cNvPr id="11" name="Picture 6"/>
          <p:cNvPicPr>
            <a:picLocks noChangeAspect="1"/>
          </p:cNvPicPr>
          <p:nvPr/>
        </p:nvPicPr>
        <p:blipFill>
          <a:blip r:embed="rId2"/>
          <a:stretch>
            <a:fillRect/>
          </a:stretch>
        </p:blipFill>
        <p:spPr>
          <a:xfrm>
            <a:off x="0" y="0"/>
            <a:ext cx="9144000" cy="792480"/>
          </a:xfrm>
          <a:prstGeom prst="rect">
            <a:avLst/>
          </a:prstGeom>
        </p:spPr>
      </p:pic>
      <p:sp>
        <p:nvSpPr>
          <p:cNvPr id="5" name="Rectangle 21">
            <a:extLst>
              <a:ext uri="{FF2B5EF4-FFF2-40B4-BE49-F238E27FC236}">
                <a16:creationId xmlns:a16="http://schemas.microsoft.com/office/drawing/2014/main" id="{7893F501-0797-4CA9-8CB5-2549D9C682BF}"/>
              </a:ext>
            </a:extLst>
          </p:cNvPr>
          <p:cNvSpPr>
            <a:spLocks noGrp="1"/>
          </p:cNvSpPr>
          <p:nvPr>
            <p:ph type="title" hasCustomPrompt="1"/>
          </p:nvPr>
        </p:nvSpPr>
        <p:spPr>
          <a:xfrm>
            <a:off x="380093" y="1439173"/>
            <a:ext cx="2735640" cy="268047"/>
          </a:xfrm>
          <a:prstGeom prst="rect">
            <a:avLst/>
          </a:prstGeom>
          <a:noFill/>
          <a:ln>
            <a:noFill/>
          </a:ln>
        </p:spPr>
        <p:txBody>
          <a:bodyPr vert="horz" wrap="square" lIns="0" tIns="0" rIns="0" bIns="45720" anchor="t"/>
          <a:lstStyle>
            <a:lvl1pPr marL="0" indent="0" algn="l">
              <a:lnSpc>
                <a:spcPct val="100000"/>
              </a:lnSpc>
              <a:buNone/>
              <a:defRPr sz="1400">
                <a:solidFill>
                  <a:srgbClr val="005096"/>
                </a:solidFill>
                <a:latin typeface="华文黑体_易方达"/>
                <a:ea typeface="华文黑体_易方达"/>
                <a:cs typeface="华文黑体_易方达"/>
              </a:defRPr>
            </a:lvl1pPr>
          </a:lstStyle>
          <a:p>
            <a:pPr>
              <a:buNone/>
            </a:pPr>
            <a:r>
              <a:t>单击此处编辑母版标题样式</a:t>
            </a:r>
          </a:p>
        </p:txBody>
      </p:sp>
      <p:pic>
        <p:nvPicPr>
          <p:cNvPr id="13" name="Picture 14"/>
          <p:cNvPicPr>
            <a:picLocks noChangeAspect="1"/>
          </p:cNvPicPr>
          <p:nvPr/>
        </p:nvPicPr>
        <p:blipFill>
          <a:blip r:embed="rId3"/>
          <a:stretch>
            <a:fillRect/>
          </a:stretch>
        </p:blipFill>
        <p:spPr>
          <a:xfrm>
            <a:off x="7390723" y="249133"/>
            <a:ext cx="1389888" cy="301752"/>
          </a:xfrm>
          <a:prstGeom prst="rect">
            <a:avLst/>
          </a:prstGeom>
        </p:spPr>
      </p:pic>
      <p:sp>
        <p:nvSpPr>
          <p:cNvPr id="6" name="Slide Number Placeholder 5">
            <a:extLst>
              <a:ext uri="{FF2B5EF4-FFF2-40B4-BE49-F238E27FC236}">
                <a16:creationId xmlns:a16="http://schemas.microsoft.com/office/drawing/2014/main" id="{A2E91E26-CC35-4C07-971A-2B5054A1FE7F}"/>
              </a:ext>
            </a:extLst>
          </p:cNvPr>
          <p:cNvSpPr>
            <a:spLocks noGrp="1"/>
          </p:cNvSpPr>
          <p:nvPr/>
        </p:nvSpPr>
        <p:spPr>
          <a:xfrm>
            <a:off x="8359020" y="4791886"/>
            <a:ext cx="448205" cy="141816"/>
          </a:xfrm>
          <a:prstGeom prst="rect">
            <a:avLst/>
          </a:prstGeom>
          <a:noFill/>
          <a:ln>
            <a:noFill/>
          </a:ln>
        </p:spPr>
        <p:txBody>
          <a:bodyPr lIns="0" tIns="0" rIns="0" bIns="0"/>
          <a:lstStyle>
            <a:lvl1pPr>
              <a:buNone/>
              <a:defRPr sz="2400">
                <a:solidFill>
                  <a:schemeClr val="tx1"/>
                </a:solidFill>
                <a:latin typeface="Arial"/>
                <a:ea typeface="Arial"/>
                <a:cs typeface="Arial"/>
              </a:defRPr>
            </a:lvl1pPr>
            <a:lvl2pPr marL="742950" indent="-285750">
              <a:buNone/>
              <a:defRPr sz="2400">
                <a:solidFill>
                  <a:schemeClr val="tx1"/>
                </a:solidFill>
                <a:latin typeface="Arial"/>
                <a:ea typeface="Arial"/>
                <a:cs typeface="Arial"/>
              </a:defRPr>
            </a:lvl2pPr>
            <a:lvl3pPr marL="1143000" indent="-228600">
              <a:buNone/>
              <a:defRPr sz="2400">
                <a:solidFill>
                  <a:schemeClr val="tx1"/>
                </a:solidFill>
                <a:latin typeface="Arial"/>
                <a:ea typeface="Arial"/>
                <a:cs typeface="Arial"/>
              </a:defRPr>
            </a:lvl3pPr>
            <a:lvl4pPr marL="1600200" indent="-228600">
              <a:buNone/>
              <a:defRPr sz="2400">
                <a:solidFill>
                  <a:schemeClr val="tx1"/>
                </a:solidFill>
                <a:latin typeface="Arial"/>
                <a:ea typeface="Arial"/>
                <a:cs typeface="Arial"/>
              </a:defRPr>
            </a:lvl4pPr>
            <a:lvl5pPr marL="2057400" indent="-228600">
              <a:buNone/>
              <a:defRPr sz="2400">
                <a:solidFill>
                  <a:schemeClr val="tx1"/>
                </a:solidFill>
                <a:latin typeface="Arial"/>
                <a:ea typeface="Arial"/>
                <a:cs typeface="Arial"/>
              </a:defRPr>
            </a:lvl5pPr>
            <a:lvl6pPr marL="2514600" indent="-228600">
              <a:buNone/>
              <a:defRPr sz="2400">
                <a:solidFill>
                  <a:schemeClr val="tx1"/>
                </a:solidFill>
                <a:latin typeface="Arial"/>
                <a:ea typeface="Arial"/>
                <a:cs typeface="Arial"/>
              </a:defRPr>
            </a:lvl6pPr>
            <a:lvl7pPr marL="2971800" indent="-228600">
              <a:buNone/>
              <a:defRPr sz="2400">
                <a:solidFill>
                  <a:schemeClr val="tx1"/>
                </a:solidFill>
                <a:latin typeface="Arial"/>
                <a:ea typeface="Arial"/>
                <a:cs typeface="Arial"/>
              </a:defRPr>
            </a:lvl7pPr>
            <a:lvl8pPr marL="3429000" indent="-228600">
              <a:buNone/>
              <a:defRPr sz="2400">
                <a:solidFill>
                  <a:schemeClr val="tx1"/>
                </a:solidFill>
                <a:latin typeface="Arial"/>
                <a:ea typeface="Arial"/>
                <a:cs typeface="Arial"/>
              </a:defRPr>
            </a:lvl8pPr>
            <a:lvl9pPr marL="3886200" indent="-228600">
              <a:buNone/>
              <a:defRPr sz="2400">
                <a:solidFill>
                  <a:schemeClr val="tx1"/>
                </a:solidFill>
                <a:latin typeface="Arial"/>
                <a:ea typeface="Arial"/>
                <a:cs typeface="Arial"/>
              </a:defRPr>
            </a:lvl9pPr>
          </a:lstStyle>
          <a:p>
            <a:pPr algn="r">
              <a:buNone/>
            </a:pPr>
            <a:fld id="{BDAEED39-8CE5-E849-8BB2-D2203B6D9153}" type="slidenum">
              <a:rPr sz="800" b="0" i="0">
                <a:solidFill>
                  <a:srgbClr val="505050"/>
                </a:solidFill>
                <a:latin typeface="Arial"/>
                <a:ea typeface="Arial"/>
                <a:cs typeface="Arial"/>
              </a:rPr>
              <a:t>‹#›</a:t>
            </a:fld>
            <a:endParaRPr sz="800" b="0" i="0">
              <a:solidFill>
                <a:srgbClr val="505050"/>
              </a:solidFill>
              <a:latin typeface="Arial"/>
              <a:ea typeface="Arial"/>
              <a:cs typeface="Arial"/>
            </a:endParaRPr>
          </a:p>
          <a:p>
            <a:pPr algn="r">
              <a:buNone/>
            </a:pPr>
            <a:endParaRPr sz="800" b="0" i="0">
              <a:solidFill>
                <a:srgbClr val="505050"/>
              </a:solidFill>
              <a:latin typeface="Arial"/>
              <a:ea typeface="Arial"/>
              <a:cs typeface="Arial"/>
            </a:endParaRPr>
          </a:p>
        </p:txBody>
      </p:sp>
      <p:sp>
        <p:nvSpPr>
          <p:cNvPr id="8" name="文本框 7">
            <a:extLst>
              <a:ext uri="{FF2B5EF4-FFF2-40B4-BE49-F238E27FC236}">
                <a16:creationId xmlns:a16="http://schemas.microsoft.com/office/drawing/2014/main" id="{4A816D1F-A9C8-4EB5-B043-83887FA446EB}"/>
              </a:ext>
            </a:extLst>
          </p:cNvPr>
          <p:cNvSpPr>
            <a:spLocks noGrp="1"/>
          </p:cNvSpPr>
          <p:nvPr/>
        </p:nvSpPr>
        <p:spPr>
          <a:xfrm>
            <a:off x="4118640" y="4755072"/>
            <a:ext cx="2576919" cy="215444"/>
          </a:xfrm>
          <a:prstGeom prst="rect">
            <a:avLst/>
          </a:prstGeom>
          <a:noFill/>
        </p:spPr>
        <p:txBody>
          <a:bodyPr wrap="square">
            <a:spAutoFit/>
          </a:bodyPr>
          <a:lstStyle/>
          <a:p>
            <a:r>
              <a:rPr sz="800">
                <a:solidFill>
                  <a:srgbClr val="3C3C3C"/>
                </a:solidFill>
                <a:latin typeface="Arial"/>
                <a:ea typeface="Arial"/>
                <a:cs typeface="Arial"/>
              </a:rPr>
              <a:t>仅供内部交流讨论，禁止外传</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7" name="Picture 9"/>
          <p:cNvPicPr>
            <a:picLocks noChangeAspect="1"/>
          </p:cNvPicPr>
          <p:nvPr/>
        </p:nvPicPr>
        <p:blipFill>
          <a:blip r:embed="rId2"/>
          <a:stretch>
            <a:fillRect/>
          </a:stretch>
        </p:blipFill>
        <p:spPr>
          <a:xfrm>
            <a:off x="0" y="0"/>
            <a:ext cx="9144000" cy="792480"/>
          </a:xfrm>
          <a:prstGeom prst="rect">
            <a:avLst/>
          </a:prstGeom>
        </p:spPr>
      </p:pic>
      <p:pic>
        <p:nvPicPr>
          <p:cNvPr id="38" name="Picture 10"/>
          <p:cNvPicPr>
            <a:picLocks noChangeAspect="1"/>
          </p:cNvPicPr>
          <p:nvPr/>
        </p:nvPicPr>
        <p:blipFill>
          <a:blip r:embed="rId3"/>
          <a:stretch>
            <a:fillRect/>
          </a:stretch>
        </p:blipFill>
        <p:spPr>
          <a:xfrm>
            <a:off x="7390723" y="249133"/>
            <a:ext cx="1389888" cy="301752"/>
          </a:xfrm>
          <a:prstGeom prst="rect">
            <a:avLst/>
          </a:prstGeom>
        </p:spPr>
      </p:pic>
      <p:sp>
        <p:nvSpPr>
          <p:cNvPr id="33" name="Rectangle 22">
            <a:extLst>
              <a:ext uri="{FF2B5EF4-FFF2-40B4-BE49-F238E27FC236}">
                <a16:creationId xmlns:a16="http://schemas.microsoft.com/office/drawing/2014/main" id="{D27A9DF9-9270-4480-BD9A-EADDE296C253}"/>
              </a:ext>
            </a:extLst>
          </p:cNvPr>
          <p:cNvSpPr>
            <a:spLocks noGrp="1"/>
          </p:cNvSpPr>
          <p:nvPr>
            <p:ph idx="10" hasCustomPrompt="1"/>
          </p:nvPr>
        </p:nvSpPr>
        <p:spPr>
          <a:xfrm>
            <a:off x="360363" y="1296527"/>
            <a:ext cx="8030104" cy="2479218"/>
          </a:xfrm>
          <a:prstGeom prst="rect">
            <a:avLst/>
          </a:prstGeom>
          <a:noFill/>
          <a:ln>
            <a:noFill/>
          </a:ln>
        </p:spPr>
        <p:txBody>
          <a:bodyPr vert="horz" wrap="square" lIns="0" tIns="0" rIns="0" bIns="0" anchor="t"/>
          <a:lstStyle>
            <a:lvl1pPr marL="0" indent="0" algn="l">
              <a:lnSpc>
                <a:spcPts val="1800"/>
              </a:lnSpc>
              <a:spcBef>
                <a:spcPts val="0"/>
              </a:spcBef>
              <a:buNone/>
              <a:defRPr sz="1500" b="0">
                <a:solidFill>
                  <a:srgbClr val="005096"/>
                </a:solidFill>
                <a:latin typeface="Arial"/>
                <a:ea typeface="Arial"/>
                <a:cs typeface="Arial"/>
              </a:defRPr>
            </a:lvl1pPr>
            <a:lvl2pPr algn="l">
              <a:lnSpc>
                <a:spcPts val="2400"/>
              </a:lnSpc>
              <a:buNone/>
              <a:defRPr sz="1500">
                <a:solidFill>
                  <a:schemeClr val="bg1"/>
                </a:solidFill>
                <a:latin typeface="Arial"/>
                <a:ea typeface="Arial"/>
                <a:cs typeface="Arial"/>
              </a:defRPr>
            </a:lvl2pPr>
            <a:lvl3pPr>
              <a:buNone/>
              <a:defRPr/>
            </a:lvl3pPr>
            <a:lvl4pPr>
              <a:buNone/>
              <a:defRPr/>
            </a:lvl4pPr>
            <a:lvl5pPr>
              <a:buNone/>
              <a:defRPr/>
            </a:lvl5pPr>
          </a:lstStyle>
          <a:p>
            <a:pPr>
              <a:buNone/>
            </a:pPr>
            <a:r>
              <a:t>单击此处编辑母版标题样式</a:t>
            </a:r>
            <a:br/>
            <a:endParaRPr/>
          </a:p>
        </p:txBody>
      </p:sp>
      <p:sp>
        <p:nvSpPr>
          <p:cNvPr id="16" name="Slide Number Placeholder 5">
            <a:extLst>
              <a:ext uri="{FF2B5EF4-FFF2-40B4-BE49-F238E27FC236}">
                <a16:creationId xmlns:a16="http://schemas.microsoft.com/office/drawing/2014/main" id="{15E5DBC0-0EDA-4AF3-BA56-B66386641AB9}"/>
              </a:ext>
            </a:extLst>
          </p:cNvPr>
          <p:cNvSpPr>
            <a:spLocks noGrp="1"/>
          </p:cNvSpPr>
          <p:nvPr/>
        </p:nvSpPr>
        <p:spPr>
          <a:xfrm>
            <a:off x="8359020" y="4791886"/>
            <a:ext cx="448205" cy="141816"/>
          </a:xfrm>
          <a:prstGeom prst="rect">
            <a:avLst/>
          </a:prstGeom>
          <a:noFill/>
          <a:ln>
            <a:noFill/>
          </a:ln>
        </p:spPr>
        <p:txBody>
          <a:bodyPr lIns="0" tIns="0" rIns="0" bIns="0"/>
          <a:lstStyle>
            <a:lvl1pPr>
              <a:buNone/>
              <a:defRPr sz="2400">
                <a:solidFill>
                  <a:schemeClr val="tx1"/>
                </a:solidFill>
                <a:latin typeface="Arial"/>
                <a:ea typeface="Arial"/>
                <a:cs typeface="Arial"/>
              </a:defRPr>
            </a:lvl1pPr>
            <a:lvl2pPr marL="742950" indent="-285750">
              <a:buNone/>
              <a:defRPr sz="2400">
                <a:solidFill>
                  <a:schemeClr val="tx1"/>
                </a:solidFill>
                <a:latin typeface="Arial"/>
                <a:ea typeface="Arial"/>
                <a:cs typeface="Arial"/>
              </a:defRPr>
            </a:lvl2pPr>
            <a:lvl3pPr marL="1143000" indent="-228600">
              <a:buNone/>
              <a:defRPr sz="2400">
                <a:solidFill>
                  <a:schemeClr val="tx1"/>
                </a:solidFill>
                <a:latin typeface="Arial"/>
                <a:ea typeface="Arial"/>
                <a:cs typeface="Arial"/>
              </a:defRPr>
            </a:lvl3pPr>
            <a:lvl4pPr marL="1600200" indent="-228600">
              <a:buNone/>
              <a:defRPr sz="2400">
                <a:solidFill>
                  <a:schemeClr val="tx1"/>
                </a:solidFill>
                <a:latin typeface="Arial"/>
                <a:ea typeface="Arial"/>
                <a:cs typeface="Arial"/>
              </a:defRPr>
            </a:lvl4pPr>
            <a:lvl5pPr marL="2057400" indent="-228600">
              <a:buNone/>
              <a:defRPr sz="2400">
                <a:solidFill>
                  <a:schemeClr val="tx1"/>
                </a:solidFill>
                <a:latin typeface="Arial"/>
                <a:ea typeface="Arial"/>
                <a:cs typeface="Arial"/>
              </a:defRPr>
            </a:lvl5pPr>
            <a:lvl6pPr marL="2514600" indent="-228600">
              <a:buNone/>
              <a:defRPr sz="2400">
                <a:solidFill>
                  <a:schemeClr val="tx1"/>
                </a:solidFill>
                <a:latin typeface="Arial"/>
                <a:ea typeface="Arial"/>
                <a:cs typeface="Arial"/>
              </a:defRPr>
            </a:lvl6pPr>
            <a:lvl7pPr marL="2971800" indent="-228600">
              <a:buNone/>
              <a:defRPr sz="2400">
                <a:solidFill>
                  <a:schemeClr val="tx1"/>
                </a:solidFill>
                <a:latin typeface="Arial"/>
                <a:ea typeface="Arial"/>
                <a:cs typeface="Arial"/>
              </a:defRPr>
            </a:lvl7pPr>
            <a:lvl8pPr marL="3429000" indent="-228600">
              <a:buNone/>
              <a:defRPr sz="2400">
                <a:solidFill>
                  <a:schemeClr val="tx1"/>
                </a:solidFill>
                <a:latin typeface="Arial"/>
                <a:ea typeface="Arial"/>
                <a:cs typeface="Arial"/>
              </a:defRPr>
            </a:lvl8pPr>
            <a:lvl9pPr marL="3886200" indent="-228600">
              <a:buNone/>
              <a:defRPr sz="2400">
                <a:solidFill>
                  <a:schemeClr val="tx1"/>
                </a:solidFill>
                <a:latin typeface="Arial"/>
                <a:ea typeface="Arial"/>
                <a:cs typeface="Arial"/>
              </a:defRPr>
            </a:lvl9pPr>
          </a:lstStyle>
          <a:p>
            <a:pPr algn="r">
              <a:buNone/>
            </a:pPr>
            <a:fld id="{BDAEED39-8CE5-E849-8BB2-D2203B6D9153}" type="slidenum">
              <a:rPr sz="800" b="0" i="0">
                <a:solidFill>
                  <a:srgbClr val="505050"/>
                </a:solidFill>
                <a:latin typeface="Arial"/>
                <a:ea typeface="Arial"/>
                <a:cs typeface="Arial"/>
              </a:rPr>
              <a:t>‹#›</a:t>
            </a:fld>
            <a:endParaRPr sz="800" b="0" i="0">
              <a:solidFill>
                <a:srgbClr val="505050"/>
              </a:solidFill>
              <a:latin typeface="Arial"/>
              <a:ea typeface="Arial"/>
              <a:cs typeface="Arial"/>
            </a:endParaRPr>
          </a:p>
          <a:p>
            <a:pPr algn="r">
              <a:buNone/>
            </a:pPr>
            <a:endParaRPr sz="800" b="0" i="0">
              <a:solidFill>
                <a:srgbClr val="505050"/>
              </a:solidFill>
              <a:latin typeface="Arial"/>
              <a:ea typeface="Arial"/>
              <a:cs typeface="Arial"/>
            </a:endParaRPr>
          </a:p>
        </p:txBody>
      </p:sp>
      <p:pic>
        <p:nvPicPr>
          <p:cNvPr id="41" name="Picture 5"/>
          <p:cNvPicPr>
            <a:picLocks noChangeAspect="1"/>
          </p:cNvPicPr>
          <p:nvPr/>
        </p:nvPicPr>
        <p:blipFill>
          <a:blip r:embed="rId4"/>
          <a:stretch>
            <a:fillRect/>
          </a:stretch>
        </p:blipFill>
        <p:spPr>
          <a:xfrm>
            <a:off x="368300" y="4729417"/>
            <a:ext cx="8424672" cy="6096"/>
          </a:xfrm>
          <a:prstGeom prst="rect">
            <a:avLst/>
          </a:prstGeom>
          <a:ln>
            <a:solidFill>
              <a:schemeClr val="bg1">
                <a:lumMod val="65000"/>
              </a:schemeClr>
            </a:solidFill>
          </a:ln>
        </p:spPr>
      </p:pic>
      <p:sp>
        <p:nvSpPr>
          <p:cNvPr id="2" name="文本框 1">
            <a:extLst>
              <a:ext uri="{FF2B5EF4-FFF2-40B4-BE49-F238E27FC236}">
                <a16:creationId xmlns:a16="http://schemas.microsoft.com/office/drawing/2014/main" id="{C76E00DA-5B29-4389-B194-72AE864C4527}"/>
              </a:ext>
            </a:extLst>
          </p:cNvPr>
          <p:cNvSpPr>
            <a:spLocks noGrp="1"/>
          </p:cNvSpPr>
          <p:nvPr/>
        </p:nvSpPr>
        <p:spPr>
          <a:xfrm>
            <a:off x="368300" y="4253023"/>
            <a:ext cx="2576919" cy="338554"/>
          </a:xfrm>
          <a:prstGeom prst="rect">
            <a:avLst/>
          </a:prstGeom>
          <a:noFill/>
        </p:spPr>
        <p:txBody>
          <a:bodyPr wrap="square">
            <a:spAutoFit/>
          </a:bodyPr>
          <a:lstStyle/>
          <a:p>
            <a:endParaRPr/>
          </a:p>
        </p:txBody>
      </p:sp>
      <p:sp>
        <p:nvSpPr>
          <p:cNvPr id="3" name="文本框 2">
            <a:extLst>
              <a:ext uri="{FF2B5EF4-FFF2-40B4-BE49-F238E27FC236}">
                <a16:creationId xmlns:a16="http://schemas.microsoft.com/office/drawing/2014/main" id="{D41CA664-F36F-46EE-BBB9-D81D78925A15}"/>
              </a:ext>
            </a:extLst>
          </p:cNvPr>
          <p:cNvSpPr>
            <a:spLocks noGrp="1"/>
          </p:cNvSpPr>
          <p:nvPr/>
        </p:nvSpPr>
        <p:spPr>
          <a:xfrm>
            <a:off x="283240" y="4755705"/>
            <a:ext cx="2576919" cy="215444"/>
          </a:xfrm>
          <a:prstGeom prst="rect">
            <a:avLst/>
          </a:prstGeom>
          <a:noFill/>
        </p:spPr>
        <p:txBody>
          <a:bodyPr wrap="square">
            <a:spAutoFit/>
          </a:bodyPr>
          <a:lstStyle/>
          <a:p>
            <a:r>
              <a:rPr sz="800">
                <a:solidFill>
                  <a:srgbClr val="3C3C3C"/>
                </a:solidFill>
                <a:latin typeface="Arial"/>
                <a:ea typeface="Arial"/>
                <a:cs typeface="Arial"/>
              </a:rPr>
              <a:t>易方达基金管理有限公司</a:t>
            </a:r>
          </a:p>
        </p:txBody>
      </p:sp>
      <p:sp>
        <p:nvSpPr>
          <p:cNvPr id="12" name="文本框 11">
            <a:extLst>
              <a:ext uri="{FF2B5EF4-FFF2-40B4-BE49-F238E27FC236}">
                <a16:creationId xmlns:a16="http://schemas.microsoft.com/office/drawing/2014/main" id="{8F0DCA03-5F87-4B53-A275-CAC21C82A38C}"/>
              </a:ext>
            </a:extLst>
          </p:cNvPr>
          <p:cNvSpPr>
            <a:spLocks noGrp="1"/>
          </p:cNvSpPr>
          <p:nvPr/>
        </p:nvSpPr>
        <p:spPr>
          <a:xfrm>
            <a:off x="4118640" y="4755072"/>
            <a:ext cx="2576919" cy="215444"/>
          </a:xfrm>
          <a:prstGeom prst="rect">
            <a:avLst/>
          </a:prstGeom>
          <a:noFill/>
        </p:spPr>
        <p:txBody>
          <a:bodyPr wrap="square">
            <a:spAutoFit/>
          </a:bodyPr>
          <a:lstStyle/>
          <a:p>
            <a:r>
              <a:rPr sz="800">
                <a:solidFill>
                  <a:srgbClr val="3C3C3C"/>
                </a:solidFill>
                <a:latin typeface="Arial"/>
                <a:ea typeface="Arial"/>
                <a:cs typeface="Arial"/>
              </a:rPr>
              <a:t>仅供内部交流讨论，禁止外传</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形内容1">
    <p:spTree>
      <p:nvGrpSpPr>
        <p:cNvPr id="1" name=""/>
        <p:cNvGrpSpPr/>
        <p:nvPr/>
      </p:nvGrpSpPr>
      <p:grpSpPr>
        <a:xfrm>
          <a:off x="0" y="0"/>
          <a:ext cx="0" cy="0"/>
          <a:chOff x="0" y="0"/>
          <a:chExt cx="0" cy="0"/>
        </a:xfrm>
      </p:grpSpPr>
      <p:pic>
        <p:nvPicPr>
          <p:cNvPr id="21" name="Picture 8"/>
          <p:cNvPicPr>
            <a:picLocks noChangeAspect="1"/>
          </p:cNvPicPr>
          <p:nvPr/>
        </p:nvPicPr>
        <p:blipFill>
          <a:blip r:embed="rId2"/>
          <a:stretch>
            <a:fillRect/>
          </a:stretch>
        </p:blipFill>
        <p:spPr>
          <a:xfrm>
            <a:off x="0" y="0"/>
            <a:ext cx="9144000" cy="792480"/>
          </a:xfrm>
          <a:prstGeom prst="rect">
            <a:avLst/>
          </a:prstGeom>
        </p:spPr>
      </p:pic>
      <p:pic>
        <p:nvPicPr>
          <p:cNvPr id="22" name="Picture 9"/>
          <p:cNvPicPr>
            <a:picLocks noChangeAspect="1"/>
          </p:cNvPicPr>
          <p:nvPr/>
        </p:nvPicPr>
        <p:blipFill>
          <a:blip r:embed="rId3"/>
          <a:stretch>
            <a:fillRect/>
          </a:stretch>
        </p:blipFill>
        <p:spPr>
          <a:xfrm>
            <a:off x="7390723" y="249133"/>
            <a:ext cx="1389888" cy="301752"/>
          </a:xfrm>
          <a:prstGeom prst="rect">
            <a:avLst/>
          </a:prstGeom>
        </p:spPr>
      </p:pic>
      <p:sp>
        <p:nvSpPr>
          <p:cNvPr id="14" name="Rectangle 21">
            <a:extLst>
              <a:ext uri="{FF2B5EF4-FFF2-40B4-BE49-F238E27FC236}">
                <a16:creationId xmlns:a16="http://schemas.microsoft.com/office/drawing/2014/main" id="{BE454A85-1F73-4C09-99F8-31842BADFF48}"/>
              </a:ext>
            </a:extLst>
          </p:cNvPr>
          <p:cNvSpPr>
            <a:spLocks noGrp="1"/>
          </p:cNvSpPr>
          <p:nvPr>
            <p:ph type="title" hasCustomPrompt="1"/>
          </p:nvPr>
        </p:nvSpPr>
        <p:spPr>
          <a:xfrm>
            <a:off x="363151" y="211632"/>
            <a:ext cx="3946375" cy="268047"/>
          </a:xfrm>
          <a:prstGeom prst="rect">
            <a:avLst/>
          </a:prstGeom>
          <a:noFill/>
          <a:ln>
            <a:noFill/>
          </a:ln>
        </p:spPr>
        <p:txBody>
          <a:bodyPr vert="horz" wrap="square" lIns="0" tIns="0" rIns="0" bIns="45720" anchor="t"/>
          <a:lstStyle>
            <a:lvl1pPr marL="0" indent="0" algn="l">
              <a:lnSpc>
                <a:spcPct val="100000"/>
              </a:lnSpc>
              <a:buNone/>
              <a:defRPr sz="2300" b="1">
                <a:solidFill>
                  <a:schemeClr val="bg1"/>
                </a:solidFill>
                <a:latin typeface="华文黑体_易方达"/>
                <a:ea typeface="华文黑体_易方达"/>
                <a:cs typeface="华文黑体_易方达"/>
              </a:defRPr>
            </a:lvl1pPr>
          </a:lstStyle>
          <a:p>
            <a:pPr>
              <a:buNone/>
            </a:pPr>
            <a:r>
              <a:t>单击此处编辑母版标题样式</a:t>
            </a:r>
          </a:p>
        </p:txBody>
      </p:sp>
      <p:sp>
        <p:nvSpPr>
          <p:cNvPr id="15" name="Rectangle 22">
            <a:extLst>
              <a:ext uri="{FF2B5EF4-FFF2-40B4-BE49-F238E27FC236}">
                <a16:creationId xmlns:a16="http://schemas.microsoft.com/office/drawing/2014/main" id="{178E5479-83FC-4C37-B140-FD7D647DDFD1}"/>
              </a:ext>
            </a:extLst>
          </p:cNvPr>
          <p:cNvSpPr>
            <a:spLocks noGrp="1"/>
          </p:cNvSpPr>
          <p:nvPr>
            <p:ph idx="10" hasCustomPrompt="1"/>
          </p:nvPr>
        </p:nvSpPr>
        <p:spPr>
          <a:xfrm>
            <a:off x="360363" y="1296527"/>
            <a:ext cx="4465637" cy="2479218"/>
          </a:xfrm>
          <a:prstGeom prst="rect">
            <a:avLst/>
          </a:prstGeom>
          <a:noFill/>
          <a:ln>
            <a:noFill/>
          </a:ln>
        </p:spPr>
        <p:txBody>
          <a:bodyPr vert="horz" wrap="square" lIns="0" tIns="0" rIns="0" bIns="0" anchor="t"/>
          <a:lstStyle>
            <a:lvl1pPr marL="0" indent="0" algn="l">
              <a:lnSpc>
                <a:spcPts val="1800"/>
              </a:lnSpc>
              <a:spcBef>
                <a:spcPts val="0"/>
              </a:spcBef>
              <a:buNone/>
              <a:defRPr sz="1500" b="0">
                <a:solidFill>
                  <a:srgbClr val="005096"/>
                </a:solidFill>
                <a:latin typeface="华文黑体_易方达"/>
                <a:ea typeface="华文黑体_易方达"/>
                <a:cs typeface="华文黑体_易方达"/>
              </a:defRPr>
            </a:lvl1pPr>
            <a:lvl2pPr algn="l">
              <a:lnSpc>
                <a:spcPts val="2400"/>
              </a:lnSpc>
              <a:buNone/>
              <a:defRPr sz="1500">
                <a:solidFill>
                  <a:schemeClr val="bg1"/>
                </a:solidFill>
                <a:latin typeface="Arial"/>
                <a:ea typeface="Arial"/>
                <a:cs typeface="Arial"/>
              </a:defRPr>
            </a:lvl2pPr>
            <a:lvl3pPr>
              <a:buNone/>
              <a:defRPr/>
            </a:lvl3pPr>
            <a:lvl4pPr>
              <a:buNone/>
              <a:defRPr/>
            </a:lvl4pPr>
            <a:lvl5pPr>
              <a:buNone/>
              <a:defRPr/>
            </a:lvl5pPr>
          </a:lstStyle>
          <a:p>
            <a:pPr>
              <a:buNone/>
            </a:pPr>
            <a:r>
              <a:t>单击此处编辑母版标题样式</a:t>
            </a:r>
            <a:br/>
            <a:endParaRPr/>
          </a:p>
        </p:txBody>
      </p:sp>
      <p:sp>
        <p:nvSpPr>
          <p:cNvPr id="17" name="Slide Number Placeholder 5">
            <a:extLst>
              <a:ext uri="{FF2B5EF4-FFF2-40B4-BE49-F238E27FC236}">
                <a16:creationId xmlns:a16="http://schemas.microsoft.com/office/drawing/2014/main" id="{7BB84C64-5E14-4987-8567-05D53E5306A6}"/>
              </a:ext>
            </a:extLst>
          </p:cNvPr>
          <p:cNvSpPr>
            <a:spLocks noGrp="1"/>
          </p:cNvSpPr>
          <p:nvPr/>
        </p:nvSpPr>
        <p:spPr>
          <a:xfrm>
            <a:off x="8359020" y="4791886"/>
            <a:ext cx="448205" cy="141816"/>
          </a:xfrm>
          <a:prstGeom prst="rect">
            <a:avLst/>
          </a:prstGeom>
          <a:noFill/>
          <a:ln>
            <a:noFill/>
          </a:ln>
        </p:spPr>
        <p:txBody>
          <a:bodyPr lIns="0" tIns="0" rIns="0" bIns="0"/>
          <a:lstStyle>
            <a:lvl1pPr>
              <a:buNone/>
              <a:defRPr sz="2400">
                <a:solidFill>
                  <a:schemeClr val="tx1"/>
                </a:solidFill>
                <a:latin typeface="Arial"/>
                <a:ea typeface="Arial"/>
                <a:cs typeface="Arial"/>
              </a:defRPr>
            </a:lvl1pPr>
            <a:lvl2pPr marL="742950" indent="-285750">
              <a:buNone/>
              <a:defRPr sz="2400">
                <a:solidFill>
                  <a:schemeClr val="tx1"/>
                </a:solidFill>
                <a:latin typeface="Arial"/>
                <a:ea typeface="Arial"/>
                <a:cs typeface="Arial"/>
              </a:defRPr>
            </a:lvl2pPr>
            <a:lvl3pPr marL="1143000" indent="-228600">
              <a:buNone/>
              <a:defRPr sz="2400">
                <a:solidFill>
                  <a:schemeClr val="tx1"/>
                </a:solidFill>
                <a:latin typeface="Arial"/>
                <a:ea typeface="Arial"/>
                <a:cs typeface="Arial"/>
              </a:defRPr>
            </a:lvl3pPr>
            <a:lvl4pPr marL="1600200" indent="-228600">
              <a:buNone/>
              <a:defRPr sz="2400">
                <a:solidFill>
                  <a:schemeClr val="tx1"/>
                </a:solidFill>
                <a:latin typeface="Arial"/>
                <a:ea typeface="Arial"/>
                <a:cs typeface="Arial"/>
              </a:defRPr>
            </a:lvl4pPr>
            <a:lvl5pPr marL="2057400" indent="-228600">
              <a:buNone/>
              <a:defRPr sz="2400">
                <a:solidFill>
                  <a:schemeClr val="tx1"/>
                </a:solidFill>
                <a:latin typeface="Arial"/>
                <a:ea typeface="Arial"/>
                <a:cs typeface="Arial"/>
              </a:defRPr>
            </a:lvl5pPr>
            <a:lvl6pPr marL="2514600" indent="-228600">
              <a:buNone/>
              <a:defRPr sz="2400">
                <a:solidFill>
                  <a:schemeClr val="tx1"/>
                </a:solidFill>
                <a:latin typeface="Arial"/>
                <a:ea typeface="Arial"/>
                <a:cs typeface="Arial"/>
              </a:defRPr>
            </a:lvl6pPr>
            <a:lvl7pPr marL="2971800" indent="-228600">
              <a:buNone/>
              <a:defRPr sz="2400">
                <a:solidFill>
                  <a:schemeClr val="tx1"/>
                </a:solidFill>
                <a:latin typeface="Arial"/>
                <a:ea typeface="Arial"/>
                <a:cs typeface="Arial"/>
              </a:defRPr>
            </a:lvl7pPr>
            <a:lvl8pPr marL="3429000" indent="-228600">
              <a:buNone/>
              <a:defRPr sz="2400">
                <a:solidFill>
                  <a:schemeClr val="tx1"/>
                </a:solidFill>
                <a:latin typeface="Arial"/>
                <a:ea typeface="Arial"/>
                <a:cs typeface="Arial"/>
              </a:defRPr>
            </a:lvl8pPr>
            <a:lvl9pPr marL="3886200" indent="-228600">
              <a:buNone/>
              <a:defRPr sz="2400">
                <a:solidFill>
                  <a:schemeClr val="tx1"/>
                </a:solidFill>
                <a:latin typeface="Arial"/>
                <a:ea typeface="Arial"/>
                <a:cs typeface="Arial"/>
              </a:defRPr>
            </a:lvl9pPr>
          </a:lstStyle>
          <a:p>
            <a:pPr algn="r">
              <a:buNone/>
            </a:pPr>
            <a:fld id="{BDAEED39-8CE5-E849-8BB2-D2203B6D9153}" type="slidenum">
              <a:rPr sz="800" b="0" i="0">
                <a:solidFill>
                  <a:srgbClr val="505050"/>
                </a:solidFill>
                <a:latin typeface="Arial"/>
                <a:ea typeface="Arial"/>
                <a:cs typeface="Arial"/>
              </a:rPr>
              <a:t>‹#›</a:t>
            </a:fld>
            <a:endParaRPr sz="800" b="0" i="0">
              <a:solidFill>
                <a:srgbClr val="505050"/>
              </a:solidFill>
              <a:latin typeface="Arial"/>
              <a:ea typeface="Arial"/>
              <a:cs typeface="Arial"/>
            </a:endParaRPr>
          </a:p>
          <a:p>
            <a:pPr algn="r">
              <a:buNone/>
            </a:pPr>
            <a:endParaRPr sz="800" b="0" i="0">
              <a:solidFill>
                <a:srgbClr val="505050"/>
              </a:solidFill>
              <a:latin typeface="Arial"/>
              <a:ea typeface="Arial"/>
              <a:cs typeface="Arial"/>
            </a:endParaRPr>
          </a:p>
        </p:txBody>
      </p:sp>
      <p:pic>
        <p:nvPicPr>
          <p:cNvPr id="26" name="Picture 5"/>
          <p:cNvPicPr>
            <a:picLocks noChangeAspect="1"/>
          </p:cNvPicPr>
          <p:nvPr/>
        </p:nvPicPr>
        <p:blipFill>
          <a:blip r:embed="rId4"/>
          <a:stretch>
            <a:fillRect/>
          </a:stretch>
        </p:blipFill>
        <p:spPr>
          <a:xfrm>
            <a:off x="368300" y="4729417"/>
            <a:ext cx="8424672" cy="6096"/>
          </a:xfrm>
          <a:prstGeom prst="rect">
            <a:avLst/>
          </a:prstGeom>
          <a:ln>
            <a:solidFill>
              <a:schemeClr val="bg1">
                <a:lumMod val="65000"/>
              </a:schemeClr>
            </a:solidFill>
          </a:ln>
        </p:spPr>
      </p:pic>
      <p:sp>
        <p:nvSpPr>
          <p:cNvPr id="12" name="文本框 11">
            <a:extLst>
              <a:ext uri="{FF2B5EF4-FFF2-40B4-BE49-F238E27FC236}">
                <a16:creationId xmlns:a16="http://schemas.microsoft.com/office/drawing/2014/main" id="{3D5D3325-FD46-4848-BCDF-21410C380CFC}"/>
              </a:ext>
            </a:extLst>
          </p:cNvPr>
          <p:cNvSpPr>
            <a:spLocks noGrp="1"/>
          </p:cNvSpPr>
          <p:nvPr/>
        </p:nvSpPr>
        <p:spPr>
          <a:xfrm>
            <a:off x="283240" y="4755705"/>
            <a:ext cx="2576919" cy="215444"/>
          </a:xfrm>
          <a:prstGeom prst="rect">
            <a:avLst/>
          </a:prstGeom>
          <a:noFill/>
        </p:spPr>
        <p:txBody>
          <a:bodyPr wrap="square">
            <a:spAutoFit/>
          </a:bodyPr>
          <a:lstStyle/>
          <a:p>
            <a:r>
              <a:rPr sz="800">
                <a:solidFill>
                  <a:srgbClr val="3C3C3C"/>
                </a:solidFill>
                <a:latin typeface="华文黑体_易方达"/>
                <a:ea typeface="华文黑体_易方达"/>
                <a:cs typeface="华文黑体_易方达"/>
              </a:rPr>
              <a:t>易方达基金管理有限公司</a:t>
            </a:r>
          </a:p>
        </p:txBody>
      </p:sp>
      <p:sp>
        <p:nvSpPr>
          <p:cNvPr id="13" name="文本框 12">
            <a:extLst>
              <a:ext uri="{FF2B5EF4-FFF2-40B4-BE49-F238E27FC236}">
                <a16:creationId xmlns:a16="http://schemas.microsoft.com/office/drawing/2014/main" id="{5EECCDC0-4236-4C8B-98E0-1C85532F688C}"/>
              </a:ext>
            </a:extLst>
          </p:cNvPr>
          <p:cNvSpPr>
            <a:spLocks noGrp="1"/>
          </p:cNvSpPr>
          <p:nvPr/>
        </p:nvSpPr>
        <p:spPr>
          <a:xfrm>
            <a:off x="4118640" y="4755072"/>
            <a:ext cx="2576919" cy="215444"/>
          </a:xfrm>
          <a:prstGeom prst="rect">
            <a:avLst/>
          </a:prstGeom>
          <a:noFill/>
        </p:spPr>
        <p:txBody>
          <a:bodyPr wrap="square">
            <a:spAutoFit/>
          </a:bodyPr>
          <a:lstStyle/>
          <a:p>
            <a:r>
              <a:rPr sz="800">
                <a:solidFill>
                  <a:srgbClr val="3C3C3C"/>
                </a:solidFill>
                <a:latin typeface="Arial"/>
                <a:ea typeface="Arial"/>
                <a:cs typeface="Arial"/>
              </a:rPr>
              <a:t>仅供内部交流讨论，禁止外传</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形内容2">
    <p:spTree>
      <p:nvGrpSpPr>
        <p:cNvPr id="1" name=""/>
        <p:cNvGrpSpPr/>
        <p:nvPr/>
      </p:nvGrpSpPr>
      <p:grpSpPr>
        <a:xfrm>
          <a:off x="0" y="0"/>
          <a:ext cx="0" cy="0"/>
          <a:chOff x="0" y="0"/>
          <a:chExt cx="0" cy="0"/>
        </a:xfrm>
      </p:grpSpPr>
      <p:pic>
        <p:nvPicPr>
          <p:cNvPr id="25" name="Picture 8"/>
          <p:cNvPicPr>
            <a:picLocks noChangeAspect="1"/>
          </p:cNvPicPr>
          <p:nvPr/>
        </p:nvPicPr>
        <p:blipFill>
          <a:blip r:embed="rId2"/>
          <a:stretch>
            <a:fillRect/>
          </a:stretch>
        </p:blipFill>
        <p:spPr>
          <a:xfrm>
            <a:off x="0" y="0"/>
            <a:ext cx="9144000" cy="792480"/>
          </a:xfrm>
          <a:prstGeom prst="rect">
            <a:avLst/>
          </a:prstGeom>
        </p:spPr>
      </p:pic>
      <p:pic>
        <p:nvPicPr>
          <p:cNvPr id="26" name="Picture 9"/>
          <p:cNvPicPr>
            <a:picLocks noChangeAspect="1"/>
          </p:cNvPicPr>
          <p:nvPr/>
        </p:nvPicPr>
        <p:blipFill>
          <a:blip r:embed="rId3"/>
          <a:stretch>
            <a:fillRect/>
          </a:stretch>
        </p:blipFill>
        <p:spPr>
          <a:xfrm>
            <a:off x="7390723" y="249133"/>
            <a:ext cx="1389888" cy="301752"/>
          </a:xfrm>
          <a:prstGeom prst="rect">
            <a:avLst/>
          </a:prstGeom>
        </p:spPr>
      </p:pic>
      <p:sp>
        <p:nvSpPr>
          <p:cNvPr id="16" name="Rectangle 21">
            <a:extLst>
              <a:ext uri="{FF2B5EF4-FFF2-40B4-BE49-F238E27FC236}">
                <a16:creationId xmlns:a16="http://schemas.microsoft.com/office/drawing/2014/main" id="{AEF712D9-E007-4FFC-8F3A-FFD3732F1A6C}"/>
              </a:ext>
            </a:extLst>
          </p:cNvPr>
          <p:cNvSpPr>
            <a:spLocks noGrp="1"/>
          </p:cNvSpPr>
          <p:nvPr>
            <p:ph type="title" hasCustomPrompt="1"/>
          </p:nvPr>
        </p:nvSpPr>
        <p:spPr>
          <a:xfrm>
            <a:off x="363151" y="211632"/>
            <a:ext cx="3946375" cy="268047"/>
          </a:xfrm>
          <a:prstGeom prst="rect">
            <a:avLst/>
          </a:prstGeom>
          <a:noFill/>
          <a:ln>
            <a:noFill/>
          </a:ln>
        </p:spPr>
        <p:txBody>
          <a:bodyPr vert="horz" wrap="square" lIns="0" tIns="0" rIns="0" bIns="45720" anchor="t"/>
          <a:lstStyle>
            <a:lvl1pPr marL="0" indent="0" algn="l">
              <a:lnSpc>
                <a:spcPct val="100000"/>
              </a:lnSpc>
              <a:buNone/>
              <a:defRPr sz="2300" b="1">
                <a:solidFill>
                  <a:schemeClr val="bg1"/>
                </a:solidFill>
                <a:latin typeface="华文黑体_易方达"/>
                <a:ea typeface="华文黑体_易方达"/>
                <a:cs typeface="华文黑体_易方达"/>
              </a:defRPr>
            </a:lvl1pPr>
          </a:lstStyle>
          <a:p>
            <a:pPr>
              <a:buNone/>
            </a:pPr>
            <a:r>
              <a:t>单击此处编辑母版标题样式</a:t>
            </a:r>
          </a:p>
        </p:txBody>
      </p:sp>
      <p:sp>
        <p:nvSpPr>
          <p:cNvPr id="17" name="Rectangle 22">
            <a:extLst>
              <a:ext uri="{FF2B5EF4-FFF2-40B4-BE49-F238E27FC236}">
                <a16:creationId xmlns:a16="http://schemas.microsoft.com/office/drawing/2014/main" id="{841DE14C-AB10-461B-8FBE-EEDEF0F9EB97}"/>
              </a:ext>
            </a:extLst>
          </p:cNvPr>
          <p:cNvSpPr>
            <a:spLocks noGrp="1"/>
          </p:cNvSpPr>
          <p:nvPr>
            <p:ph idx="10" hasCustomPrompt="1"/>
          </p:nvPr>
        </p:nvSpPr>
        <p:spPr>
          <a:xfrm>
            <a:off x="360363" y="1296527"/>
            <a:ext cx="4465637" cy="2479218"/>
          </a:xfrm>
          <a:prstGeom prst="rect">
            <a:avLst/>
          </a:prstGeom>
          <a:noFill/>
          <a:ln>
            <a:noFill/>
          </a:ln>
        </p:spPr>
        <p:txBody>
          <a:bodyPr vert="horz" wrap="square" lIns="0" tIns="0" rIns="0" bIns="0" anchor="t"/>
          <a:lstStyle>
            <a:lvl1pPr marL="0" indent="0" algn="l">
              <a:lnSpc>
                <a:spcPts val="1800"/>
              </a:lnSpc>
              <a:spcBef>
                <a:spcPts val="0"/>
              </a:spcBef>
              <a:buNone/>
              <a:defRPr sz="1500" b="0">
                <a:solidFill>
                  <a:srgbClr val="005096"/>
                </a:solidFill>
                <a:latin typeface="华文黑体_易方达"/>
                <a:ea typeface="华文黑体_易方达"/>
                <a:cs typeface="华文黑体_易方达"/>
              </a:defRPr>
            </a:lvl1pPr>
            <a:lvl2pPr algn="l">
              <a:lnSpc>
                <a:spcPts val="2400"/>
              </a:lnSpc>
              <a:buNone/>
              <a:defRPr sz="1500">
                <a:solidFill>
                  <a:schemeClr val="bg1"/>
                </a:solidFill>
                <a:latin typeface="Arial"/>
                <a:ea typeface="Arial"/>
                <a:cs typeface="Arial"/>
              </a:defRPr>
            </a:lvl2pPr>
            <a:lvl3pPr>
              <a:buNone/>
              <a:defRPr/>
            </a:lvl3pPr>
            <a:lvl4pPr>
              <a:buNone/>
              <a:defRPr/>
            </a:lvl4pPr>
            <a:lvl5pPr>
              <a:buNone/>
              <a:defRPr/>
            </a:lvl5pPr>
          </a:lstStyle>
          <a:p>
            <a:pPr>
              <a:buNone/>
            </a:pPr>
            <a:r>
              <a:t>单击此处编辑母版标题样式</a:t>
            </a:r>
            <a:br/>
            <a:endParaRPr/>
          </a:p>
        </p:txBody>
      </p:sp>
      <p:sp>
        <p:nvSpPr>
          <p:cNvPr id="21" name="Slide Number Placeholder 5">
            <a:extLst>
              <a:ext uri="{FF2B5EF4-FFF2-40B4-BE49-F238E27FC236}">
                <a16:creationId xmlns:a16="http://schemas.microsoft.com/office/drawing/2014/main" id="{43FBA4F4-75A8-4F98-8AFB-C75AE040BC48}"/>
              </a:ext>
            </a:extLst>
          </p:cNvPr>
          <p:cNvSpPr>
            <a:spLocks noGrp="1"/>
          </p:cNvSpPr>
          <p:nvPr/>
        </p:nvSpPr>
        <p:spPr>
          <a:xfrm>
            <a:off x="8359020" y="4791886"/>
            <a:ext cx="448205" cy="141816"/>
          </a:xfrm>
          <a:prstGeom prst="rect">
            <a:avLst/>
          </a:prstGeom>
          <a:noFill/>
          <a:ln>
            <a:noFill/>
          </a:ln>
        </p:spPr>
        <p:txBody>
          <a:bodyPr lIns="0" tIns="0" rIns="0" bIns="0"/>
          <a:lstStyle>
            <a:lvl1pPr>
              <a:buNone/>
              <a:defRPr sz="2400">
                <a:solidFill>
                  <a:schemeClr val="tx1"/>
                </a:solidFill>
                <a:latin typeface="Arial"/>
                <a:ea typeface="Arial"/>
                <a:cs typeface="Arial"/>
              </a:defRPr>
            </a:lvl1pPr>
            <a:lvl2pPr marL="742950" indent="-285750">
              <a:buNone/>
              <a:defRPr sz="2400">
                <a:solidFill>
                  <a:schemeClr val="tx1"/>
                </a:solidFill>
                <a:latin typeface="Arial"/>
                <a:ea typeface="Arial"/>
                <a:cs typeface="Arial"/>
              </a:defRPr>
            </a:lvl2pPr>
            <a:lvl3pPr marL="1143000" indent="-228600">
              <a:buNone/>
              <a:defRPr sz="2400">
                <a:solidFill>
                  <a:schemeClr val="tx1"/>
                </a:solidFill>
                <a:latin typeface="Arial"/>
                <a:ea typeface="Arial"/>
                <a:cs typeface="Arial"/>
              </a:defRPr>
            </a:lvl3pPr>
            <a:lvl4pPr marL="1600200" indent="-228600">
              <a:buNone/>
              <a:defRPr sz="2400">
                <a:solidFill>
                  <a:schemeClr val="tx1"/>
                </a:solidFill>
                <a:latin typeface="Arial"/>
                <a:ea typeface="Arial"/>
                <a:cs typeface="Arial"/>
              </a:defRPr>
            </a:lvl4pPr>
            <a:lvl5pPr marL="2057400" indent="-228600">
              <a:buNone/>
              <a:defRPr sz="2400">
                <a:solidFill>
                  <a:schemeClr val="tx1"/>
                </a:solidFill>
                <a:latin typeface="Arial"/>
                <a:ea typeface="Arial"/>
                <a:cs typeface="Arial"/>
              </a:defRPr>
            </a:lvl5pPr>
            <a:lvl6pPr marL="2514600" indent="-228600">
              <a:buNone/>
              <a:defRPr sz="2400">
                <a:solidFill>
                  <a:schemeClr val="tx1"/>
                </a:solidFill>
                <a:latin typeface="Arial"/>
                <a:ea typeface="Arial"/>
                <a:cs typeface="Arial"/>
              </a:defRPr>
            </a:lvl6pPr>
            <a:lvl7pPr marL="2971800" indent="-228600">
              <a:buNone/>
              <a:defRPr sz="2400">
                <a:solidFill>
                  <a:schemeClr val="tx1"/>
                </a:solidFill>
                <a:latin typeface="Arial"/>
                <a:ea typeface="Arial"/>
                <a:cs typeface="Arial"/>
              </a:defRPr>
            </a:lvl7pPr>
            <a:lvl8pPr marL="3429000" indent="-228600">
              <a:buNone/>
              <a:defRPr sz="2400">
                <a:solidFill>
                  <a:schemeClr val="tx1"/>
                </a:solidFill>
                <a:latin typeface="Arial"/>
                <a:ea typeface="Arial"/>
                <a:cs typeface="Arial"/>
              </a:defRPr>
            </a:lvl8pPr>
            <a:lvl9pPr marL="3886200" indent="-228600">
              <a:buNone/>
              <a:defRPr sz="2400">
                <a:solidFill>
                  <a:schemeClr val="tx1"/>
                </a:solidFill>
                <a:latin typeface="Arial"/>
                <a:ea typeface="Arial"/>
                <a:cs typeface="Arial"/>
              </a:defRPr>
            </a:lvl9pPr>
          </a:lstStyle>
          <a:p>
            <a:pPr algn="r">
              <a:buNone/>
            </a:pPr>
            <a:fld id="{BDAEED39-8CE5-E849-8BB2-D2203B6D9153}" type="slidenum">
              <a:rPr sz="800" b="0" i="0">
                <a:solidFill>
                  <a:srgbClr val="505050"/>
                </a:solidFill>
                <a:latin typeface="Arial"/>
                <a:ea typeface="Arial"/>
                <a:cs typeface="Arial"/>
              </a:rPr>
              <a:t>‹#›</a:t>
            </a:fld>
            <a:endParaRPr sz="800" b="0" i="0">
              <a:solidFill>
                <a:srgbClr val="505050"/>
              </a:solidFill>
              <a:latin typeface="Arial"/>
              <a:ea typeface="Arial"/>
              <a:cs typeface="Arial"/>
            </a:endParaRPr>
          </a:p>
          <a:p>
            <a:pPr algn="r">
              <a:buNone/>
            </a:pPr>
            <a:endParaRPr sz="800" b="0" i="0">
              <a:solidFill>
                <a:srgbClr val="505050"/>
              </a:solidFill>
              <a:latin typeface="Arial"/>
              <a:ea typeface="Arial"/>
              <a:cs typeface="Arial"/>
            </a:endParaRPr>
          </a:p>
        </p:txBody>
      </p:sp>
      <p:pic>
        <p:nvPicPr>
          <p:cNvPr id="30" name="Picture 5"/>
          <p:cNvPicPr>
            <a:picLocks noChangeAspect="1"/>
          </p:cNvPicPr>
          <p:nvPr/>
        </p:nvPicPr>
        <p:blipFill>
          <a:blip r:embed="rId4"/>
          <a:stretch>
            <a:fillRect/>
          </a:stretch>
        </p:blipFill>
        <p:spPr>
          <a:xfrm>
            <a:off x="368300" y="4729417"/>
            <a:ext cx="8424672" cy="6096"/>
          </a:xfrm>
          <a:prstGeom prst="rect">
            <a:avLst/>
          </a:prstGeom>
          <a:ln>
            <a:solidFill>
              <a:schemeClr val="bg1">
                <a:lumMod val="65000"/>
              </a:schemeClr>
            </a:solidFill>
          </a:ln>
        </p:spPr>
      </p:pic>
      <p:sp>
        <p:nvSpPr>
          <p:cNvPr id="12" name="文本框 11">
            <a:extLst>
              <a:ext uri="{FF2B5EF4-FFF2-40B4-BE49-F238E27FC236}">
                <a16:creationId xmlns:a16="http://schemas.microsoft.com/office/drawing/2014/main" id="{F45BEFAD-5412-4F3B-9A5B-A95D24D4AD0F}"/>
              </a:ext>
            </a:extLst>
          </p:cNvPr>
          <p:cNvSpPr>
            <a:spLocks noGrp="1"/>
          </p:cNvSpPr>
          <p:nvPr/>
        </p:nvSpPr>
        <p:spPr>
          <a:xfrm>
            <a:off x="283240" y="4755705"/>
            <a:ext cx="2576919" cy="215444"/>
          </a:xfrm>
          <a:prstGeom prst="rect">
            <a:avLst/>
          </a:prstGeom>
          <a:noFill/>
        </p:spPr>
        <p:txBody>
          <a:bodyPr wrap="square">
            <a:spAutoFit/>
          </a:bodyPr>
          <a:lstStyle/>
          <a:p>
            <a:r>
              <a:rPr sz="800">
                <a:solidFill>
                  <a:srgbClr val="3C3C3C"/>
                </a:solidFill>
                <a:latin typeface="华文黑体_易方达"/>
                <a:ea typeface="华文黑体_易方达"/>
                <a:cs typeface="华文黑体_易方达"/>
              </a:rPr>
              <a:t>易方达基金管理有限公司</a:t>
            </a:r>
          </a:p>
        </p:txBody>
      </p:sp>
      <p:sp>
        <p:nvSpPr>
          <p:cNvPr id="13" name="文本框 12">
            <a:extLst>
              <a:ext uri="{FF2B5EF4-FFF2-40B4-BE49-F238E27FC236}">
                <a16:creationId xmlns:a16="http://schemas.microsoft.com/office/drawing/2014/main" id="{B7AF1948-B7EA-4FB2-9E9C-D3CAA86192BD}"/>
              </a:ext>
            </a:extLst>
          </p:cNvPr>
          <p:cNvSpPr>
            <a:spLocks noGrp="1"/>
          </p:cNvSpPr>
          <p:nvPr/>
        </p:nvSpPr>
        <p:spPr>
          <a:xfrm>
            <a:off x="4118640" y="4755072"/>
            <a:ext cx="2576919" cy="215444"/>
          </a:xfrm>
          <a:prstGeom prst="rect">
            <a:avLst/>
          </a:prstGeom>
          <a:noFill/>
        </p:spPr>
        <p:txBody>
          <a:bodyPr wrap="square">
            <a:spAutoFit/>
          </a:bodyPr>
          <a:lstStyle/>
          <a:p>
            <a:r>
              <a:rPr sz="800">
                <a:solidFill>
                  <a:srgbClr val="3C3C3C"/>
                </a:solidFill>
                <a:latin typeface="Arial"/>
                <a:ea typeface="Arial"/>
                <a:cs typeface="Arial"/>
              </a:rPr>
              <a:t>仅供内部交流讨论，禁止外传</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pic>
        <p:nvPicPr>
          <p:cNvPr id="17" name="Picture 4"/>
          <p:cNvPicPr>
            <a:picLocks noChangeAspect="1"/>
          </p:cNvPicPr>
          <p:nvPr/>
        </p:nvPicPr>
        <p:blipFill>
          <a:blip r:embed="rId2"/>
          <a:stretch>
            <a:fillRect/>
          </a:stretch>
        </p:blipFill>
        <p:spPr>
          <a:xfrm>
            <a:off x="0" y="4355783"/>
            <a:ext cx="9144000" cy="792480"/>
          </a:xfrm>
          <a:prstGeom prst="rect">
            <a:avLst/>
          </a:prstGeom>
        </p:spPr>
      </p:pic>
      <p:sp>
        <p:nvSpPr>
          <p:cNvPr id="14" name="Rectangle 22">
            <a:extLst>
              <a:ext uri="{FF2B5EF4-FFF2-40B4-BE49-F238E27FC236}">
                <a16:creationId xmlns:a16="http://schemas.microsoft.com/office/drawing/2014/main" id="{7FE1EDD3-E756-41AE-877B-9A8E6B5FF1EF}"/>
              </a:ext>
            </a:extLst>
          </p:cNvPr>
          <p:cNvSpPr>
            <a:spLocks noGrp="1"/>
          </p:cNvSpPr>
          <p:nvPr>
            <p:ph idx="10" hasCustomPrompt="1"/>
          </p:nvPr>
        </p:nvSpPr>
        <p:spPr>
          <a:xfrm>
            <a:off x="349052" y="1188517"/>
            <a:ext cx="4857750" cy="2087746"/>
          </a:xfrm>
          <a:prstGeom prst="rect">
            <a:avLst/>
          </a:prstGeom>
          <a:noFill/>
          <a:ln>
            <a:noFill/>
          </a:ln>
        </p:spPr>
        <p:txBody>
          <a:bodyPr vert="horz" wrap="square" lIns="0" tIns="0" rIns="0" bIns="0" anchor="t"/>
          <a:lstStyle>
            <a:lvl1pPr marL="0" indent="0" algn="l">
              <a:lnSpc>
                <a:spcPct val="100000"/>
              </a:lnSpc>
              <a:buNone/>
              <a:defRPr sz="4500" b="1" i="0">
                <a:solidFill>
                  <a:srgbClr val="005096"/>
                </a:solidFill>
                <a:latin typeface="华文黑体_易方达"/>
                <a:ea typeface="华文黑体_易方达"/>
                <a:cs typeface="华文黑体_易方达"/>
              </a:defRPr>
            </a:lvl1pPr>
            <a:lvl2pPr algn="l">
              <a:lnSpc>
                <a:spcPts val="2400"/>
              </a:lnSpc>
              <a:buNone/>
              <a:defRPr sz="1500">
                <a:solidFill>
                  <a:schemeClr val="bg1"/>
                </a:solidFill>
                <a:latin typeface="Arial"/>
                <a:ea typeface="Arial"/>
                <a:cs typeface="Arial"/>
              </a:defRPr>
            </a:lvl2pPr>
            <a:lvl3pPr>
              <a:buNone/>
              <a:defRPr/>
            </a:lvl3pPr>
            <a:lvl4pPr>
              <a:buNone/>
              <a:defRPr/>
            </a:lvl4pPr>
            <a:lvl5pPr>
              <a:buNone/>
              <a:defRPr/>
            </a:lvl5pPr>
          </a:lstStyle>
          <a:p>
            <a:pPr>
              <a:buNone/>
            </a:pPr>
            <a:r>
              <a:t>谢谢</a:t>
            </a:r>
            <a:br/>
            <a:endParaRPr/>
          </a:p>
        </p:txBody>
      </p:sp>
      <p:pic>
        <p:nvPicPr>
          <p:cNvPr id="19" name="Picture 5"/>
          <p:cNvPicPr>
            <a:picLocks noChangeAspect="1"/>
          </p:cNvPicPr>
          <p:nvPr/>
        </p:nvPicPr>
        <p:blipFill>
          <a:blip r:embed="rId3"/>
          <a:stretch>
            <a:fillRect/>
          </a:stretch>
        </p:blipFill>
        <p:spPr>
          <a:xfrm>
            <a:off x="7390723" y="4598436"/>
            <a:ext cx="1389888" cy="301752"/>
          </a:xfrm>
          <a:prstGeom prst="rect">
            <a:avLst/>
          </a:prstGeom>
        </p:spPr>
      </p:pic>
      <p:sp>
        <p:nvSpPr>
          <p:cNvPr id="3" name="文本占位符 2">
            <a:extLst>
              <a:ext uri="{FF2B5EF4-FFF2-40B4-BE49-F238E27FC236}">
                <a16:creationId xmlns:a16="http://schemas.microsoft.com/office/drawing/2014/main" id="{DD5FC833-8A81-4393-AFD7-46D43AFE43F3}"/>
              </a:ext>
            </a:extLst>
          </p:cNvPr>
          <p:cNvSpPr>
            <a:spLocks noGrp="1"/>
          </p:cNvSpPr>
          <p:nvPr>
            <p:ph type="body" idx="11"/>
          </p:nvPr>
        </p:nvSpPr>
        <p:spPr>
          <a:xfrm>
            <a:off x="349052" y="2504748"/>
            <a:ext cx="2741613" cy="1311275"/>
          </a:xfrm>
        </p:spPr>
        <p:txBody>
          <a:bodyPr/>
          <a:lstStyle>
            <a:lvl1pPr>
              <a:buNone/>
              <a:defRPr sz="1200">
                <a:solidFill>
                  <a:schemeClr val="accent1"/>
                </a:solidFill>
                <a:latin typeface="+mn-ea"/>
                <a:ea typeface="+mn-ea"/>
                <a:cs typeface="+mn-ea"/>
              </a:defRPr>
            </a:lvl1pPr>
            <a:lvl2pPr>
              <a:buNone/>
              <a:defRPr sz="1200">
                <a:solidFill>
                  <a:schemeClr val="accent1"/>
                </a:solidFill>
                <a:latin typeface="+mn-ea"/>
                <a:ea typeface="+mn-ea"/>
                <a:cs typeface="+mn-ea"/>
              </a:defRPr>
            </a:lvl2pPr>
            <a:lvl3pPr>
              <a:buNone/>
              <a:defRPr sz="1200">
                <a:solidFill>
                  <a:schemeClr val="accent1"/>
                </a:solidFill>
                <a:latin typeface="+mn-ea"/>
                <a:ea typeface="+mn-ea"/>
                <a:cs typeface="+mn-ea"/>
              </a:defRPr>
            </a:lvl3pPr>
            <a:lvl4pPr>
              <a:buNone/>
              <a:defRPr sz="1200">
                <a:solidFill>
                  <a:schemeClr val="accent1"/>
                </a:solidFill>
                <a:latin typeface="+mn-ea"/>
                <a:ea typeface="+mn-ea"/>
                <a:cs typeface="+mn-ea"/>
              </a:defRPr>
            </a:lvl4pPr>
            <a:lvl5pPr>
              <a:buNone/>
              <a:defRPr sz="1200">
                <a:solidFill>
                  <a:schemeClr val="accent1"/>
                </a:solidFill>
                <a:latin typeface="+mn-ea"/>
                <a:ea typeface="+mn-ea"/>
                <a:cs typeface="+mn-ea"/>
              </a:defRPr>
            </a:lvl5pPr>
          </a:lstStyle>
          <a:p>
            <a:pPr>
              <a:buNone/>
            </a:pPr>
            <a:r>
              <a:t>单击此处编辑母版文本样式</a:t>
            </a:r>
          </a:p>
          <a:p>
            <a:pPr>
              <a:buNone/>
            </a:pPr>
            <a:r>
              <a:t>第二级</a:t>
            </a:r>
          </a:p>
          <a:p>
            <a:pPr>
              <a:buNone/>
            </a:pPr>
            <a:r>
              <a:t>第三级</a:t>
            </a:r>
          </a:p>
          <a:p>
            <a:pPr>
              <a:buNone/>
            </a:pPr>
            <a:r>
              <a:t>第四级</a:t>
            </a:r>
          </a:p>
          <a:p>
            <a:pPr>
              <a:buNone/>
            </a:pPr>
            <a:r>
              <a:t>第五级</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结尾页">
    <p:spTree>
      <p:nvGrpSpPr>
        <p:cNvPr id="1" name=""/>
        <p:cNvGrpSpPr/>
        <p:nvPr/>
      </p:nvGrpSpPr>
      <p:grpSpPr>
        <a:xfrm>
          <a:off x="0" y="0"/>
          <a:ext cx="0" cy="0"/>
          <a:chOff x="0" y="0"/>
          <a:chExt cx="0" cy="0"/>
        </a:xfrm>
      </p:grpSpPr>
      <p:pic>
        <p:nvPicPr>
          <p:cNvPr id="17" name="Picture 4"/>
          <p:cNvPicPr>
            <a:picLocks noChangeAspect="1"/>
          </p:cNvPicPr>
          <p:nvPr/>
        </p:nvPicPr>
        <p:blipFill>
          <a:blip r:embed="rId2"/>
          <a:stretch>
            <a:fillRect/>
          </a:stretch>
        </p:blipFill>
        <p:spPr>
          <a:xfrm>
            <a:off x="0" y="4355783"/>
            <a:ext cx="9144000" cy="792480"/>
          </a:xfrm>
          <a:prstGeom prst="rect">
            <a:avLst/>
          </a:prstGeom>
        </p:spPr>
      </p:pic>
      <p:sp>
        <p:nvSpPr>
          <p:cNvPr id="14" name="Rectangle 22">
            <a:extLst>
              <a:ext uri="{FF2B5EF4-FFF2-40B4-BE49-F238E27FC236}">
                <a16:creationId xmlns:a16="http://schemas.microsoft.com/office/drawing/2014/main" id="{B215AA9B-350D-4044-90ED-3257C3CC2F15}"/>
              </a:ext>
            </a:extLst>
          </p:cNvPr>
          <p:cNvSpPr>
            <a:spLocks noGrp="1"/>
          </p:cNvSpPr>
          <p:nvPr>
            <p:ph idx="10" hasCustomPrompt="1"/>
          </p:nvPr>
        </p:nvSpPr>
        <p:spPr>
          <a:xfrm>
            <a:off x="349052" y="1188517"/>
            <a:ext cx="4857750" cy="2087746"/>
          </a:xfrm>
          <a:prstGeom prst="rect">
            <a:avLst/>
          </a:prstGeom>
          <a:noFill/>
          <a:ln>
            <a:noFill/>
          </a:ln>
        </p:spPr>
        <p:txBody>
          <a:bodyPr vert="horz" wrap="square" lIns="0" tIns="0" rIns="0" bIns="0" anchor="t"/>
          <a:lstStyle>
            <a:lvl1pPr marL="0" indent="0" algn="l">
              <a:lnSpc>
                <a:spcPct val="100000"/>
              </a:lnSpc>
              <a:buNone/>
              <a:defRPr sz="4500" b="1" i="0">
                <a:solidFill>
                  <a:srgbClr val="005096"/>
                </a:solidFill>
                <a:latin typeface="+mn-lt"/>
                <a:ea typeface="+mn-lt"/>
                <a:cs typeface="+mn-lt"/>
              </a:defRPr>
            </a:lvl1pPr>
            <a:lvl2pPr algn="l">
              <a:lnSpc>
                <a:spcPts val="2400"/>
              </a:lnSpc>
              <a:buNone/>
              <a:defRPr sz="1500">
                <a:solidFill>
                  <a:schemeClr val="bg1"/>
                </a:solidFill>
                <a:latin typeface="Arial"/>
                <a:ea typeface="Arial"/>
                <a:cs typeface="Arial"/>
              </a:defRPr>
            </a:lvl2pPr>
            <a:lvl3pPr>
              <a:buNone/>
              <a:defRPr/>
            </a:lvl3pPr>
            <a:lvl4pPr>
              <a:buNone/>
              <a:defRPr/>
            </a:lvl4pPr>
            <a:lvl5pPr>
              <a:buNone/>
              <a:defRPr/>
            </a:lvl5pPr>
          </a:lstStyle>
          <a:p>
            <a:pPr>
              <a:buNone/>
            </a:pPr>
            <a:r>
              <a:t>Thank You</a:t>
            </a:r>
            <a:br/>
            <a:endParaRPr/>
          </a:p>
        </p:txBody>
      </p:sp>
      <p:sp>
        <p:nvSpPr>
          <p:cNvPr id="8" name="Rectangle 22">
            <a:extLst>
              <a:ext uri="{FF2B5EF4-FFF2-40B4-BE49-F238E27FC236}">
                <a16:creationId xmlns:a16="http://schemas.microsoft.com/office/drawing/2014/main" id="{40ED05AF-0099-465F-9985-98053E57ED0E}"/>
              </a:ext>
            </a:extLst>
          </p:cNvPr>
          <p:cNvSpPr>
            <a:spLocks noGrp="1"/>
          </p:cNvSpPr>
          <p:nvPr>
            <p:ph idx="4294967295"/>
          </p:nvPr>
        </p:nvSpPr>
        <p:spPr>
          <a:xfrm>
            <a:off x="3540648" y="3518916"/>
            <a:ext cx="5239963" cy="443373"/>
          </a:xfrm>
          <a:prstGeom prst="rect">
            <a:avLst/>
          </a:prstGeom>
          <a:noFill/>
          <a:ln>
            <a:noFill/>
          </a:ln>
        </p:spPr>
        <p:txBody>
          <a:bodyPr vert="horz" wrap="square" lIns="0" tIns="0" rIns="0" bIns="0" anchor="t"/>
          <a:lstStyle>
            <a:lvl1pPr marL="0" indent="0" algn="l">
              <a:lnSpc>
                <a:spcPts val="950"/>
              </a:lnSpc>
              <a:spcBef>
                <a:spcPts val="0"/>
              </a:spcBef>
              <a:buNone/>
              <a:defRPr sz="800" b="0">
                <a:solidFill>
                  <a:schemeClr val="bg1"/>
                </a:solidFill>
                <a:latin typeface="华文黑体"/>
                <a:ea typeface="华文黑体"/>
                <a:cs typeface="华文黑体"/>
              </a:defRPr>
            </a:lvl1pPr>
            <a:lvl2pPr algn="l">
              <a:lnSpc>
                <a:spcPts val="2400"/>
              </a:lnSpc>
              <a:buNone/>
              <a:defRPr sz="1500">
                <a:solidFill>
                  <a:schemeClr val="bg1"/>
                </a:solidFill>
                <a:latin typeface="Arial"/>
                <a:ea typeface="Arial"/>
                <a:cs typeface="Arial"/>
              </a:defRPr>
            </a:lvl2pPr>
            <a:lvl3pPr>
              <a:buNone/>
              <a:defRPr/>
            </a:lvl3pPr>
            <a:lvl4pPr>
              <a:buNone/>
              <a:defRPr/>
            </a:lvl4pPr>
            <a:lvl5pPr>
              <a:buNone/>
              <a:defRPr/>
            </a:lvl5pPr>
          </a:lstStyle>
          <a:p>
            <a:pPr>
              <a:lnSpc>
                <a:spcPct val="150000"/>
              </a:lnSpc>
              <a:buNone/>
            </a:pPr>
            <a:r>
              <a:rPr sz="1000" b="1">
                <a:latin typeface="黑体"/>
                <a:ea typeface="黑体"/>
                <a:cs typeface="黑体"/>
              </a:rPr>
              <a:t>单击此处编辑母版文本样式</a:t>
            </a:r>
          </a:p>
        </p:txBody>
      </p:sp>
      <p:pic>
        <p:nvPicPr>
          <p:cNvPr id="20" name="图片 6"/>
          <p:cNvPicPr>
            <a:picLocks noChangeAspect="1"/>
          </p:cNvPicPr>
          <p:nvPr/>
        </p:nvPicPr>
        <p:blipFill>
          <a:blip r:embed="rId3"/>
          <a:stretch>
            <a:fillRect/>
          </a:stretch>
        </p:blipFill>
        <p:spPr>
          <a:xfrm>
            <a:off x="7253163" y="4443086"/>
            <a:ext cx="1480616" cy="62930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首页">
    <p:spTree>
      <p:nvGrpSpPr>
        <p:cNvPr id="1" name=""/>
        <p:cNvGrpSpPr/>
        <p:nvPr/>
      </p:nvGrpSpPr>
      <p:grpSpPr>
        <a:xfrm>
          <a:off x="0" y="0"/>
          <a:ext cx="0" cy="0"/>
          <a:chOff x="0" y="0"/>
          <a:chExt cx="0" cy="0"/>
        </a:xfrm>
      </p:grpSpPr>
      <p:pic>
        <p:nvPicPr>
          <p:cNvPr id="18" name="Picture 5"/>
          <p:cNvPicPr>
            <a:picLocks noChangeAspect="1"/>
          </p:cNvPicPr>
          <p:nvPr/>
        </p:nvPicPr>
        <p:blipFill rotWithShape="1">
          <a:blip r:embed="rId2"/>
          <a:srcRect l="30921" t="155" r="35021" b="-155"/>
          <a:stretch/>
        </p:blipFill>
        <p:spPr>
          <a:xfrm>
            <a:off x="6912769" y="0"/>
            <a:ext cx="2231231" cy="4367213"/>
          </a:xfrm>
          <a:prstGeom prst="rect">
            <a:avLst/>
          </a:prstGeom>
        </p:spPr>
      </p:pic>
      <p:pic>
        <p:nvPicPr>
          <p:cNvPr id="19" name="Picture 2"/>
          <p:cNvPicPr>
            <a:picLocks noChangeAspect="1"/>
          </p:cNvPicPr>
          <p:nvPr/>
        </p:nvPicPr>
        <p:blipFill>
          <a:blip r:embed="rId3"/>
          <a:stretch>
            <a:fillRect/>
          </a:stretch>
        </p:blipFill>
        <p:spPr>
          <a:xfrm>
            <a:off x="0" y="4355783"/>
            <a:ext cx="9144000" cy="792480"/>
          </a:xfrm>
          <a:prstGeom prst="rect">
            <a:avLst/>
          </a:prstGeom>
        </p:spPr>
      </p:pic>
      <p:sp>
        <p:nvSpPr>
          <p:cNvPr id="14" name="Rectangle 22">
            <a:extLst>
              <a:ext uri="{FF2B5EF4-FFF2-40B4-BE49-F238E27FC236}">
                <a16:creationId xmlns:a16="http://schemas.microsoft.com/office/drawing/2014/main" id="{0E5E33F9-D397-436A-9F76-856C6C996AFE}"/>
              </a:ext>
            </a:extLst>
          </p:cNvPr>
          <p:cNvSpPr>
            <a:spLocks noGrp="1"/>
          </p:cNvSpPr>
          <p:nvPr>
            <p:ph idx="1" hasCustomPrompt="1"/>
          </p:nvPr>
        </p:nvSpPr>
        <p:spPr>
          <a:xfrm>
            <a:off x="362992" y="1269425"/>
            <a:ext cx="4632341" cy="1753197"/>
          </a:xfrm>
          <a:prstGeom prst="rect">
            <a:avLst/>
          </a:prstGeom>
          <a:noFill/>
          <a:ln>
            <a:noFill/>
          </a:ln>
        </p:spPr>
        <p:txBody>
          <a:bodyPr vert="horz" wrap="square" lIns="0" tIns="0" rIns="0" bIns="0" anchor="t"/>
          <a:lstStyle>
            <a:lvl1pPr marL="0" indent="0" algn="l">
              <a:lnSpc>
                <a:spcPts val="3300"/>
              </a:lnSpc>
              <a:buNone/>
              <a:defRPr sz="2100" b="1" i="0">
                <a:solidFill>
                  <a:srgbClr val="005096"/>
                </a:solidFill>
                <a:latin typeface="+mj-lt"/>
                <a:ea typeface="+mj-lt"/>
                <a:cs typeface="+mj-lt"/>
              </a:defRPr>
            </a:lvl1pPr>
            <a:lvl2pPr algn="l">
              <a:lnSpc>
                <a:spcPts val="3000"/>
              </a:lnSpc>
              <a:buNone/>
              <a:defRPr sz="1300" b="0" i="0">
                <a:solidFill>
                  <a:schemeClr val="tx1"/>
                </a:solidFill>
              </a:defRPr>
            </a:lvl2pPr>
            <a:lvl3pPr>
              <a:buNone/>
              <a:defRPr/>
            </a:lvl3pPr>
            <a:lvl4pPr>
              <a:buNone/>
              <a:defRPr/>
            </a:lvl4pPr>
            <a:lvl5pPr>
              <a:buNone/>
              <a:defRPr/>
            </a:lvl5pPr>
          </a:lstStyle>
          <a:p>
            <a:pPr>
              <a:buNone/>
            </a:pPr>
            <a:r>
              <a:t>Click  to add title</a:t>
            </a:r>
          </a:p>
        </p:txBody>
      </p:sp>
      <p:sp>
        <p:nvSpPr>
          <p:cNvPr id="5" name="矩形 4">
            <a:extLst>
              <a:ext uri="{FF2B5EF4-FFF2-40B4-BE49-F238E27FC236}">
                <a16:creationId xmlns:a16="http://schemas.microsoft.com/office/drawing/2014/main" id="{B35D48D3-1115-4EED-9659-6FAED5CCC1B9}"/>
              </a:ext>
            </a:extLst>
          </p:cNvPr>
          <p:cNvSpPr>
            <a:spLocks noGrp="1"/>
          </p:cNvSpPr>
          <p:nvPr/>
        </p:nvSpPr>
        <p:spPr>
          <a:xfrm>
            <a:off x="203199" y="4385003"/>
            <a:ext cx="6530577" cy="738664"/>
          </a:xfrm>
          <a:prstGeom prst="rect">
            <a:avLst/>
          </a:prstGeom>
        </p:spPr>
        <p:txBody>
          <a:bodyPr wrap="square">
            <a:spAutoFit/>
          </a:bodyPr>
          <a:lstStyle/>
          <a:p>
            <a:pPr>
              <a:buNone/>
            </a:pPr>
            <a:r>
              <a:rPr sz="700">
                <a:solidFill>
                  <a:schemeClr val="bg1"/>
                </a:solidFill>
                <a:latin typeface="+mn-lt"/>
                <a:ea typeface="+mn-lt"/>
                <a:cs typeface="+mn-lt"/>
              </a:rPr>
              <a:t>This report is solely for internal use by E Fund Management Company Limited (hereinafter “the Company”) and for reference by institutional investors, sales channels and personnel of other collaborative parties who possess professional knowledge in investments. The information or opinion stated in this report shall neither constitute any offer or invitation to treat nor constitute any investment advice or guarantee of return to any person. Unless authorized by the Company, no part of this report shall by any means be copied, duplicated or replicated in any form; or be re-distributed or disclosed to any third party; or be used in any other way which infringes the copyright of the Company’s. Any institution or individual apart from the Company who distributes or discloses this report shall assume all liability arising therefrom.</a:t>
            </a:r>
          </a:p>
        </p:txBody>
      </p:sp>
      <p:sp>
        <p:nvSpPr>
          <p:cNvPr id="9" name="内容占位符 8">
            <a:extLst>
              <a:ext uri="{FF2B5EF4-FFF2-40B4-BE49-F238E27FC236}">
                <a16:creationId xmlns:a16="http://schemas.microsoft.com/office/drawing/2014/main" id="{B1D54ACF-B394-403B-8716-6272EBC4C088}"/>
              </a:ext>
            </a:extLst>
          </p:cNvPr>
          <p:cNvSpPr>
            <a:spLocks noGrp="1"/>
          </p:cNvSpPr>
          <p:nvPr>
            <p:ph idx="10"/>
          </p:nvPr>
        </p:nvSpPr>
        <p:spPr>
          <a:xfrm>
            <a:off x="362992" y="3194835"/>
            <a:ext cx="1891110" cy="345807"/>
          </a:xfrm>
          <a:prstGeom prst="rect">
            <a:avLst/>
          </a:prstGeom>
        </p:spPr>
        <p:txBody>
          <a:bodyPr/>
          <a:lstStyle>
            <a:lvl1pPr>
              <a:buNone/>
              <a:defRPr sz="1400">
                <a:latin typeface="Arial"/>
                <a:ea typeface="Arial"/>
                <a:cs typeface="Arial"/>
              </a:defRPr>
            </a:lvl1pPr>
          </a:lstStyle>
          <a:p>
            <a:pPr>
              <a:buNone/>
            </a:pPr>
            <a:r>
              <a:t>单击此处编辑母版文本样式</a:t>
            </a:r>
          </a:p>
        </p:txBody>
      </p:sp>
      <p:pic>
        <p:nvPicPr>
          <p:cNvPr id="23" name="图片 9"/>
          <p:cNvPicPr>
            <a:picLocks noChangeAspect="1"/>
          </p:cNvPicPr>
          <p:nvPr/>
        </p:nvPicPr>
        <p:blipFill>
          <a:blip r:embed="rId4"/>
          <a:stretch>
            <a:fillRect/>
          </a:stretch>
        </p:blipFill>
        <p:spPr>
          <a:xfrm>
            <a:off x="7354763" y="4443086"/>
            <a:ext cx="1480616" cy="629304"/>
          </a:xfrm>
          <a:prstGeom prst="rect">
            <a:avLst/>
          </a:prstGeom>
        </p:spPr>
      </p:pic>
      <p:sp>
        <p:nvSpPr>
          <p:cNvPr id="11" name="矩形 10">
            <a:extLst>
              <a:ext uri="{FF2B5EF4-FFF2-40B4-BE49-F238E27FC236}">
                <a16:creationId xmlns:a16="http://schemas.microsoft.com/office/drawing/2014/main" id="{45A7996C-A681-4749-898A-C43DB5D4C5A9}"/>
              </a:ext>
            </a:extLst>
          </p:cNvPr>
          <p:cNvSpPr>
            <a:spLocks noGrp="1"/>
          </p:cNvSpPr>
          <p:nvPr/>
        </p:nvSpPr>
        <p:spPr>
          <a:xfrm>
            <a:off x="281663" y="3925675"/>
            <a:ext cx="1645002" cy="276999"/>
          </a:xfrm>
          <a:prstGeom prst="rect">
            <a:avLst/>
          </a:prstGeom>
        </p:spPr>
        <p:txBody>
          <a:bodyPr wrap="none">
            <a:spAutoFit/>
          </a:bodyPr>
          <a:lstStyle/>
          <a:p>
            <a:r>
              <a:rPr sz="1200">
                <a:solidFill>
                  <a:schemeClr val="accent1"/>
                </a:solidFill>
                <a:latin typeface="Arial"/>
                <a:ea typeface="Arial"/>
                <a:cs typeface="Arial"/>
              </a:rPr>
              <a:t>For Internal Use Only</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首页">
    <p:spTree>
      <p:nvGrpSpPr>
        <p:cNvPr id="1" name=""/>
        <p:cNvGrpSpPr/>
        <p:nvPr/>
      </p:nvGrpSpPr>
      <p:grpSpPr>
        <a:xfrm>
          <a:off x="0" y="0"/>
          <a:ext cx="0" cy="0"/>
          <a:chOff x="0" y="0"/>
          <a:chExt cx="0" cy="0"/>
        </a:xfrm>
      </p:grpSpPr>
      <p:pic>
        <p:nvPicPr>
          <p:cNvPr id="19" name="Picture 5"/>
          <p:cNvPicPr>
            <a:picLocks noChangeAspect="1"/>
          </p:cNvPicPr>
          <p:nvPr/>
        </p:nvPicPr>
        <p:blipFill rotWithShape="1">
          <a:blip r:embed="rId2"/>
          <a:srcRect l="30921" t="155" r="35021" b="-155"/>
          <a:stretch/>
        </p:blipFill>
        <p:spPr>
          <a:xfrm>
            <a:off x="6912769" y="0"/>
            <a:ext cx="2231231" cy="4367213"/>
          </a:xfrm>
          <a:prstGeom prst="rect">
            <a:avLst/>
          </a:prstGeom>
        </p:spPr>
      </p:pic>
      <p:pic>
        <p:nvPicPr>
          <p:cNvPr id="20" name="Picture 2"/>
          <p:cNvPicPr>
            <a:picLocks noChangeAspect="1"/>
          </p:cNvPicPr>
          <p:nvPr/>
        </p:nvPicPr>
        <p:blipFill>
          <a:blip r:embed="rId3"/>
          <a:stretch>
            <a:fillRect/>
          </a:stretch>
        </p:blipFill>
        <p:spPr>
          <a:xfrm>
            <a:off x="0" y="4355783"/>
            <a:ext cx="9144000" cy="792480"/>
          </a:xfrm>
          <a:prstGeom prst="rect">
            <a:avLst/>
          </a:prstGeom>
        </p:spPr>
      </p:pic>
      <p:sp>
        <p:nvSpPr>
          <p:cNvPr id="14" name="Rectangle 22">
            <a:extLst>
              <a:ext uri="{FF2B5EF4-FFF2-40B4-BE49-F238E27FC236}">
                <a16:creationId xmlns:a16="http://schemas.microsoft.com/office/drawing/2014/main" id="{E206BCED-E7A9-45AF-9017-D870B9419331}"/>
              </a:ext>
            </a:extLst>
          </p:cNvPr>
          <p:cNvSpPr>
            <a:spLocks noGrp="1"/>
          </p:cNvSpPr>
          <p:nvPr>
            <p:ph idx="1" hasCustomPrompt="1"/>
          </p:nvPr>
        </p:nvSpPr>
        <p:spPr>
          <a:xfrm>
            <a:off x="362992" y="1269425"/>
            <a:ext cx="4632341" cy="1753197"/>
          </a:xfrm>
          <a:prstGeom prst="rect">
            <a:avLst/>
          </a:prstGeom>
          <a:noFill/>
          <a:ln>
            <a:noFill/>
          </a:ln>
        </p:spPr>
        <p:txBody>
          <a:bodyPr vert="horz" wrap="square" lIns="0" tIns="0" rIns="0" bIns="0" anchor="t"/>
          <a:lstStyle>
            <a:lvl1pPr marL="0" indent="0" algn="l">
              <a:lnSpc>
                <a:spcPts val="3300"/>
              </a:lnSpc>
              <a:buNone/>
              <a:defRPr sz="2100" b="1" i="0">
                <a:solidFill>
                  <a:srgbClr val="005096"/>
                </a:solidFill>
                <a:latin typeface="+mj-lt"/>
                <a:ea typeface="+mj-lt"/>
                <a:cs typeface="+mj-lt"/>
              </a:defRPr>
            </a:lvl1pPr>
            <a:lvl2pPr algn="l">
              <a:lnSpc>
                <a:spcPts val="3000"/>
              </a:lnSpc>
              <a:buNone/>
              <a:defRPr sz="1300" b="0" i="0">
                <a:solidFill>
                  <a:schemeClr val="tx1"/>
                </a:solidFill>
              </a:defRPr>
            </a:lvl2pPr>
            <a:lvl3pPr>
              <a:buNone/>
              <a:defRPr/>
            </a:lvl3pPr>
            <a:lvl4pPr>
              <a:buNone/>
              <a:defRPr/>
            </a:lvl4pPr>
            <a:lvl5pPr>
              <a:buNone/>
              <a:defRPr/>
            </a:lvl5pPr>
          </a:lstStyle>
          <a:p>
            <a:pPr>
              <a:buNone/>
            </a:pPr>
            <a:r>
              <a:t>Click  to add title</a:t>
            </a:r>
          </a:p>
        </p:txBody>
      </p:sp>
      <p:sp>
        <p:nvSpPr>
          <p:cNvPr id="5" name="矩形 4">
            <a:extLst>
              <a:ext uri="{FF2B5EF4-FFF2-40B4-BE49-F238E27FC236}">
                <a16:creationId xmlns:a16="http://schemas.microsoft.com/office/drawing/2014/main" id="{D58CE398-0EF7-4B75-9DA2-5E78F78F3581}"/>
              </a:ext>
            </a:extLst>
          </p:cNvPr>
          <p:cNvSpPr>
            <a:spLocks noGrp="1"/>
          </p:cNvSpPr>
          <p:nvPr/>
        </p:nvSpPr>
        <p:spPr>
          <a:xfrm>
            <a:off x="203199" y="4385003"/>
            <a:ext cx="6530577" cy="738664"/>
          </a:xfrm>
          <a:prstGeom prst="rect">
            <a:avLst/>
          </a:prstGeom>
        </p:spPr>
        <p:txBody>
          <a:bodyPr wrap="square">
            <a:spAutoFit/>
          </a:bodyPr>
          <a:lstStyle/>
          <a:p>
            <a:pPr>
              <a:buNone/>
            </a:pPr>
            <a:r>
              <a:rPr sz="700">
                <a:solidFill>
                  <a:srgbClr val="FFFFFF"/>
                </a:solidFill>
                <a:latin typeface="Arial"/>
                <a:ea typeface="Arial"/>
                <a:cs typeface="Arial"/>
              </a:rPr>
              <a:t>This report is solely for internal use by E Fund Management Company Limited (hereinafter “the Company”) and for reference by institutional investors, sales channels and personnel of other collaborative parties who possess professional knowledge in investments. The information or opinion stated in this report shall neither constitute any offer or invitation to treat nor constitute any investment advice or guarantee of return to any person. Unless authorized by the Company, no part of this report shall by any means be copied, duplicated or replicated in any form; or be re-distributed or disclosed to any third party; or be used in any other way which infringes the copyright of the Company’s. Any institution or individual apart from the Company who distributes or discloses this report shall assume all liability arising therefrom.</a:t>
            </a:r>
          </a:p>
        </p:txBody>
      </p:sp>
      <p:sp>
        <p:nvSpPr>
          <p:cNvPr id="9" name="内容占位符 8">
            <a:extLst>
              <a:ext uri="{FF2B5EF4-FFF2-40B4-BE49-F238E27FC236}">
                <a16:creationId xmlns:a16="http://schemas.microsoft.com/office/drawing/2014/main" id="{59E0AE03-787E-4970-A821-3F6FA72A37C2}"/>
              </a:ext>
            </a:extLst>
          </p:cNvPr>
          <p:cNvSpPr>
            <a:spLocks noGrp="1"/>
          </p:cNvSpPr>
          <p:nvPr>
            <p:ph idx="10"/>
          </p:nvPr>
        </p:nvSpPr>
        <p:spPr>
          <a:xfrm>
            <a:off x="362992" y="3194835"/>
            <a:ext cx="1891110" cy="345807"/>
          </a:xfrm>
          <a:prstGeom prst="rect">
            <a:avLst/>
          </a:prstGeom>
        </p:spPr>
        <p:txBody>
          <a:bodyPr/>
          <a:lstStyle>
            <a:lvl1pPr>
              <a:buNone/>
              <a:defRPr sz="1400">
                <a:latin typeface="Arial"/>
                <a:ea typeface="Arial"/>
                <a:cs typeface="Arial"/>
              </a:defRPr>
            </a:lvl1pPr>
          </a:lstStyle>
          <a:p>
            <a:pPr>
              <a:buNone/>
            </a:pPr>
            <a:r>
              <a:t>单击此处编辑母版文本样式</a:t>
            </a:r>
          </a:p>
        </p:txBody>
      </p:sp>
      <p:pic>
        <p:nvPicPr>
          <p:cNvPr id="24" name="图片 9"/>
          <p:cNvPicPr>
            <a:picLocks noChangeAspect="1"/>
          </p:cNvPicPr>
          <p:nvPr/>
        </p:nvPicPr>
        <p:blipFill>
          <a:blip r:embed="rId4"/>
          <a:stretch>
            <a:fillRect/>
          </a:stretch>
        </p:blipFill>
        <p:spPr>
          <a:xfrm>
            <a:off x="7253163" y="4443086"/>
            <a:ext cx="1480616" cy="629304"/>
          </a:xfrm>
          <a:prstGeom prst="rect">
            <a:avLst/>
          </a:prstGeom>
        </p:spPr>
      </p:pic>
      <p:pic>
        <p:nvPicPr>
          <p:cNvPr id="25" name="图片 7"/>
          <p:cNvPicPr>
            <a:picLocks noChangeAspect="1"/>
          </p:cNvPicPr>
          <p:nvPr/>
        </p:nvPicPr>
        <p:blipFill>
          <a:blip r:embed="rId5"/>
          <a:stretch>
            <a:fillRect/>
          </a:stretch>
        </p:blipFill>
        <p:spPr>
          <a:xfrm>
            <a:off x="6993305" y="823323"/>
            <a:ext cx="892204" cy="892204"/>
          </a:xfrm>
          <a:prstGeom prst="rect">
            <a:avLst/>
          </a:prstGeom>
        </p:spPr>
      </p:pic>
      <p:sp>
        <p:nvSpPr>
          <p:cNvPr id="11" name="矩形 10">
            <a:extLst>
              <a:ext uri="{FF2B5EF4-FFF2-40B4-BE49-F238E27FC236}">
                <a16:creationId xmlns:a16="http://schemas.microsoft.com/office/drawing/2014/main" id="{B6C7910E-8D3F-4078-B456-E75DAA7EBB3B}"/>
              </a:ext>
            </a:extLst>
          </p:cNvPr>
          <p:cNvSpPr>
            <a:spLocks noGrp="1"/>
          </p:cNvSpPr>
          <p:nvPr/>
        </p:nvSpPr>
        <p:spPr>
          <a:xfrm>
            <a:off x="281663" y="3925675"/>
            <a:ext cx="1645002" cy="276999"/>
          </a:xfrm>
          <a:prstGeom prst="rect">
            <a:avLst/>
          </a:prstGeom>
        </p:spPr>
        <p:txBody>
          <a:bodyPr wrap="none">
            <a:spAutoFit/>
          </a:bodyPr>
          <a:lstStyle/>
          <a:p>
            <a:r>
              <a:rPr sz="1200">
                <a:solidFill>
                  <a:schemeClr val="accent1"/>
                </a:solidFill>
                <a:latin typeface="Arial"/>
                <a:ea typeface="Arial"/>
                <a:cs typeface="Arial"/>
              </a:rPr>
              <a:t>For Internal Use Only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21">
            <a:extLst>
              <a:ext uri="{FF2B5EF4-FFF2-40B4-BE49-F238E27FC236}">
                <a16:creationId xmlns:a16="http://schemas.microsoft.com/office/drawing/2014/main" id="{980D76A0-F87A-4399-84C1-2C5EBD187C23}"/>
              </a:ext>
            </a:extLst>
          </p:cNvPr>
          <p:cNvSpPr>
            <a:spLocks noGrp="1"/>
          </p:cNvSpPr>
          <p:nvPr>
            <p:ph type="title"/>
          </p:nvPr>
        </p:nvSpPr>
        <p:spPr>
          <a:xfrm>
            <a:off x="557893" y="245837"/>
            <a:ext cx="1900465" cy="268047"/>
          </a:xfrm>
          <a:prstGeom prst="rect">
            <a:avLst/>
          </a:prstGeom>
          <a:noFill/>
          <a:ln>
            <a:noFill/>
          </a:ln>
        </p:spPr>
        <p:txBody>
          <a:bodyPr vert="horz" wrap="square" lIns="0" tIns="0" rIns="0" bIns="45720" anchor="t"/>
          <a:lstStyle/>
          <a:p>
            <a:r>
              <a:t>单击此处编辑母版标题样式</a:t>
            </a:r>
          </a:p>
        </p:txBody>
      </p:sp>
      <p:sp>
        <p:nvSpPr>
          <p:cNvPr id="2052" name="Rectangle 22">
            <a:extLst>
              <a:ext uri="{FF2B5EF4-FFF2-40B4-BE49-F238E27FC236}">
                <a16:creationId xmlns:a16="http://schemas.microsoft.com/office/drawing/2014/main" id="{D1E1356B-31F0-484A-B55F-6753D0E4AA63}"/>
              </a:ext>
            </a:extLst>
          </p:cNvPr>
          <p:cNvSpPr>
            <a:spLocks noGrp="1"/>
          </p:cNvSpPr>
          <p:nvPr>
            <p:ph type="body" idx="1"/>
          </p:nvPr>
        </p:nvSpPr>
        <p:spPr>
          <a:xfrm>
            <a:off x="549276" y="2101190"/>
            <a:ext cx="7097939" cy="1256764"/>
          </a:xfrm>
          <a:prstGeom prst="rect">
            <a:avLst/>
          </a:prstGeom>
          <a:noFill/>
          <a:ln>
            <a:noFill/>
          </a:ln>
        </p:spPr>
        <p:txBody>
          <a:bodyPr vert="horz" wrap="square" lIns="0" tIns="0" rIns="0" bIns="0" anchor="t"/>
          <a:lstStyle/>
          <a:p>
            <a:pPr>
              <a:buNone/>
            </a:pPr>
            <a:r>
              <a:t>Click to edit Master text styles</a:t>
            </a:r>
          </a:p>
          <a:p>
            <a:pPr>
              <a:buNone/>
            </a:pPr>
            <a:r>
              <a:t>Second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p:txStyles>
    <p:titleStyle>
      <a:lvl1pPr algn="l">
        <a:buNone/>
        <a:defRPr sz="900" b="0" i="0">
          <a:solidFill>
            <a:schemeClr val="bg1"/>
          </a:solidFill>
          <a:latin typeface="Arial"/>
          <a:ea typeface="Arial"/>
          <a:cs typeface="Arial"/>
        </a:defRPr>
      </a:lvl1pPr>
      <a:lvl2pPr algn="l">
        <a:buNone/>
        <a:defRPr sz="3600">
          <a:solidFill>
            <a:schemeClr val="tx1"/>
          </a:solidFill>
          <a:latin typeface="黑体"/>
          <a:ea typeface="黑体"/>
          <a:cs typeface="黑体"/>
        </a:defRPr>
      </a:lvl2pPr>
      <a:lvl3pPr algn="l">
        <a:buNone/>
        <a:defRPr sz="3600">
          <a:solidFill>
            <a:schemeClr val="tx1"/>
          </a:solidFill>
          <a:latin typeface="黑体"/>
          <a:ea typeface="黑体"/>
          <a:cs typeface="黑体"/>
        </a:defRPr>
      </a:lvl3pPr>
      <a:lvl4pPr algn="l">
        <a:buNone/>
        <a:defRPr sz="3600">
          <a:solidFill>
            <a:schemeClr val="tx1"/>
          </a:solidFill>
          <a:latin typeface="黑体"/>
          <a:ea typeface="黑体"/>
          <a:cs typeface="黑体"/>
        </a:defRPr>
      </a:lvl4pPr>
      <a:lvl5pPr algn="l">
        <a:buNone/>
        <a:defRPr sz="3600">
          <a:solidFill>
            <a:schemeClr val="tx1"/>
          </a:solidFill>
          <a:latin typeface="黑体"/>
          <a:ea typeface="黑体"/>
          <a:cs typeface="黑体"/>
        </a:defRPr>
      </a:lvl5pPr>
      <a:lvl6pPr marL="457200" algn="l">
        <a:buNone/>
        <a:defRPr sz="3600">
          <a:solidFill>
            <a:srgbClr val="5F294F"/>
          </a:solidFill>
          <a:latin typeface="Arial Narrow"/>
          <a:ea typeface="Arial Narrow"/>
          <a:cs typeface="Arial Narrow"/>
        </a:defRPr>
      </a:lvl6pPr>
      <a:lvl7pPr marL="914400" algn="l">
        <a:buNone/>
        <a:defRPr sz="3600">
          <a:solidFill>
            <a:srgbClr val="5F294F"/>
          </a:solidFill>
          <a:latin typeface="Arial Narrow"/>
          <a:ea typeface="Arial Narrow"/>
          <a:cs typeface="Arial Narrow"/>
        </a:defRPr>
      </a:lvl7pPr>
      <a:lvl8pPr marL="1371600" algn="l">
        <a:buNone/>
        <a:defRPr sz="3600">
          <a:solidFill>
            <a:srgbClr val="5F294F"/>
          </a:solidFill>
          <a:latin typeface="Arial Narrow"/>
          <a:ea typeface="Arial Narrow"/>
          <a:cs typeface="Arial Narrow"/>
        </a:defRPr>
      </a:lvl8pPr>
      <a:lvl9pPr marL="1828800" algn="l">
        <a:buNone/>
        <a:defRPr sz="3600">
          <a:solidFill>
            <a:srgbClr val="5F294F"/>
          </a:solidFill>
          <a:latin typeface="Arial Narrow"/>
          <a:ea typeface="Arial Narrow"/>
          <a:cs typeface="Arial Narrow"/>
        </a:defRPr>
      </a:lvl9pPr>
    </p:titleStyle>
    <p:bodyStyle>
      <a:lvl1pPr marL="0" indent="-342900" algn="l">
        <a:spcBef>
          <a:spcPts val="0"/>
        </a:spcBef>
        <a:buNone/>
        <a:defRPr sz="3600" b="1">
          <a:solidFill>
            <a:schemeClr val="bg1"/>
          </a:solidFill>
          <a:latin typeface="Arial"/>
          <a:ea typeface="Arial"/>
          <a:cs typeface="Arial"/>
        </a:defRPr>
      </a:lvl1pPr>
      <a:lvl2pPr marL="0" indent="0" algn="l">
        <a:lnSpc>
          <a:spcPts val="2400"/>
        </a:lnSpc>
        <a:spcBef>
          <a:spcPts val="0"/>
        </a:spcBef>
        <a:buNone/>
        <a:defRPr sz="1500" b="1">
          <a:solidFill>
            <a:schemeClr val="bg1"/>
          </a:solidFill>
          <a:latin typeface="Arial"/>
          <a:ea typeface="Arial"/>
          <a:cs typeface="Arial"/>
        </a:defRPr>
      </a:lvl2pPr>
      <a:lvl3pPr marL="396875" indent="0">
        <a:buNone/>
        <a:defRPr sz="1500" b="1">
          <a:solidFill>
            <a:schemeClr val="tx1"/>
          </a:solidFill>
          <a:latin typeface="Arial"/>
          <a:ea typeface="Arial"/>
          <a:cs typeface="Arial"/>
        </a:defRPr>
      </a:lvl3pPr>
      <a:lvl4pPr marL="631825" indent="0">
        <a:buNone/>
        <a:defRPr sz="1500" b="1">
          <a:solidFill>
            <a:schemeClr val="tx1"/>
          </a:solidFill>
          <a:latin typeface="Arial"/>
          <a:ea typeface="Arial"/>
          <a:cs typeface="Arial"/>
        </a:defRPr>
      </a:lvl4pPr>
      <a:lvl5pPr marL="917575" indent="0">
        <a:buNone/>
        <a:defRPr sz="1500" b="1">
          <a:solidFill>
            <a:schemeClr val="tx1"/>
          </a:solidFill>
          <a:latin typeface="Arial"/>
          <a:ea typeface="Arial"/>
          <a:cs typeface="Arial"/>
        </a:defRPr>
      </a:lvl5pPr>
      <a:lvl6pPr marL="1541463" indent="-166688" algn="l">
        <a:buChar char="•"/>
        <a:defRPr sz="2000">
          <a:solidFill>
            <a:srgbClr val="747679"/>
          </a:solidFill>
          <a:latin typeface="+mn-lt"/>
          <a:ea typeface="+mn-lt"/>
          <a:cs typeface="+mn-lt"/>
        </a:defRPr>
      </a:lvl6pPr>
      <a:lvl7pPr marL="1998663" indent="-166688" algn="l">
        <a:buChar char="•"/>
        <a:defRPr sz="2000">
          <a:solidFill>
            <a:srgbClr val="747679"/>
          </a:solidFill>
          <a:latin typeface="+mn-lt"/>
          <a:ea typeface="+mn-lt"/>
          <a:cs typeface="+mn-lt"/>
        </a:defRPr>
      </a:lvl7pPr>
      <a:lvl8pPr marL="2455863" indent="-166688" algn="l">
        <a:buChar char="•"/>
        <a:defRPr sz="2000">
          <a:solidFill>
            <a:srgbClr val="747679"/>
          </a:solidFill>
          <a:latin typeface="+mn-lt"/>
          <a:ea typeface="+mn-lt"/>
          <a:cs typeface="+mn-lt"/>
        </a:defRPr>
      </a:lvl8pPr>
      <a:lvl9pPr marL="2913063" indent="-166688" algn="l">
        <a:buChar char="•"/>
        <a:defRPr sz="2000">
          <a:solidFill>
            <a:srgbClr val="747679"/>
          </a:solidFill>
          <a:latin typeface="+mn-lt"/>
          <a:ea typeface="+mn-lt"/>
          <a:cs typeface="+mn-lt"/>
        </a:defRPr>
      </a:lvl9pPr>
    </p:bodyStyle>
    <p:otherStyle>
      <a:lvl1pPr marL="0" algn="l">
        <a:buNone/>
        <a:defRPr sz="1800">
          <a:solidFill>
            <a:schemeClr val="tx1"/>
          </a:solidFill>
          <a:latin typeface="+mn-lt"/>
          <a:ea typeface="+mn-lt"/>
          <a:cs typeface="+mn-lt"/>
        </a:defRPr>
      </a:lvl1pPr>
      <a:lvl2pPr marL="457200" algn="l">
        <a:buNone/>
        <a:defRPr sz="1800">
          <a:solidFill>
            <a:schemeClr val="tx1"/>
          </a:solidFill>
          <a:latin typeface="+mn-lt"/>
          <a:ea typeface="+mn-lt"/>
          <a:cs typeface="+mn-lt"/>
        </a:defRPr>
      </a:lvl2pPr>
      <a:lvl3pPr marL="914400" algn="l">
        <a:buNone/>
        <a:defRPr sz="1800">
          <a:solidFill>
            <a:schemeClr val="tx1"/>
          </a:solidFill>
          <a:latin typeface="+mn-lt"/>
          <a:ea typeface="+mn-lt"/>
          <a:cs typeface="+mn-lt"/>
        </a:defRPr>
      </a:lvl3pPr>
      <a:lvl4pPr marL="1371600" algn="l">
        <a:buNone/>
        <a:defRPr sz="1800">
          <a:solidFill>
            <a:schemeClr val="tx1"/>
          </a:solidFill>
          <a:latin typeface="+mn-lt"/>
          <a:ea typeface="+mn-lt"/>
          <a:cs typeface="+mn-lt"/>
        </a:defRPr>
      </a:lvl4pPr>
      <a:lvl5pPr marL="1828800" algn="l">
        <a:buNone/>
        <a:defRPr sz="1800">
          <a:solidFill>
            <a:schemeClr val="tx1"/>
          </a:solidFill>
          <a:latin typeface="+mn-lt"/>
          <a:ea typeface="+mn-lt"/>
          <a:cs typeface="+mn-lt"/>
        </a:defRPr>
      </a:lvl5pPr>
      <a:lvl6pPr marL="2286000" algn="l">
        <a:buNone/>
        <a:defRPr sz="1800">
          <a:solidFill>
            <a:schemeClr val="tx1"/>
          </a:solidFill>
          <a:latin typeface="+mn-lt"/>
          <a:ea typeface="+mn-lt"/>
          <a:cs typeface="+mn-lt"/>
        </a:defRPr>
      </a:lvl6pPr>
      <a:lvl7pPr marL="2743200" algn="l">
        <a:buNone/>
        <a:defRPr sz="1800">
          <a:solidFill>
            <a:schemeClr val="tx1"/>
          </a:solidFill>
          <a:latin typeface="+mn-lt"/>
          <a:ea typeface="+mn-lt"/>
          <a:cs typeface="+mn-lt"/>
        </a:defRPr>
      </a:lvl7pPr>
      <a:lvl8pPr marL="3200400" algn="l">
        <a:buNone/>
        <a:defRPr sz="1800">
          <a:solidFill>
            <a:schemeClr val="tx1"/>
          </a:solidFill>
          <a:latin typeface="+mn-lt"/>
          <a:ea typeface="+mn-lt"/>
          <a:cs typeface="+mn-lt"/>
        </a:defRPr>
      </a:lvl8pPr>
      <a:lvl9pPr marL="3657600" algn="l">
        <a:buNone/>
        <a:defRPr sz="1800">
          <a:solidFill>
            <a:schemeClr val="tx1"/>
          </a:solidFill>
          <a:latin typeface="+mn-lt"/>
          <a:ea typeface="+mn-lt"/>
          <a:cs typeface="+mn-l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sldNum="0" hdr="0"/>
  <p:txStyles>
    <p:titleStyle>
      <a:lvl1pPr algn="l">
        <a:buNone/>
        <a:defRPr sz="900" b="0" i="0">
          <a:solidFill>
            <a:schemeClr val="bg1"/>
          </a:solidFill>
          <a:latin typeface="Arial"/>
          <a:ea typeface="Arial"/>
          <a:cs typeface="Arial"/>
        </a:defRPr>
      </a:lvl1pPr>
      <a:lvl2pPr algn="l">
        <a:buNone/>
        <a:defRPr sz="3600">
          <a:solidFill>
            <a:schemeClr val="tx1"/>
          </a:solidFill>
          <a:latin typeface="黑体"/>
          <a:ea typeface="黑体"/>
          <a:cs typeface="黑体"/>
        </a:defRPr>
      </a:lvl2pPr>
      <a:lvl3pPr algn="l">
        <a:buNone/>
        <a:defRPr sz="3600">
          <a:solidFill>
            <a:schemeClr val="tx1"/>
          </a:solidFill>
          <a:latin typeface="黑体"/>
          <a:ea typeface="黑体"/>
          <a:cs typeface="黑体"/>
        </a:defRPr>
      </a:lvl3pPr>
      <a:lvl4pPr algn="l">
        <a:buNone/>
        <a:defRPr sz="3600">
          <a:solidFill>
            <a:schemeClr val="tx1"/>
          </a:solidFill>
          <a:latin typeface="黑体"/>
          <a:ea typeface="黑体"/>
          <a:cs typeface="黑体"/>
        </a:defRPr>
      </a:lvl4pPr>
      <a:lvl5pPr algn="l">
        <a:buNone/>
        <a:defRPr sz="3600">
          <a:solidFill>
            <a:schemeClr val="tx1"/>
          </a:solidFill>
          <a:latin typeface="黑体"/>
          <a:ea typeface="黑体"/>
          <a:cs typeface="黑体"/>
        </a:defRPr>
      </a:lvl5pPr>
      <a:lvl6pPr marL="457200" algn="l">
        <a:buNone/>
        <a:defRPr sz="3600">
          <a:solidFill>
            <a:srgbClr val="5F294F"/>
          </a:solidFill>
          <a:latin typeface="Arial Narrow"/>
          <a:ea typeface="Arial Narrow"/>
          <a:cs typeface="Arial Narrow"/>
        </a:defRPr>
      </a:lvl6pPr>
      <a:lvl7pPr marL="914400" algn="l">
        <a:buNone/>
        <a:defRPr sz="3600">
          <a:solidFill>
            <a:srgbClr val="5F294F"/>
          </a:solidFill>
          <a:latin typeface="Arial Narrow"/>
          <a:ea typeface="Arial Narrow"/>
          <a:cs typeface="Arial Narrow"/>
        </a:defRPr>
      </a:lvl7pPr>
      <a:lvl8pPr marL="1371600" algn="l">
        <a:buNone/>
        <a:defRPr sz="3600">
          <a:solidFill>
            <a:srgbClr val="5F294F"/>
          </a:solidFill>
          <a:latin typeface="Arial Narrow"/>
          <a:ea typeface="Arial Narrow"/>
          <a:cs typeface="Arial Narrow"/>
        </a:defRPr>
      </a:lvl8pPr>
      <a:lvl9pPr marL="1828800" algn="l">
        <a:buNone/>
        <a:defRPr sz="3600">
          <a:solidFill>
            <a:srgbClr val="5F294F"/>
          </a:solidFill>
          <a:latin typeface="Arial Narrow"/>
          <a:ea typeface="Arial Narrow"/>
          <a:cs typeface="Arial Narrow"/>
        </a:defRPr>
      </a:lvl9pPr>
    </p:titleStyle>
    <p:bodyStyle>
      <a:lvl1pPr marL="0" indent="-342900" algn="l">
        <a:spcBef>
          <a:spcPts val="0"/>
        </a:spcBef>
        <a:buNone/>
        <a:defRPr sz="3600" b="1">
          <a:solidFill>
            <a:schemeClr val="bg1"/>
          </a:solidFill>
          <a:latin typeface="Arial"/>
          <a:ea typeface="Arial"/>
          <a:cs typeface="Arial"/>
        </a:defRPr>
      </a:lvl1pPr>
      <a:lvl2pPr marL="0" indent="0" algn="l">
        <a:lnSpc>
          <a:spcPts val="2400"/>
        </a:lnSpc>
        <a:spcBef>
          <a:spcPts val="0"/>
        </a:spcBef>
        <a:buNone/>
        <a:defRPr sz="1500" b="1">
          <a:solidFill>
            <a:schemeClr val="bg1"/>
          </a:solidFill>
          <a:latin typeface="Arial"/>
          <a:ea typeface="Arial"/>
          <a:cs typeface="Arial"/>
        </a:defRPr>
      </a:lvl2pPr>
      <a:lvl3pPr marL="396875" indent="0">
        <a:buNone/>
        <a:defRPr sz="1500" b="1">
          <a:solidFill>
            <a:schemeClr val="tx1"/>
          </a:solidFill>
          <a:latin typeface="Arial"/>
          <a:ea typeface="Arial"/>
          <a:cs typeface="Arial"/>
        </a:defRPr>
      </a:lvl3pPr>
      <a:lvl4pPr marL="631825" indent="0">
        <a:buNone/>
        <a:defRPr sz="1500" b="1">
          <a:solidFill>
            <a:schemeClr val="tx1"/>
          </a:solidFill>
          <a:latin typeface="Arial"/>
          <a:ea typeface="Arial"/>
          <a:cs typeface="Arial"/>
        </a:defRPr>
      </a:lvl4pPr>
      <a:lvl5pPr marL="917575" indent="0">
        <a:buNone/>
        <a:defRPr sz="1500" b="1">
          <a:solidFill>
            <a:schemeClr val="tx1"/>
          </a:solidFill>
          <a:latin typeface="Arial"/>
          <a:ea typeface="Arial"/>
          <a:cs typeface="Arial"/>
        </a:defRPr>
      </a:lvl5pPr>
      <a:lvl6pPr marL="1541463" indent="-166688" algn="l">
        <a:buChar char="•"/>
        <a:defRPr sz="2000">
          <a:solidFill>
            <a:srgbClr val="747679"/>
          </a:solidFill>
          <a:latin typeface="+mn-lt"/>
          <a:ea typeface="+mn-lt"/>
          <a:cs typeface="+mn-lt"/>
        </a:defRPr>
      </a:lvl6pPr>
      <a:lvl7pPr marL="1998663" indent="-166688" algn="l">
        <a:buChar char="•"/>
        <a:defRPr sz="2000">
          <a:solidFill>
            <a:srgbClr val="747679"/>
          </a:solidFill>
          <a:latin typeface="+mn-lt"/>
          <a:ea typeface="+mn-lt"/>
          <a:cs typeface="+mn-lt"/>
        </a:defRPr>
      </a:lvl7pPr>
      <a:lvl8pPr marL="2455863" indent="-166688" algn="l">
        <a:buChar char="•"/>
        <a:defRPr sz="2000">
          <a:solidFill>
            <a:srgbClr val="747679"/>
          </a:solidFill>
          <a:latin typeface="+mn-lt"/>
          <a:ea typeface="+mn-lt"/>
          <a:cs typeface="+mn-lt"/>
        </a:defRPr>
      </a:lvl8pPr>
      <a:lvl9pPr marL="2913063" indent="-166688" algn="l">
        <a:buChar char="•"/>
        <a:defRPr sz="2000">
          <a:solidFill>
            <a:srgbClr val="747679"/>
          </a:solidFill>
          <a:latin typeface="+mn-lt"/>
          <a:ea typeface="+mn-lt"/>
          <a:cs typeface="+mn-lt"/>
        </a:defRPr>
      </a:lvl9pPr>
    </p:bodyStyle>
    <p:otherStyle>
      <a:lvl1pPr marL="0" algn="l">
        <a:buNone/>
        <a:defRPr sz="1800">
          <a:solidFill>
            <a:schemeClr val="tx1"/>
          </a:solidFill>
          <a:latin typeface="+mn-lt"/>
          <a:ea typeface="+mn-lt"/>
          <a:cs typeface="+mn-lt"/>
        </a:defRPr>
      </a:lvl1pPr>
      <a:lvl2pPr marL="457200" algn="l">
        <a:buNone/>
        <a:defRPr sz="1800">
          <a:solidFill>
            <a:schemeClr val="tx1"/>
          </a:solidFill>
          <a:latin typeface="+mn-lt"/>
          <a:ea typeface="+mn-lt"/>
          <a:cs typeface="+mn-lt"/>
        </a:defRPr>
      </a:lvl2pPr>
      <a:lvl3pPr marL="914400" algn="l">
        <a:buNone/>
        <a:defRPr sz="1800">
          <a:solidFill>
            <a:schemeClr val="tx1"/>
          </a:solidFill>
          <a:latin typeface="+mn-lt"/>
          <a:ea typeface="+mn-lt"/>
          <a:cs typeface="+mn-lt"/>
        </a:defRPr>
      </a:lvl3pPr>
      <a:lvl4pPr marL="1371600" algn="l">
        <a:buNone/>
        <a:defRPr sz="1800">
          <a:solidFill>
            <a:schemeClr val="tx1"/>
          </a:solidFill>
          <a:latin typeface="+mn-lt"/>
          <a:ea typeface="+mn-lt"/>
          <a:cs typeface="+mn-lt"/>
        </a:defRPr>
      </a:lvl4pPr>
      <a:lvl5pPr marL="1828800" algn="l">
        <a:buNone/>
        <a:defRPr sz="1800">
          <a:solidFill>
            <a:schemeClr val="tx1"/>
          </a:solidFill>
          <a:latin typeface="+mn-lt"/>
          <a:ea typeface="+mn-lt"/>
          <a:cs typeface="+mn-lt"/>
        </a:defRPr>
      </a:lvl5pPr>
      <a:lvl6pPr marL="2286000" algn="l">
        <a:buNone/>
        <a:defRPr sz="1800">
          <a:solidFill>
            <a:schemeClr val="tx1"/>
          </a:solidFill>
          <a:latin typeface="+mn-lt"/>
          <a:ea typeface="+mn-lt"/>
          <a:cs typeface="+mn-lt"/>
        </a:defRPr>
      </a:lvl6pPr>
      <a:lvl7pPr marL="2743200" algn="l">
        <a:buNone/>
        <a:defRPr sz="1800">
          <a:solidFill>
            <a:schemeClr val="tx1"/>
          </a:solidFill>
          <a:latin typeface="+mn-lt"/>
          <a:ea typeface="+mn-lt"/>
          <a:cs typeface="+mn-lt"/>
        </a:defRPr>
      </a:lvl7pPr>
      <a:lvl8pPr marL="3200400" algn="l">
        <a:buNone/>
        <a:defRPr sz="1800">
          <a:solidFill>
            <a:schemeClr val="tx1"/>
          </a:solidFill>
          <a:latin typeface="+mn-lt"/>
          <a:ea typeface="+mn-lt"/>
          <a:cs typeface="+mn-lt"/>
        </a:defRPr>
      </a:lvl8pPr>
      <a:lvl9pPr marL="3657600" algn="l">
        <a:buNone/>
        <a:defRPr sz="1800">
          <a:solidFill>
            <a:schemeClr val="tx1"/>
          </a:solidFill>
          <a:latin typeface="+mn-lt"/>
          <a:ea typeface="+mn-lt"/>
          <a:cs typeface="+mn-l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783701-E859-44F5-86A8-F1A646CF35A9}"/>
              </a:ext>
            </a:extLst>
          </p:cNvPr>
          <p:cNvSpPr>
            <a:spLocks noGrp="1"/>
          </p:cNvSpPr>
          <p:nvPr/>
        </p:nvSpPr>
        <p:spPr>
          <a:xfrm>
            <a:off x="419100" y="1162050"/>
            <a:ext cx="5905500" cy="1123950"/>
          </a:xfrm>
          <a:prstGeom prst="rect">
            <a:avLst/>
          </a:prstGeom>
          <a:noFill/>
          <a:ln w="0">
            <a:noFill/>
            <a:prstDash val="solid"/>
          </a:ln>
        </p:spPr>
        <p:txBody>
          <a:bodyPr wrap="square">
            <a:normAutofit/>
          </a:bodyPr>
          <a:lstStyle/>
          <a:p>
            <a:pPr>
              <a:lnSpc>
                <a:spcPts val="3300"/>
              </a:lnSpc>
              <a:buNone/>
            </a:pPr>
            <a:r>
              <a:rPr sz="2800">
                <a:solidFill>
                  <a:srgbClr val="005096"/>
                </a:solidFill>
                <a:latin typeface="华文黑体_易方达"/>
                <a:ea typeface="华文黑体_易方达"/>
                <a:cs typeface="华文黑体_易方达"/>
              </a:rPr>
              <a:t>离岸大中华主题基金全景研究</a:t>
            </a:r>
          </a:p>
          <a:p>
            <a:pPr>
              <a:lnSpc>
                <a:spcPts val="3300"/>
              </a:lnSpc>
              <a:buNone/>
            </a:pPr>
            <a:r>
              <a:rPr sz="2200" b="1">
                <a:solidFill>
                  <a:srgbClr val="005096"/>
                </a:solidFill>
                <a:latin typeface="华文黑体_易方达"/>
                <a:ea typeface="华文黑体_易方达"/>
                <a:cs typeface="华文黑体_易方达"/>
              </a:rPr>
              <a:t>市场结构、美国生态与产品机会</a:t>
            </a:r>
          </a:p>
        </p:txBody>
      </p:sp>
      <p:sp>
        <p:nvSpPr>
          <p:cNvPr id="12" name="矩形 11">
            <a:extLst>
              <a:ext uri="{FF2B5EF4-FFF2-40B4-BE49-F238E27FC236}">
                <a16:creationId xmlns:a16="http://schemas.microsoft.com/office/drawing/2014/main" id="{A1D96E59-44B7-48B2-A44A-854506B37C57}"/>
              </a:ext>
            </a:extLst>
          </p:cNvPr>
          <p:cNvSpPr>
            <a:spLocks noGrp="1"/>
          </p:cNvSpPr>
          <p:nvPr/>
        </p:nvSpPr>
        <p:spPr>
          <a:xfrm>
            <a:off x="419100" y="3333750"/>
            <a:ext cx="1524000" cy="666750"/>
          </a:xfrm>
          <a:prstGeom prst="rect">
            <a:avLst/>
          </a:prstGeom>
          <a:noFill/>
          <a:ln w="0">
            <a:noFill/>
            <a:prstDash val="solid"/>
          </a:ln>
        </p:spPr>
        <p:txBody>
          <a:bodyPr wrap="none">
            <a:normAutofit fontScale="89881"/>
          </a:bodyPr>
          <a:lstStyle/>
          <a:p>
            <a:pPr>
              <a:lnSpc>
                <a:spcPct val="150000"/>
              </a:lnSpc>
              <a:buNone/>
            </a:pPr>
            <a:r>
              <a:rPr sz="1400">
                <a:solidFill>
                  <a:srgbClr val="005096"/>
                </a:solidFill>
                <a:latin typeface="华文黑体_易方达"/>
                <a:ea typeface="华文黑体_易方达"/>
                <a:cs typeface="华文黑体_易方达"/>
              </a:rPr>
              <a:t>研究整合版</a:t>
            </a:r>
          </a:p>
          <a:p>
            <a:pPr>
              <a:lnSpc>
                <a:spcPct val="150000"/>
              </a:lnSpc>
              <a:buNone/>
            </a:pPr>
            <a:r>
              <a:rPr sz="1400">
                <a:solidFill>
                  <a:srgbClr val="005096"/>
                </a:solidFill>
              </a:rPr>
              <a:t>2026年7月</a:t>
            </a:r>
          </a:p>
        </p:txBody>
      </p:sp>
    </p:spTree>
    <p:extLst>
      <p:ext uri="{BB962C8B-B14F-4D97-AF65-F5344CB8AC3E}">
        <p14:creationId xmlns:p14="http://schemas.microsoft.com/office/powerpoint/2010/main" val="1361766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总体主被动规模接近五五开，但主动产品数量远多于指数产品</a:t>
            </a:r>
          </a:p>
        </p:txBody>
      </p:sp>
      <p:pic>
        <p:nvPicPr>
          <p:cNvPr id="20" name="图片 19"/>
          <p:cNvPicPr>
            <a:picLocks noChangeAspect="1"/>
          </p:cNvPicPr>
          <p:nvPr/>
        </p:nvPicPr>
        <p:blipFill>
          <a:blip r:embed="rId3"/>
          <a:stretch/>
        </p:blipFill>
        <p:spPr>
          <a:xfrm>
            <a:off x="268898" y="981075"/>
            <a:ext cx="4110404" cy="1781175"/>
          </a:xfrm>
          <a:prstGeom prst="rect">
            <a:avLst/>
          </a:prstGeom>
        </p:spPr>
      </p:pic>
      <p:pic>
        <p:nvPicPr>
          <p:cNvPr id="21" name="图片 20"/>
          <p:cNvPicPr>
            <a:picLocks noChangeAspect="1"/>
          </p:cNvPicPr>
          <p:nvPr/>
        </p:nvPicPr>
        <p:blipFill>
          <a:blip r:embed="rId4"/>
          <a:stretch/>
        </p:blipFill>
        <p:spPr>
          <a:xfrm>
            <a:off x="4574198" y="981075"/>
            <a:ext cx="4110404" cy="1781175"/>
          </a:xfrm>
          <a:prstGeom prst="rect">
            <a:avLst/>
          </a:prstGeom>
        </p:spPr>
      </p:pic>
      <p:sp>
        <p:nvSpPr>
          <p:cNvPr id="5" name="圆角矩形 4">
            <a:extLst>
              <a:ext uri="{FF2B5EF4-FFF2-40B4-BE49-F238E27FC236}">
                <a16:creationId xmlns:a16="http://schemas.microsoft.com/office/drawing/2014/main" id="{005E45EF-1EED-4A2D-9E85-92226CB77574}"/>
              </a:ext>
            </a:extLst>
          </p:cNvPr>
          <p:cNvSpPr>
            <a:spLocks noGrp="1"/>
          </p:cNvSpPr>
          <p:nvPr/>
        </p:nvSpPr>
        <p:spPr>
          <a:xfrm>
            <a:off x="457200" y="2981325"/>
            <a:ext cx="2381250" cy="819150"/>
          </a:xfrm>
          <a:prstGeom prst="roundRect">
            <a:avLst>
              <a:gd name="adj" fmla="val 2326"/>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6" name="矩形 5">
            <a:extLst>
              <a:ext uri="{FF2B5EF4-FFF2-40B4-BE49-F238E27FC236}">
                <a16:creationId xmlns:a16="http://schemas.microsoft.com/office/drawing/2014/main" id="{1E356F25-C196-4D82-ABD9-0B5AECE8DA27}"/>
              </a:ext>
            </a:extLst>
          </p:cNvPr>
          <p:cNvSpPr>
            <a:spLocks noGrp="1"/>
          </p:cNvSpPr>
          <p:nvPr/>
        </p:nvSpPr>
        <p:spPr>
          <a:xfrm>
            <a:off x="533400" y="3057525"/>
            <a:ext cx="2228850" cy="360426"/>
          </a:xfrm>
          <a:prstGeom prst="rect">
            <a:avLst/>
          </a:prstGeom>
          <a:noFill/>
          <a:ln w="0">
            <a:noFill/>
            <a:prstDash val="solid"/>
          </a:ln>
        </p:spPr>
        <p:txBody>
          <a:bodyPr lIns="38100" tIns="28575" rIns="38100" bIns="28575" anchor="ctr">
            <a:normAutofit/>
          </a:bodyPr>
          <a:lstStyle/>
          <a:p>
            <a:pPr algn="l">
              <a:buNone/>
              <a:defRPr sz="1425" b="1" i="0">
                <a:solidFill>
                  <a:srgbClr val="005096"/>
                </a:solidFill>
                <a:latin typeface="Arial"/>
                <a:ea typeface="Arial"/>
                <a:cs typeface="Arial"/>
              </a:defRPr>
            </a:pPr>
            <a:r>
              <a:rPr sz="1425" b="1" i="0">
                <a:solidFill>
                  <a:srgbClr val="005096"/>
                </a:solidFill>
                <a:latin typeface="Arial"/>
                <a:ea typeface="Arial"/>
                <a:cs typeface="Arial"/>
              </a:rPr>
              <a:t>$110.9bn / 989只</a:t>
            </a:r>
          </a:p>
        </p:txBody>
      </p:sp>
      <p:sp>
        <p:nvSpPr>
          <p:cNvPr id="7" name="矩形 6">
            <a:extLst>
              <a:ext uri="{FF2B5EF4-FFF2-40B4-BE49-F238E27FC236}">
                <a16:creationId xmlns:a16="http://schemas.microsoft.com/office/drawing/2014/main" id="{D3A56D4F-291F-4590-AD2C-EA3A4161B89A}"/>
              </a:ext>
            </a:extLst>
          </p:cNvPr>
          <p:cNvSpPr>
            <a:spLocks noGrp="1"/>
          </p:cNvSpPr>
          <p:nvPr/>
        </p:nvSpPr>
        <p:spPr>
          <a:xfrm>
            <a:off x="533400" y="3382709"/>
            <a:ext cx="2228850" cy="311277"/>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主动基金：规模51.7%，数量73.4%</a:t>
            </a:r>
          </a:p>
        </p:txBody>
      </p:sp>
      <p:sp>
        <p:nvSpPr>
          <p:cNvPr id="8" name="圆角矩形 7">
            <a:extLst>
              <a:ext uri="{FF2B5EF4-FFF2-40B4-BE49-F238E27FC236}">
                <a16:creationId xmlns:a16="http://schemas.microsoft.com/office/drawing/2014/main" id="{BB2816BD-4645-469E-AADB-6AA32AAED7D1}"/>
              </a:ext>
            </a:extLst>
          </p:cNvPr>
          <p:cNvSpPr>
            <a:spLocks noGrp="1"/>
          </p:cNvSpPr>
          <p:nvPr/>
        </p:nvSpPr>
        <p:spPr>
          <a:xfrm>
            <a:off x="3286125" y="2981325"/>
            <a:ext cx="2381250" cy="819150"/>
          </a:xfrm>
          <a:prstGeom prst="roundRect">
            <a:avLst>
              <a:gd name="adj" fmla="val 2326"/>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9" name="矩形 8">
            <a:extLst>
              <a:ext uri="{FF2B5EF4-FFF2-40B4-BE49-F238E27FC236}">
                <a16:creationId xmlns:a16="http://schemas.microsoft.com/office/drawing/2014/main" id="{226763EB-1605-4564-B804-FD787478E9A7}"/>
              </a:ext>
            </a:extLst>
          </p:cNvPr>
          <p:cNvSpPr>
            <a:spLocks noGrp="1"/>
          </p:cNvSpPr>
          <p:nvPr/>
        </p:nvSpPr>
        <p:spPr>
          <a:xfrm>
            <a:off x="3362325" y="3057525"/>
            <a:ext cx="2228850" cy="360426"/>
          </a:xfrm>
          <a:prstGeom prst="rect">
            <a:avLst/>
          </a:prstGeom>
          <a:noFill/>
          <a:ln w="0">
            <a:noFill/>
            <a:prstDash val="solid"/>
          </a:ln>
        </p:spPr>
        <p:txBody>
          <a:bodyPr lIns="38100" tIns="28575" rIns="38100" bIns="28575" anchor="ctr">
            <a:normAutofit/>
          </a:bodyPr>
          <a:lstStyle/>
          <a:p>
            <a:pPr algn="l">
              <a:buNone/>
              <a:defRPr sz="1425" b="1" i="0">
                <a:solidFill>
                  <a:srgbClr val="1EB9E1"/>
                </a:solidFill>
                <a:latin typeface="Arial"/>
                <a:ea typeface="Arial"/>
                <a:cs typeface="Arial"/>
              </a:defRPr>
            </a:pPr>
            <a:r>
              <a:rPr sz="1425" b="1" i="0">
                <a:solidFill>
                  <a:srgbClr val="1EB9E1"/>
                </a:solidFill>
                <a:latin typeface="Arial"/>
                <a:ea typeface="Arial"/>
                <a:cs typeface="Arial"/>
              </a:rPr>
              <a:t>$103.4bn / 359只</a:t>
            </a:r>
          </a:p>
        </p:txBody>
      </p:sp>
      <p:sp>
        <p:nvSpPr>
          <p:cNvPr id="10" name="矩形 9">
            <a:extLst>
              <a:ext uri="{FF2B5EF4-FFF2-40B4-BE49-F238E27FC236}">
                <a16:creationId xmlns:a16="http://schemas.microsoft.com/office/drawing/2014/main" id="{F3EEFAD5-442C-4A14-AC1D-0C251C05CC4A}"/>
              </a:ext>
            </a:extLst>
          </p:cNvPr>
          <p:cNvSpPr>
            <a:spLocks noGrp="1"/>
          </p:cNvSpPr>
          <p:nvPr/>
        </p:nvSpPr>
        <p:spPr>
          <a:xfrm>
            <a:off x="3362325" y="3382709"/>
            <a:ext cx="2228850" cy="311277"/>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指数基金：规模48.3%，数量26.6%</a:t>
            </a:r>
          </a:p>
        </p:txBody>
      </p:sp>
      <p:sp>
        <p:nvSpPr>
          <p:cNvPr id="11" name="圆角矩形 10">
            <a:extLst>
              <a:ext uri="{FF2B5EF4-FFF2-40B4-BE49-F238E27FC236}">
                <a16:creationId xmlns:a16="http://schemas.microsoft.com/office/drawing/2014/main" id="{6626B3C3-EE51-4666-9616-B718E54D6454}"/>
              </a:ext>
            </a:extLst>
          </p:cNvPr>
          <p:cNvSpPr>
            <a:spLocks noGrp="1"/>
          </p:cNvSpPr>
          <p:nvPr/>
        </p:nvSpPr>
        <p:spPr>
          <a:xfrm>
            <a:off x="6115050" y="2981325"/>
            <a:ext cx="2381250" cy="819150"/>
          </a:xfrm>
          <a:prstGeom prst="roundRect">
            <a:avLst>
              <a:gd name="adj" fmla="val 2326"/>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2" name="矩形 11">
            <a:extLst>
              <a:ext uri="{FF2B5EF4-FFF2-40B4-BE49-F238E27FC236}">
                <a16:creationId xmlns:a16="http://schemas.microsoft.com/office/drawing/2014/main" id="{38E8F5F8-C72B-4F99-94AE-C0AD5B699CD5}"/>
              </a:ext>
            </a:extLst>
          </p:cNvPr>
          <p:cNvSpPr>
            <a:spLocks noGrp="1"/>
          </p:cNvSpPr>
          <p:nvPr/>
        </p:nvSpPr>
        <p:spPr>
          <a:xfrm>
            <a:off x="6191250" y="3057525"/>
            <a:ext cx="2228850" cy="360426"/>
          </a:xfrm>
          <a:prstGeom prst="rect">
            <a:avLst/>
          </a:prstGeom>
          <a:noFill/>
          <a:ln w="0">
            <a:noFill/>
            <a:prstDash val="solid"/>
          </a:ln>
        </p:spPr>
        <p:txBody>
          <a:bodyPr lIns="38100" tIns="28575" rIns="38100" bIns="28575" anchor="ctr">
            <a:normAutofit/>
          </a:bodyPr>
          <a:lstStyle/>
          <a:p>
            <a:pPr algn="l">
              <a:buNone/>
              <a:defRPr sz="1650" b="1" i="0">
                <a:solidFill>
                  <a:srgbClr val="005096"/>
                </a:solidFill>
                <a:latin typeface="Arial"/>
                <a:ea typeface="Arial"/>
                <a:cs typeface="Arial"/>
              </a:defRPr>
            </a:pPr>
            <a:r>
              <a:rPr sz="1650" b="1" i="0">
                <a:solidFill>
                  <a:srgbClr val="005096"/>
                </a:solidFill>
                <a:latin typeface="Arial"/>
                <a:ea typeface="Arial"/>
                <a:cs typeface="Arial"/>
              </a:rPr>
              <a:t>2.57×</a:t>
            </a:r>
          </a:p>
        </p:txBody>
      </p:sp>
      <p:sp>
        <p:nvSpPr>
          <p:cNvPr id="13" name="矩形 12">
            <a:extLst>
              <a:ext uri="{FF2B5EF4-FFF2-40B4-BE49-F238E27FC236}">
                <a16:creationId xmlns:a16="http://schemas.microsoft.com/office/drawing/2014/main" id="{17574934-ABCB-42B3-BBB3-60B67D65B9F4}"/>
              </a:ext>
            </a:extLst>
          </p:cNvPr>
          <p:cNvSpPr>
            <a:spLocks noGrp="1"/>
          </p:cNvSpPr>
          <p:nvPr/>
        </p:nvSpPr>
        <p:spPr>
          <a:xfrm>
            <a:off x="6191250" y="3382709"/>
            <a:ext cx="2228850" cy="311277"/>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指数产品平均规模约为主动产品的2.6倍</a:t>
            </a:r>
          </a:p>
        </p:txBody>
      </p:sp>
      <p:sp>
        <p:nvSpPr>
          <p:cNvPr id="14" name="圆角矩形 13">
            <a:extLst>
              <a:ext uri="{FF2B5EF4-FFF2-40B4-BE49-F238E27FC236}">
                <a16:creationId xmlns:a16="http://schemas.microsoft.com/office/drawing/2014/main" id="{766043F4-20A3-45D9-88A7-D6079ECDD8C6}"/>
              </a:ext>
            </a:extLst>
          </p:cNvPr>
          <p:cNvSpPr>
            <a:spLocks noGrp="1"/>
          </p:cNvSpPr>
          <p:nvPr/>
        </p:nvSpPr>
        <p:spPr>
          <a:xfrm>
            <a:off x="457200" y="3990975"/>
            <a:ext cx="8039100" cy="457200"/>
          </a:xfrm>
          <a:prstGeom prst="roundRect">
            <a:avLst>
              <a:gd name="adj" fmla="val 4167"/>
            </a:avLst>
          </a:prstGeom>
          <a:solidFill>
            <a:srgbClr val="FFF9E8"/>
          </a:solidFill>
          <a:ln w="6668">
            <a:solidFill>
              <a:srgbClr val="F0BE42"/>
            </a:solidFill>
            <a:prstDash val="solid"/>
          </a:ln>
        </p:spPr>
        <p:txBody>
          <a:bodyPr/>
          <a:lstStyle/>
          <a:p>
            <a:endParaRPr lang="zh-CN" altLang="en-US"/>
          </a:p>
        </p:txBody>
      </p:sp>
      <p:sp>
        <p:nvSpPr>
          <p:cNvPr id="15" name="矩形 14">
            <a:extLst>
              <a:ext uri="{FF2B5EF4-FFF2-40B4-BE49-F238E27FC236}">
                <a16:creationId xmlns:a16="http://schemas.microsoft.com/office/drawing/2014/main" id="{9B9F1C29-D0EF-4137-B28E-6D356023D01C}"/>
              </a:ext>
            </a:extLst>
          </p:cNvPr>
          <p:cNvSpPr>
            <a:spLocks noGrp="1"/>
          </p:cNvSpPr>
          <p:nvPr/>
        </p:nvSpPr>
        <p:spPr>
          <a:xfrm>
            <a:off x="523875" y="4038600"/>
            <a:ext cx="7905750" cy="361950"/>
          </a:xfrm>
          <a:prstGeom prst="rect">
            <a:avLst/>
          </a:prstGeom>
          <a:noFill/>
          <a:ln w="0">
            <a:noFill/>
            <a:prstDash val="solid"/>
          </a:ln>
        </p:spPr>
        <p:txBody>
          <a:bodyPr lIns="38100" tIns="28575" rIns="38100" bIns="28575" anchor="ctr">
            <a:normAutofit/>
          </a:bodyPr>
          <a:lstStyle/>
          <a:p>
            <a:pPr algn="ctr">
              <a:buNone/>
              <a:defRPr sz="765" b="1" i="0">
                <a:solidFill>
                  <a:srgbClr val="3C3C3C"/>
                </a:solidFill>
                <a:latin typeface="华文黑体_易方达"/>
                <a:ea typeface="华文黑体_易方达"/>
                <a:cs typeface="华文黑体_易方达"/>
              </a:defRPr>
            </a:pPr>
            <a:r>
              <a:rPr sz="765" b="1" i="0">
                <a:solidFill>
                  <a:srgbClr val="3C3C3C"/>
                </a:solidFill>
                <a:latin typeface="华文黑体_易方达"/>
                <a:ea typeface="华文黑体_易方达"/>
                <a:cs typeface="华文黑体_易方达"/>
              </a:rPr>
              <a:t>全球层面是“主动产品多、指数单品大”；美国市场进一步走向指数化，指数AUM占比达到86.3%。</a:t>
            </a:r>
          </a:p>
        </p:txBody>
      </p:sp>
      <p:sp>
        <p:nvSpPr>
          <p:cNvPr id="16" name="矩形 15">
            <a:extLst>
              <a:ext uri="{FF2B5EF4-FFF2-40B4-BE49-F238E27FC236}">
                <a16:creationId xmlns:a16="http://schemas.microsoft.com/office/drawing/2014/main" id="{DCEA6F5F-835F-48B9-B1B2-907B5D3ACAB8}"/>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资料来源：Morningstar底表，2026年6月；Index Fund字段</a:t>
            </a:r>
          </a:p>
        </p:txBody>
      </p:sp>
    </p:spTree>
    <p:extLst>
      <p:ext uri="{BB962C8B-B14F-4D97-AF65-F5344CB8AC3E}">
        <p14:creationId xmlns:p14="http://schemas.microsoft.com/office/powerpoint/2010/main" val="117974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95250"/>
            <a:ext cx="6438900" cy="609600"/>
          </a:xfrm>
        </p:spPr>
        <p:txBody>
          <a:bodyPr>
            <a:normAutofit/>
          </a:bodyPr>
          <a:lstStyle/>
          <a:p>
            <a:pPr>
              <a:buNone/>
              <a:defRPr sz="1650" b="1">
                <a:solidFill>
                  <a:srgbClr val="FFFFFF"/>
                </a:solidFill>
              </a:defRPr>
            </a:pPr>
            <a:r>
              <a:rPr sz="1650" b="1">
                <a:solidFill>
                  <a:srgbClr val="FFFFFF"/>
                </a:solidFill>
                <a:latin typeface="+mn-ea"/>
                <a:ea typeface="+mn-ea"/>
                <a:cs typeface="+mn-ea"/>
              </a:rPr>
              <a:t>UCITS是欧洲跨境销售的核心载体，明确标记规模接近$100bn</a:t>
            </a:r>
          </a:p>
        </p:txBody>
      </p:sp>
      <p:pic>
        <p:nvPicPr>
          <p:cNvPr id="20" name="图片 19"/>
          <p:cNvPicPr>
            <a:picLocks noChangeAspect="1"/>
          </p:cNvPicPr>
          <p:nvPr/>
        </p:nvPicPr>
        <p:blipFill>
          <a:blip r:embed="rId3"/>
          <a:stretch/>
        </p:blipFill>
        <p:spPr>
          <a:xfrm>
            <a:off x="268898" y="981075"/>
            <a:ext cx="4110404" cy="1781175"/>
          </a:xfrm>
          <a:prstGeom prst="rect">
            <a:avLst/>
          </a:prstGeom>
        </p:spPr>
      </p:pic>
      <p:pic>
        <p:nvPicPr>
          <p:cNvPr id="21" name="图片 20"/>
          <p:cNvPicPr>
            <a:picLocks noChangeAspect="1"/>
          </p:cNvPicPr>
          <p:nvPr/>
        </p:nvPicPr>
        <p:blipFill>
          <a:blip r:embed="rId4"/>
          <a:stretch/>
        </p:blipFill>
        <p:spPr>
          <a:xfrm>
            <a:off x="4574198" y="981075"/>
            <a:ext cx="4110404" cy="1781175"/>
          </a:xfrm>
          <a:prstGeom prst="rect">
            <a:avLst/>
          </a:prstGeom>
        </p:spPr>
      </p:pic>
      <p:sp>
        <p:nvSpPr>
          <p:cNvPr id="5" name="圆角矩形 4">
            <a:extLst>
              <a:ext uri="{FF2B5EF4-FFF2-40B4-BE49-F238E27FC236}">
                <a16:creationId xmlns:a16="http://schemas.microsoft.com/office/drawing/2014/main" id="{771AF99F-606F-4049-A3A9-2EBBDC56A31D}"/>
              </a:ext>
            </a:extLst>
          </p:cNvPr>
          <p:cNvSpPr>
            <a:spLocks noGrp="1"/>
          </p:cNvSpPr>
          <p:nvPr/>
        </p:nvSpPr>
        <p:spPr>
          <a:xfrm>
            <a:off x="457200" y="2981325"/>
            <a:ext cx="2381250" cy="819150"/>
          </a:xfrm>
          <a:prstGeom prst="roundRect">
            <a:avLst>
              <a:gd name="adj" fmla="val 2326"/>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6" name="矩形 5">
            <a:extLst>
              <a:ext uri="{FF2B5EF4-FFF2-40B4-BE49-F238E27FC236}">
                <a16:creationId xmlns:a16="http://schemas.microsoft.com/office/drawing/2014/main" id="{A3E5D5D7-B825-44B1-BA5A-F75D14B1B8C6}"/>
              </a:ext>
            </a:extLst>
          </p:cNvPr>
          <p:cNvSpPr>
            <a:spLocks noGrp="1"/>
          </p:cNvSpPr>
          <p:nvPr/>
        </p:nvSpPr>
        <p:spPr>
          <a:xfrm>
            <a:off x="533400" y="3057525"/>
            <a:ext cx="2228850" cy="360426"/>
          </a:xfrm>
          <a:prstGeom prst="rect">
            <a:avLst/>
          </a:prstGeom>
          <a:noFill/>
          <a:ln w="0">
            <a:noFill/>
            <a:prstDash val="solid"/>
          </a:ln>
        </p:spPr>
        <p:txBody>
          <a:bodyPr lIns="38100" tIns="28575" rIns="38100" bIns="28575" anchor="ctr">
            <a:normAutofit/>
          </a:bodyPr>
          <a:lstStyle/>
          <a:p>
            <a:pPr algn="l">
              <a:buNone/>
              <a:defRPr sz="1425" b="1" i="0">
                <a:solidFill>
                  <a:srgbClr val="005096"/>
                </a:solidFill>
                <a:latin typeface="Arial"/>
                <a:ea typeface="Arial"/>
                <a:cs typeface="Arial"/>
              </a:defRPr>
            </a:pPr>
            <a:r>
              <a:rPr sz="1425" b="1" i="0">
                <a:solidFill>
                  <a:srgbClr val="005096"/>
                </a:solidFill>
                <a:latin typeface="Arial"/>
                <a:ea typeface="Arial"/>
                <a:cs typeface="Arial"/>
              </a:rPr>
              <a:t>$99.5bn / 289只</a:t>
            </a:r>
          </a:p>
        </p:txBody>
      </p:sp>
      <p:sp>
        <p:nvSpPr>
          <p:cNvPr id="7" name="矩形 6">
            <a:extLst>
              <a:ext uri="{FF2B5EF4-FFF2-40B4-BE49-F238E27FC236}">
                <a16:creationId xmlns:a16="http://schemas.microsoft.com/office/drawing/2014/main" id="{C6D12133-7C8D-45C0-8B55-5A0C0A987C35}"/>
              </a:ext>
            </a:extLst>
          </p:cNvPr>
          <p:cNvSpPr>
            <a:spLocks noGrp="1"/>
          </p:cNvSpPr>
          <p:nvPr/>
        </p:nvSpPr>
        <p:spPr>
          <a:xfrm>
            <a:off x="533400" y="3382709"/>
            <a:ext cx="2228850" cy="311277"/>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明确标记UCITS</a:t>
            </a:r>
          </a:p>
        </p:txBody>
      </p:sp>
      <p:sp>
        <p:nvSpPr>
          <p:cNvPr id="8" name="圆角矩形 7">
            <a:extLst>
              <a:ext uri="{FF2B5EF4-FFF2-40B4-BE49-F238E27FC236}">
                <a16:creationId xmlns:a16="http://schemas.microsoft.com/office/drawing/2014/main" id="{8AA1A35B-E504-4128-8648-87DDC7DB3146}"/>
              </a:ext>
            </a:extLst>
          </p:cNvPr>
          <p:cNvSpPr>
            <a:spLocks noGrp="1"/>
          </p:cNvSpPr>
          <p:nvPr/>
        </p:nvSpPr>
        <p:spPr>
          <a:xfrm>
            <a:off x="3286125" y="2981325"/>
            <a:ext cx="2381250" cy="819150"/>
          </a:xfrm>
          <a:prstGeom prst="roundRect">
            <a:avLst>
              <a:gd name="adj" fmla="val 2326"/>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9" name="矩形 8">
            <a:extLst>
              <a:ext uri="{FF2B5EF4-FFF2-40B4-BE49-F238E27FC236}">
                <a16:creationId xmlns:a16="http://schemas.microsoft.com/office/drawing/2014/main" id="{A138C700-CC74-44EF-ADE2-26692B68F1F5}"/>
              </a:ext>
            </a:extLst>
          </p:cNvPr>
          <p:cNvSpPr>
            <a:spLocks noGrp="1"/>
          </p:cNvSpPr>
          <p:nvPr/>
        </p:nvSpPr>
        <p:spPr>
          <a:xfrm>
            <a:off x="3362325" y="3057525"/>
            <a:ext cx="2228850" cy="360426"/>
          </a:xfrm>
          <a:prstGeom prst="rect">
            <a:avLst/>
          </a:prstGeom>
          <a:noFill/>
          <a:ln w="0">
            <a:noFill/>
            <a:prstDash val="solid"/>
          </a:ln>
        </p:spPr>
        <p:txBody>
          <a:bodyPr lIns="38100" tIns="28575" rIns="38100" bIns="28575" anchor="ctr">
            <a:normAutofit/>
          </a:bodyPr>
          <a:lstStyle/>
          <a:p>
            <a:pPr algn="l">
              <a:buNone/>
              <a:defRPr sz="1350" b="1" i="0">
                <a:solidFill>
                  <a:srgbClr val="005096"/>
                </a:solidFill>
                <a:latin typeface="Arial"/>
                <a:ea typeface="Arial"/>
                <a:cs typeface="Arial"/>
              </a:defRPr>
            </a:pPr>
            <a:r>
              <a:rPr sz="1350" b="1" i="0">
                <a:solidFill>
                  <a:srgbClr val="005096"/>
                </a:solidFill>
                <a:latin typeface="Arial"/>
                <a:ea typeface="Arial"/>
                <a:cs typeface="Arial"/>
              </a:rPr>
              <a:t>$113.6bn / 1,049只</a:t>
            </a:r>
          </a:p>
        </p:txBody>
      </p:sp>
      <p:sp>
        <p:nvSpPr>
          <p:cNvPr id="10" name="矩形 9">
            <a:extLst>
              <a:ext uri="{FF2B5EF4-FFF2-40B4-BE49-F238E27FC236}">
                <a16:creationId xmlns:a16="http://schemas.microsoft.com/office/drawing/2014/main" id="{5D87CE3E-B6DE-4819-A492-30EDF449D93B}"/>
              </a:ext>
            </a:extLst>
          </p:cNvPr>
          <p:cNvSpPr>
            <a:spLocks noGrp="1"/>
          </p:cNvSpPr>
          <p:nvPr/>
        </p:nvSpPr>
        <p:spPr>
          <a:xfrm>
            <a:off x="3362325" y="3382709"/>
            <a:ext cx="2228850" cy="311277"/>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UCITS状态未标记（含美/亚本地架构）</a:t>
            </a:r>
          </a:p>
        </p:txBody>
      </p:sp>
      <p:sp>
        <p:nvSpPr>
          <p:cNvPr id="11" name="圆角矩形 10">
            <a:extLst>
              <a:ext uri="{FF2B5EF4-FFF2-40B4-BE49-F238E27FC236}">
                <a16:creationId xmlns:a16="http://schemas.microsoft.com/office/drawing/2014/main" id="{3528D1D0-9E3A-4B4B-84E9-8F8D1A2A7E96}"/>
              </a:ext>
            </a:extLst>
          </p:cNvPr>
          <p:cNvSpPr>
            <a:spLocks noGrp="1"/>
          </p:cNvSpPr>
          <p:nvPr/>
        </p:nvSpPr>
        <p:spPr>
          <a:xfrm>
            <a:off x="6115050" y="2981325"/>
            <a:ext cx="2381250" cy="819150"/>
          </a:xfrm>
          <a:prstGeom prst="roundRect">
            <a:avLst>
              <a:gd name="adj" fmla="val 2326"/>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2" name="矩形 11">
            <a:extLst>
              <a:ext uri="{FF2B5EF4-FFF2-40B4-BE49-F238E27FC236}">
                <a16:creationId xmlns:a16="http://schemas.microsoft.com/office/drawing/2014/main" id="{F38BAF6F-0A83-4388-8E0C-FF8B616CACAE}"/>
              </a:ext>
            </a:extLst>
          </p:cNvPr>
          <p:cNvSpPr>
            <a:spLocks noGrp="1"/>
          </p:cNvSpPr>
          <p:nvPr/>
        </p:nvSpPr>
        <p:spPr>
          <a:xfrm>
            <a:off x="6191250" y="3057525"/>
            <a:ext cx="2228850" cy="360426"/>
          </a:xfrm>
          <a:prstGeom prst="rect">
            <a:avLst/>
          </a:prstGeom>
          <a:noFill/>
          <a:ln w="0">
            <a:noFill/>
            <a:prstDash val="solid"/>
          </a:ln>
        </p:spPr>
        <p:txBody>
          <a:bodyPr lIns="38100" tIns="28575" rIns="38100" bIns="28575" anchor="ctr">
            <a:normAutofit/>
          </a:bodyPr>
          <a:lstStyle/>
          <a:p>
            <a:pPr algn="l">
              <a:buNone/>
              <a:defRPr sz="1425" b="1" i="0">
                <a:solidFill>
                  <a:srgbClr val="005096"/>
                </a:solidFill>
                <a:latin typeface="Arial"/>
                <a:ea typeface="Arial"/>
                <a:cs typeface="Arial"/>
              </a:defRPr>
            </a:pPr>
            <a:r>
              <a:rPr sz="1425" b="1" i="0">
                <a:solidFill>
                  <a:srgbClr val="005096"/>
                </a:solidFill>
                <a:latin typeface="Arial"/>
                <a:ea typeface="Arial"/>
                <a:cs typeface="Arial"/>
              </a:rPr>
              <a:t>$1.2bn / 10只</a:t>
            </a:r>
          </a:p>
        </p:txBody>
      </p:sp>
      <p:sp>
        <p:nvSpPr>
          <p:cNvPr id="13" name="矩形 12">
            <a:extLst>
              <a:ext uri="{FF2B5EF4-FFF2-40B4-BE49-F238E27FC236}">
                <a16:creationId xmlns:a16="http://schemas.microsoft.com/office/drawing/2014/main" id="{119378E6-7ABE-4B8B-934D-EDFBBD9A0BC7}"/>
              </a:ext>
            </a:extLst>
          </p:cNvPr>
          <p:cNvSpPr>
            <a:spLocks noGrp="1"/>
          </p:cNvSpPr>
          <p:nvPr/>
        </p:nvSpPr>
        <p:spPr>
          <a:xfrm>
            <a:off x="6191250" y="3382709"/>
            <a:ext cx="2228850" cy="311277"/>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明确标记为非UCITS</a:t>
            </a:r>
          </a:p>
        </p:txBody>
      </p:sp>
      <p:sp>
        <p:nvSpPr>
          <p:cNvPr id="14" name="圆角矩形 13">
            <a:extLst>
              <a:ext uri="{FF2B5EF4-FFF2-40B4-BE49-F238E27FC236}">
                <a16:creationId xmlns:a16="http://schemas.microsoft.com/office/drawing/2014/main" id="{0E5E4B25-9C0E-4641-9DB3-539235560C8C}"/>
              </a:ext>
            </a:extLst>
          </p:cNvPr>
          <p:cNvSpPr>
            <a:spLocks noGrp="1"/>
          </p:cNvSpPr>
          <p:nvPr/>
        </p:nvSpPr>
        <p:spPr>
          <a:xfrm>
            <a:off x="457200" y="3990975"/>
            <a:ext cx="8039100" cy="457200"/>
          </a:xfrm>
          <a:prstGeom prst="roundRect">
            <a:avLst>
              <a:gd name="adj" fmla="val 4167"/>
            </a:avLst>
          </a:prstGeom>
          <a:solidFill>
            <a:srgbClr val="FFF9E8"/>
          </a:solidFill>
          <a:ln w="6668">
            <a:solidFill>
              <a:srgbClr val="F0BE42"/>
            </a:solidFill>
            <a:prstDash val="solid"/>
          </a:ln>
        </p:spPr>
        <p:txBody>
          <a:bodyPr/>
          <a:lstStyle/>
          <a:p>
            <a:endParaRPr lang="zh-CN" altLang="en-US"/>
          </a:p>
        </p:txBody>
      </p:sp>
      <p:sp>
        <p:nvSpPr>
          <p:cNvPr id="15" name="矩形 14">
            <a:extLst>
              <a:ext uri="{FF2B5EF4-FFF2-40B4-BE49-F238E27FC236}">
                <a16:creationId xmlns:a16="http://schemas.microsoft.com/office/drawing/2014/main" id="{D1E9351B-D8F8-4401-879E-631F1A981AF5}"/>
              </a:ext>
            </a:extLst>
          </p:cNvPr>
          <p:cNvSpPr>
            <a:spLocks noGrp="1"/>
          </p:cNvSpPr>
          <p:nvPr/>
        </p:nvSpPr>
        <p:spPr>
          <a:xfrm>
            <a:off x="523875" y="4038600"/>
            <a:ext cx="7905750" cy="361950"/>
          </a:xfrm>
          <a:prstGeom prst="rect">
            <a:avLst/>
          </a:prstGeom>
          <a:noFill/>
          <a:ln w="0">
            <a:noFill/>
            <a:prstDash val="solid"/>
          </a:ln>
        </p:spPr>
        <p:txBody>
          <a:bodyPr lIns="38100" tIns="28575" rIns="38100" bIns="28575" anchor="ctr">
            <a:normAutofit/>
          </a:bodyPr>
          <a:lstStyle/>
          <a:p>
            <a:pPr algn="ctr">
              <a:buNone/>
              <a:defRPr sz="735" b="1" i="0">
                <a:solidFill>
                  <a:srgbClr val="3C3C3C"/>
                </a:solidFill>
                <a:latin typeface="华文黑体_易方达"/>
                <a:ea typeface="华文黑体_易方达"/>
                <a:cs typeface="华文黑体_易方达"/>
              </a:defRPr>
            </a:pPr>
            <a:r>
              <a:rPr sz="735" b="1" i="0">
                <a:solidFill>
                  <a:srgbClr val="3C3C3C"/>
                </a:solidFill>
                <a:latin typeface="华文黑体_易方达"/>
                <a:ea typeface="华文黑体_易方达"/>
                <a:cs typeface="华文黑体_易方达"/>
              </a:rPr>
              <a:t>UCITS标签缺失不能简单等同于非UCITS；但从产品比较看，欧洲头部主动策略普遍依赖UCITS多份额、多币种和多国注册形成规模。</a:t>
            </a:r>
          </a:p>
        </p:txBody>
      </p:sp>
      <p:sp>
        <p:nvSpPr>
          <p:cNvPr id="16" name="矩形 15">
            <a:extLst>
              <a:ext uri="{FF2B5EF4-FFF2-40B4-BE49-F238E27FC236}">
                <a16:creationId xmlns:a16="http://schemas.microsoft.com/office/drawing/2014/main" id="{80DF8796-67B4-4682-876D-1162A8462B01}"/>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资料来源：Morningstar底表，UCITS字段；架构比较结合基金注册地与发行资料</a:t>
            </a:r>
          </a:p>
        </p:txBody>
      </p:sp>
    </p:spTree>
    <p:extLst>
      <p:ext uri="{BB962C8B-B14F-4D97-AF65-F5344CB8AC3E}">
        <p14:creationId xmlns:p14="http://schemas.microsoft.com/office/powerpoint/2010/main" val="117974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95250"/>
            <a:ext cx="6438900" cy="609600"/>
          </a:xfrm>
        </p:spPr>
        <p:txBody>
          <a:bodyPr>
            <a:normAutofit/>
          </a:bodyPr>
          <a:lstStyle/>
          <a:p>
            <a:pPr>
              <a:buNone/>
              <a:defRPr sz="1425" b="1">
                <a:solidFill>
                  <a:srgbClr val="FFFFFF"/>
                </a:solidFill>
              </a:defRPr>
            </a:pPr>
            <a:r>
              <a:rPr sz="1425" b="1">
                <a:solidFill>
                  <a:srgbClr val="FFFFFF"/>
                </a:solidFill>
                <a:latin typeface="+mn-ea"/>
                <a:ea typeface="+mn-ea"/>
                <a:cs typeface="+mn-ea"/>
              </a:rPr>
              <a:t>Benchmark标准化后，Hang Seng、MSCI China与A股核心指数形成三大主轴</a:t>
            </a:r>
          </a:p>
        </p:txBody>
      </p:sp>
      <p:graphicFrame>
        <p:nvGraphicFramePr>
          <p:cNvPr id="18" name="Chart"/>
          <p:cNvGraphicFramePr/>
          <p:nvPr/>
        </p:nvGraphicFramePr>
        <p:xfrm>
          <a:off x="342900" y="1028700"/>
          <a:ext cx="57912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4" name="圆角矩形 3">
            <a:extLst>
              <a:ext uri="{FF2B5EF4-FFF2-40B4-BE49-F238E27FC236}">
                <a16:creationId xmlns:a16="http://schemas.microsoft.com/office/drawing/2014/main" id="{406430F9-8504-4C7E-9713-B7762DE962E8}"/>
              </a:ext>
            </a:extLst>
          </p:cNvPr>
          <p:cNvSpPr>
            <a:spLocks noGrp="1"/>
          </p:cNvSpPr>
          <p:nvPr/>
        </p:nvSpPr>
        <p:spPr>
          <a:xfrm>
            <a:off x="6400800" y="1095375"/>
            <a:ext cx="2114550" cy="781050"/>
          </a:xfrm>
          <a:prstGeom prst="roundRect">
            <a:avLst>
              <a:gd name="adj" fmla="val 2439"/>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5" name="矩形 4">
            <a:extLst>
              <a:ext uri="{FF2B5EF4-FFF2-40B4-BE49-F238E27FC236}">
                <a16:creationId xmlns:a16="http://schemas.microsoft.com/office/drawing/2014/main" id="{2B588065-03FA-47E9-A177-13D653CB0B9B}"/>
              </a:ext>
            </a:extLst>
          </p:cNvPr>
          <p:cNvSpPr>
            <a:spLocks noGrp="1"/>
          </p:cNvSpPr>
          <p:nvPr/>
        </p:nvSpPr>
        <p:spPr>
          <a:xfrm>
            <a:off x="6477000" y="1171575"/>
            <a:ext cx="1962150" cy="343662"/>
          </a:xfrm>
          <a:prstGeom prst="rect">
            <a:avLst/>
          </a:prstGeom>
          <a:noFill/>
          <a:ln w="0">
            <a:noFill/>
            <a:prstDash val="solid"/>
          </a:ln>
        </p:spPr>
        <p:txBody>
          <a:bodyPr lIns="38100" tIns="28575" rIns="38100" bIns="28575" anchor="ctr">
            <a:normAutofit/>
          </a:bodyPr>
          <a:lstStyle/>
          <a:p>
            <a:pPr algn="l">
              <a:buNone/>
              <a:defRPr sz="1650" b="1" i="0">
                <a:solidFill>
                  <a:srgbClr val="005096"/>
                </a:solidFill>
                <a:latin typeface="Arial"/>
                <a:ea typeface="Arial"/>
                <a:cs typeface="Arial"/>
              </a:defRPr>
            </a:pPr>
            <a:r>
              <a:rPr sz="1650" b="1" i="0">
                <a:solidFill>
                  <a:srgbClr val="005096"/>
                </a:solidFill>
                <a:latin typeface="Arial"/>
                <a:ea typeface="Arial"/>
                <a:cs typeface="Arial"/>
              </a:rPr>
              <a:t>$23.5bn</a:t>
            </a:r>
          </a:p>
        </p:txBody>
      </p:sp>
      <p:sp>
        <p:nvSpPr>
          <p:cNvPr id="6" name="矩形 5">
            <a:extLst>
              <a:ext uri="{FF2B5EF4-FFF2-40B4-BE49-F238E27FC236}">
                <a16:creationId xmlns:a16="http://schemas.microsoft.com/office/drawing/2014/main" id="{F6B12245-A8D4-4F4F-A9CA-9210BB292425}"/>
              </a:ext>
            </a:extLst>
          </p:cNvPr>
          <p:cNvSpPr>
            <a:spLocks noGrp="1"/>
          </p:cNvSpPr>
          <p:nvPr/>
        </p:nvSpPr>
        <p:spPr>
          <a:xfrm>
            <a:off x="6477000" y="1478090"/>
            <a:ext cx="1962150" cy="296799"/>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Hang Seng Index规模</a:t>
            </a:r>
          </a:p>
        </p:txBody>
      </p:sp>
      <p:sp>
        <p:nvSpPr>
          <p:cNvPr id="7" name="圆角矩形 6">
            <a:extLst>
              <a:ext uri="{FF2B5EF4-FFF2-40B4-BE49-F238E27FC236}">
                <a16:creationId xmlns:a16="http://schemas.microsoft.com/office/drawing/2014/main" id="{F3AFBB13-0B51-4600-9B01-2AE8A250B7DC}"/>
              </a:ext>
            </a:extLst>
          </p:cNvPr>
          <p:cNvSpPr>
            <a:spLocks noGrp="1"/>
          </p:cNvSpPr>
          <p:nvPr/>
        </p:nvSpPr>
        <p:spPr>
          <a:xfrm>
            <a:off x="6400800" y="2009775"/>
            <a:ext cx="2114550" cy="781050"/>
          </a:xfrm>
          <a:prstGeom prst="roundRect">
            <a:avLst>
              <a:gd name="adj" fmla="val 2439"/>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8" name="矩形 7">
            <a:extLst>
              <a:ext uri="{FF2B5EF4-FFF2-40B4-BE49-F238E27FC236}">
                <a16:creationId xmlns:a16="http://schemas.microsoft.com/office/drawing/2014/main" id="{BC811716-33ED-42AB-B5ED-E49128D0A760}"/>
              </a:ext>
            </a:extLst>
          </p:cNvPr>
          <p:cNvSpPr>
            <a:spLocks noGrp="1"/>
          </p:cNvSpPr>
          <p:nvPr/>
        </p:nvSpPr>
        <p:spPr>
          <a:xfrm>
            <a:off x="6477000" y="2085975"/>
            <a:ext cx="1962150" cy="343662"/>
          </a:xfrm>
          <a:prstGeom prst="rect">
            <a:avLst/>
          </a:prstGeom>
          <a:noFill/>
          <a:ln w="0">
            <a:noFill/>
            <a:prstDash val="solid"/>
          </a:ln>
        </p:spPr>
        <p:txBody>
          <a:bodyPr lIns="38100" tIns="28575" rIns="38100" bIns="28575" anchor="ctr">
            <a:normAutofit/>
          </a:bodyPr>
          <a:lstStyle/>
          <a:p>
            <a:pPr algn="l">
              <a:buNone/>
              <a:defRPr sz="1650" b="1" i="0">
                <a:solidFill>
                  <a:srgbClr val="005096"/>
                </a:solidFill>
                <a:latin typeface="Arial"/>
                <a:ea typeface="Arial"/>
                <a:cs typeface="Arial"/>
              </a:defRPr>
            </a:pPr>
            <a:r>
              <a:rPr sz="1650" b="1" i="0">
                <a:solidFill>
                  <a:srgbClr val="005096"/>
                </a:solidFill>
                <a:latin typeface="Arial"/>
                <a:ea typeface="Arial"/>
                <a:cs typeface="Arial"/>
              </a:rPr>
              <a:t>$22.8bn</a:t>
            </a:r>
          </a:p>
        </p:txBody>
      </p:sp>
      <p:sp>
        <p:nvSpPr>
          <p:cNvPr id="9" name="矩形 8">
            <a:extLst>
              <a:ext uri="{FF2B5EF4-FFF2-40B4-BE49-F238E27FC236}">
                <a16:creationId xmlns:a16="http://schemas.microsoft.com/office/drawing/2014/main" id="{D4617E86-3D5C-458A-9BDA-CB2C9A92B7E5}"/>
              </a:ext>
            </a:extLst>
          </p:cNvPr>
          <p:cNvSpPr>
            <a:spLocks noGrp="1"/>
          </p:cNvSpPr>
          <p:nvPr/>
        </p:nvSpPr>
        <p:spPr>
          <a:xfrm>
            <a:off x="6477000" y="2392490"/>
            <a:ext cx="1962150" cy="296799"/>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MSCI China规模</a:t>
            </a:r>
          </a:p>
        </p:txBody>
      </p:sp>
      <p:sp>
        <p:nvSpPr>
          <p:cNvPr id="10" name="圆角矩形 9">
            <a:extLst>
              <a:ext uri="{FF2B5EF4-FFF2-40B4-BE49-F238E27FC236}">
                <a16:creationId xmlns:a16="http://schemas.microsoft.com/office/drawing/2014/main" id="{70CCF583-74B3-4A8A-9021-DCC9B35D681F}"/>
              </a:ext>
            </a:extLst>
          </p:cNvPr>
          <p:cNvSpPr>
            <a:spLocks noGrp="1"/>
          </p:cNvSpPr>
          <p:nvPr/>
        </p:nvSpPr>
        <p:spPr>
          <a:xfrm>
            <a:off x="6400800" y="2924175"/>
            <a:ext cx="2114550" cy="781050"/>
          </a:xfrm>
          <a:prstGeom prst="roundRect">
            <a:avLst>
              <a:gd name="adj" fmla="val 2439"/>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1" name="矩形 10">
            <a:extLst>
              <a:ext uri="{FF2B5EF4-FFF2-40B4-BE49-F238E27FC236}">
                <a16:creationId xmlns:a16="http://schemas.microsoft.com/office/drawing/2014/main" id="{338504A8-0E0A-4D5C-87EC-3C7B24F217B1}"/>
              </a:ext>
            </a:extLst>
          </p:cNvPr>
          <p:cNvSpPr>
            <a:spLocks noGrp="1"/>
          </p:cNvSpPr>
          <p:nvPr/>
        </p:nvSpPr>
        <p:spPr>
          <a:xfrm>
            <a:off x="6477000" y="3000375"/>
            <a:ext cx="1962150" cy="343662"/>
          </a:xfrm>
          <a:prstGeom prst="rect">
            <a:avLst/>
          </a:prstGeom>
          <a:noFill/>
          <a:ln w="0">
            <a:noFill/>
            <a:prstDash val="solid"/>
          </a:ln>
        </p:spPr>
        <p:txBody>
          <a:bodyPr lIns="38100" tIns="28575" rIns="38100" bIns="28575" anchor="ctr">
            <a:normAutofit/>
          </a:bodyPr>
          <a:lstStyle/>
          <a:p>
            <a:pPr algn="l">
              <a:buNone/>
              <a:defRPr sz="1575" b="1" i="0">
                <a:solidFill>
                  <a:srgbClr val="1EB9E1"/>
                </a:solidFill>
                <a:latin typeface="Arial"/>
                <a:ea typeface="Arial"/>
                <a:cs typeface="Arial"/>
              </a:defRPr>
            </a:pPr>
            <a:r>
              <a:rPr sz="1575" b="1" i="0">
                <a:solidFill>
                  <a:srgbClr val="1EB9E1"/>
                </a:solidFill>
                <a:latin typeface="Arial"/>
                <a:ea typeface="Arial"/>
                <a:cs typeface="Arial"/>
              </a:rPr>
              <a:t>$29.3bn</a:t>
            </a:r>
          </a:p>
        </p:txBody>
      </p:sp>
      <p:sp>
        <p:nvSpPr>
          <p:cNvPr id="12" name="矩形 11">
            <a:extLst>
              <a:ext uri="{FF2B5EF4-FFF2-40B4-BE49-F238E27FC236}">
                <a16:creationId xmlns:a16="http://schemas.microsoft.com/office/drawing/2014/main" id="{93D990EF-36F5-4E59-9C1F-7061480FB534}"/>
              </a:ext>
            </a:extLst>
          </p:cNvPr>
          <p:cNvSpPr>
            <a:spLocks noGrp="1"/>
          </p:cNvSpPr>
          <p:nvPr/>
        </p:nvSpPr>
        <p:spPr>
          <a:xfrm>
            <a:off x="6477000" y="3306890"/>
            <a:ext cx="1962150" cy="296799"/>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MSCI China A Onshore + CSI 300</a:t>
            </a:r>
          </a:p>
        </p:txBody>
      </p:sp>
      <p:sp>
        <p:nvSpPr>
          <p:cNvPr id="13" name="圆角矩形 12">
            <a:extLst>
              <a:ext uri="{FF2B5EF4-FFF2-40B4-BE49-F238E27FC236}">
                <a16:creationId xmlns:a16="http://schemas.microsoft.com/office/drawing/2014/main" id="{DDFA292D-E831-4252-8ECC-2FB6ABED8E07}"/>
              </a:ext>
            </a:extLst>
          </p:cNvPr>
          <p:cNvSpPr>
            <a:spLocks noGrp="1"/>
          </p:cNvSpPr>
          <p:nvPr/>
        </p:nvSpPr>
        <p:spPr>
          <a:xfrm>
            <a:off x="6400800" y="3829050"/>
            <a:ext cx="2114550" cy="552450"/>
          </a:xfrm>
          <a:prstGeom prst="roundRect">
            <a:avLst>
              <a:gd name="adj" fmla="val 3448"/>
            </a:avLst>
          </a:prstGeom>
          <a:solidFill>
            <a:srgbClr val="FFF9E8"/>
          </a:solidFill>
          <a:ln w="6668">
            <a:solidFill>
              <a:srgbClr val="F0BE42"/>
            </a:solidFill>
            <a:prstDash val="solid"/>
          </a:ln>
        </p:spPr>
        <p:txBody>
          <a:bodyPr/>
          <a:lstStyle/>
          <a:p>
            <a:endParaRPr lang="zh-CN" altLang="en-US"/>
          </a:p>
        </p:txBody>
      </p:sp>
      <p:sp>
        <p:nvSpPr>
          <p:cNvPr id="14" name="矩形 13">
            <a:extLst>
              <a:ext uri="{FF2B5EF4-FFF2-40B4-BE49-F238E27FC236}">
                <a16:creationId xmlns:a16="http://schemas.microsoft.com/office/drawing/2014/main" id="{110C3645-B368-4720-BDFA-EED9B68D3217}"/>
              </a:ext>
            </a:extLst>
          </p:cNvPr>
          <p:cNvSpPr>
            <a:spLocks noGrp="1"/>
          </p:cNvSpPr>
          <p:nvPr/>
        </p:nvSpPr>
        <p:spPr>
          <a:xfrm>
            <a:off x="6467475" y="3876675"/>
            <a:ext cx="1981200" cy="457200"/>
          </a:xfrm>
          <a:prstGeom prst="rect">
            <a:avLst/>
          </a:prstGeom>
          <a:noFill/>
          <a:ln w="0">
            <a:noFill/>
            <a:prstDash val="solid"/>
          </a:ln>
        </p:spPr>
        <p:txBody>
          <a:bodyPr lIns="38100" tIns="28575" rIns="38100" bIns="28575" anchor="ctr">
            <a:normAutofit/>
          </a:bodyPr>
          <a:lstStyle/>
          <a:p>
            <a:pPr algn="l">
              <a:buNone/>
              <a:defRPr sz="690" b="1" i="0">
                <a:solidFill>
                  <a:srgbClr val="3C3C3C"/>
                </a:solidFill>
                <a:latin typeface="华文黑体_易方达"/>
                <a:ea typeface="华文黑体_易方达"/>
                <a:cs typeface="华文黑体_易方达"/>
              </a:defRPr>
            </a:pPr>
            <a:r>
              <a:rPr sz="690" b="1" i="0">
                <a:solidFill>
                  <a:srgbClr val="3C3C3C"/>
                </a:solidFill>
                <a:latin typeface="华文黑体_易方达"/>
                <a:ea typeface="华文黑体_易方达"/>
                <a:cs typeface="华文黑体_易方达"/>
              </a:rPr>
              <a:t>美国按Focus Prospectus，其他地区按Primary Prospectus；币种及NR/PR/TR等细节后缀已归并到主指数。</a:t>
            </a:r>
          </a:p>
        </p:txBody>
      </p:sp>
      <p:sp>
        <p:nvSpPr>
          <p:cNvPr id="15" name="矩形 14">
            <a:extLst>
              <a:ext uri="{FF2B5EF4-FFF2-40B4-BE49-F238E27FC236}">
                <a16:creationId xmlns:a16="http://schemas.microsoft.com/office/drawing/2014/main" id="{92CB7F93-9A17-4C2A-BBB9-DBFB01D2324D}"/>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资料来源：Morningstar底表；Benchmark Canonical内部标准化</a:t>
            </a:r>
          </a:p>
        </p:txBody>
      </p:sp>
    </p:spTree>
    <p:extLst>
      <p:ext uri="{BB962C8B-B14F-4D97-AF65-F5344CB8AC3E}">
        <p14:creationId xmlns:p14="http://schemas.microsoft.com/office/powerpoint/2010/main" val="1179745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650" b="1">
                <a:solidFill>
                  <a:srgbClr val="FFFFFF"/>
                </a:solidFill>
              </a:defRPr>
            </a:pPr>
            <a:r>
              <a:rPr sz="1650" b="1">
                <a:solidFill>
                  <a:srgbClr val="FFFFFF"/>
                </a:solidFill>
                <a:latin typeface="+mn-ea"/>
                <a:ea typeface="+mn-ea"/>
                <a:cs typeface="+mn-ea"/>
              </a:rPr>
              <a:t>美国不是最大承载地，却是“少而大”的全球中国ETF交易中心</a:t>
            </a:r>
          </a:p>
        </p:txBody>
      </p:sp>
      <p:sp>
        <p:nvSpPr>
          <p:cNvPr id="3" name="圆角矩形 2">
            <a:extLst>
              <a:ext uri="{FF2B5EF4-FFF2-40B4-BE49-F238E27FC236}">
                <a16:creationId xmlns:a16="http://schemas.microsoft.com/office/drawing/2014/main" id="{0EC2EB4C-B6F7-4ABF-9FD4-E0808870F453}"/>
              </a:ext>
            </a:extLst>
          </p:cNvPr>
          <p:cNvSpPr>
            <a:spLocks noGrp="1"/>
          </p:cNvSpPr>
          <p:nvPr/>
        </p:nvSpPr>
        <p:spPr>
          <a:xfrm>
            <a:off x="323850" y="1066800"/>
            <a:ext cx="1905000" cy="981075"/>
          </a:xfrm>
          <a:prstGeom prst="roundRect">
            <a:avLst>
              <a:gd name="adj" fmla="val 194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4" name="矩形 3">
            <a:extLst>
              <a:ext uri="{FF2B5EF4-FFF2-40B4-BE49-F238E27FC236}">
                <a16:creationId xmlns:a16="http://schemas.microsoft.com/office/drawing/2014/main" id="{4C6BF78C-FCBB-48F9-BD27-637826D3F517}"/>
              </a:ext>
            </a:extLst>
          </p:cNvPr>
          <p:cNvSpPr>
            <a:spLocks noGrp="1"/>
          </p:cNvSpPr>
          <p:nvPr/>
        </p:nvSpPr>
        <p:spPr>
          <a:xfrm>
            <a:off x="400050" y="1143000"/>
            <a:ext cx="1752600" cy="431673"/>
          </a:xfrm>
          <a:prstGeom prst="rect">
            <a:avLst/>
          </a:prstGeom>
          <a:noFill/>
          <a:ln w="0">
            <a:noFill/>
            <a:prstDash val="solid"/>
          </a:ln>
        </p:spPr>
        <p:txBody>
          <a:bodyPr lIns="38100" tIns="28575" rIns="38100" bIns="28575" anchor="ctr">
            <a:normAutofit/>
          </a:bodyPr>
          <a:lstStyle/>
          <a:p>
            <a:pPr algn="l">
              <a:buNone/>
              <a:defRPr sz="2025" b="1" i="0">
                <a:solidFill>
                  <a:srgbClr val="005096"/>
                </a:solidFill>
                <a:latin typeface="Arial"/>
                <a:ea typeface="Arial"/>
                <a:cs typeface="Arial"/>
              </a:defRPr>
            </a:pPr>
            <a:r>
              <a:rPr sz="2025" b="1" i="0">
                <a:solidFill>
                  <a:srgbClr val="005096"/>
                </a:solidFill>
                <a:latin typeface="Arial"/>
                <a:ea typeface="Arial"/>
                <a:cs typeface="Arial"/>
              </a:rPr>
              <a:t>49只</a:t>
            </a:r>
          </a:p>
        </p:txBody>
      </p:sp>
      <p:sp>
        <p:nvSpPr>
          <p:cNvPr id="5" name="矩形 4">
            <a:extLst>
              <a:ext uri="{FF2B5EF4-FFF2-40B4-BE49-F238E27FC236}">
                <a16:creationId xmlns:a16="http://schemas.microsoft.com/office/drawing/2014/main" id="{ED39CB37-055E-48DB-B945-1FDEE92D97ED}"/>
              </a:ext>
            </a:extLst>
          </p:cNvPr>
          <p:cNvSpPr>
            <a:spLocks noGrp="1"/>
          </p:cNvSpPr>
          <p:nvPr/>
        </p:nvSpPr>
        <p:spPr>
          <a:xfrm>
            <a:off x="400050" y="1547527"/>
            <a:ext cx="1752600" cy="372809"/>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美国基金实体</a:t>
            </a:r>
          </a:p>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占总数量3.64%</a:t>
            </a:r>
          </a:p>
        </p:txBody>
      </p:sp>
      <p:sp>
        <p:nvSpPr>
          <p:cNvPr id="6" name="圆角矩形 5">
            <a:extLst>
              <a:ext uri="{FF2B5EF4-FFF2-40B4-BE49-F238E27FC236}">
                <a16:creationId xmlns:a16="http://schemas.microsoft.com/office/drawing/2014/main" id="{CEC61D95-CFB5-4C62-A250-767F35214819}"/>
              </a:ext>
            </a:extLst>
          </p:cNvPr>
          <p:cNvSpPr>
            <a:spLocks noGrp="1"/>
          </p:cNvSpPr>
          <p:nvPr/>
        </p:nvSpPr>
        <p:spPr>
          <a:xfrm>
            <a:off x="2390775" y="1066800"/>
            <a:ext cx="1905000" cy="981075"/>
          </a:xfrm>
          <a:prstGeom prst="roundRect">
            <a:avLst>
              <a:gd name="adj" fmla="val 194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7" name="矩形 6">
            <a:extLst>
              <a:ext uri="{FF2B5EF4-FFF2-40B4-BE49-F238E27FC236}">
                <a16:creationId xmlns:a16="http://schemas.microsoft.com/office/drawing/2014/main" id="{D2DA8430-88E7-458C-8832-092C7B26F446}"/>
              </a:ext>
            </a:extLst>
          </p:cNvPr>
          <p:cNvSpPr>
            <a:spLocks noGrp="1"/>
          </p:cNvSpPr>
          <p:nvPr/>
        </p:nvSpPr>
        <p:spPr>
          <a:xfrm>
            <a:off x="2466975" y="1143000"/>
            <a:ext cx="1752600" cy="431673"/>
          </a:xfrm>
          <a:prstGeom prst="rect">
            <a:avLst/>
          </a:prstGeom>
          <a:noFill/>
          <a:ln w="0">
            <a:noFill/>
            <a:prstDash val="solid"/>
          </a:ln>
        </p:spPr>
        <p:txBody>
          <a:bodyPr lIns="38100" tIns="28575" rIns="38100" bIns="28575" anchor="ctr">
            <a:normAutofit/>
          </a:bodyPr>
          <a:lstStyle/>
          <a:p>
            <a:pPr algn="l">
              <a:buNone/>
              <a:defRPr sz="2025" b="1" i="0">
                <a:solidFill>
                  <a:srgbClr val="005096"/>
                </a:solidFill>
                <a:latin typeface="Arial"/>
                <a:ea typeface="Arial"/>
                <a:cs typeface="Arial"/>
              </a:defRPr>
            </a:pPr>
            <a:r>
              <a:rPr sz="2025" b="1" i="0">
                <a:solidFill>
                  <a:srgbClr val="005096"/>
                </a:solidFill>
                <a:latin typeface="Arial"/>
                <a:ea typeface="Arial"/>
                <a:cs typeface="Arial"/>
              </a:rPr>
              <a:t>$28.0bn</a:t>
            </a:r>
          </a:p>
        </p:txBody>
      </p:sp>
      <p:sp>
        <p:nvSpPr>
          <p:cNvPr id="8" name="矩形 7">
            <a:extLst>
              <a:ext uri="{FF2B5EF4-FFF2-40B4-BE49-F238E27FC236}">
                <a16:creationId xmlns:a16="http://schemas.microsoft.com/office/drawing/2014/main" id="{6D42AE48-DF7C-4B4D-98F1-83498119493B}"/>
              </a:ext>
            </a:extLst>
          </p:cNvPr>
          <p:cNvSpPr>
            <a:spLocks noGrp="1"/>
          </p:cNvSpPr>
          <p:nvPr/>
        </p:nvSpPr>
        <p:spPr>
          <a:xfrm>
            <a:off x="2466975" y="1547527"/>
            <a:ext cx="1752600" cy="372809"/>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美国基金规模</a:t>
            </a:r>
          </a:p>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占总AUM 13.05%</a:t>
            </a:r>
          </a:p>
        </p:txBody>
      </p:sp>
      <p:sp>
        <p:nvSpPr>
          <p:cNvPr id="9" name="圆角矩形 8">
            <a:extLst>
              <a:ext uri="{FF2B5EF4-FFF2-40B4-BE49-F238E27FC236}">
                <a16:creationId xmlns:a16="http://schemas.microsoft.com/office/drawing/2014/main" id="{B3B9851A-3417-4FAC-B64E-52DED8C240DC}"/>
              </a:ext>
            </a:extLst>
          </p:cNvPr>
          <p:cNvSpPr>
            <a:spLocks noGrp="1"/>
          </p:cNvSpPr>
          <p:nvPr/>
        </p:nvSpPr>
        <p:spPr>
          <a:xfrm>
            <a:off x="4457700" y="1066800"/>
            <a:ext cx="1905000" cy="981075"/>
          </a:xfrm>
          <a:prstGeom prst="roundRect">
            <a:avLst>
              <a:gd name="adj" fmla="val 194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0" name="矩形 9">
            <a:extLst>
              <a:ext uri="{FF2B5EF4-FFF2-40B4-BE49-F238E27FC236}">
                <a16:creationId xmlns:a16="http://schemas.microsoft.com/office/drawing/2014/main" id="{22F76EEA-1C3E-4367-94FE-B890F647BF56}"/>
              </a:ext>
            </a:extLst>
          </p:cNvPr>
          <p:cNvSpPr>
            <a:spLocks noGrp="1"/>
          </p:cNvSpPr>
          <p:nvPr/>
        </p:nvSpPr>
        <p:spPr>
          <a:xfrm>
            <a:off x="4533900" y="1143000"/>
            <a:ext cx="1752600" cy="431673"/>
          </a:xfrm>
          <a:prstGeom prst="rect">
            <a:avLst/>
          </a:prstGeom>
          <a:noFill/>
          <a:ln w="0">
            <a:noFill/>
            <a:prstDash val="solid"/>
          </a:ln>
        </p:spPr>
        <p:txBody>
          <a:bodyPr lIns="38100" tIns="28575" rIns="38100" bIns="28575" anchor="ctr">
            <a:normAutofit/>
          </a:bodyPr>
          <a:lstStyle/>
          <a:p>
            <a:pPr algn="l">
              <a:buNone/>
              <a:defRPr sz="1950" b="1" i="0">
                <a:solidFill>
                  <a:srgbClr val="005096"/>
                </a:solidFill>
                <a:latin typeface="Arial"/>
                <a:ea typeface="Arial"/>
                <a:cs typeface="Arial"/>
              </a:defRPr>
            </a:pPr>
            <a:r>
              <a:rPr sz="1950" b="1" i="0">
                <a:solidFill>
                  <a:srgbClr val="005096"/>
                </a:solidFill>
                <a:latin typeface="Arial"/>
                <a:ea typeface="Arial"/>
                <a:cs typeface="Arial"/>
              </a:rPr>
              <a:t>$570.8m</a:t>
            </a:r>
          </a:p>
        </p:txBody>
      </p:sp>
      <p:sp>
        <p:nvSpPr>
          <p:cNvPr id="11" name="矩形 10">
            <a:extLst>
              <a:ext uri="{FF2B5EF4-FFF2-40B4-BE49-F238E27FC236}">
                <a16:creationId xmlns:a16="http://schemas.microsoft.com/office/drawing/2014/main" id="{23C1B4D8-F22C-47E0-B1F0-C5692FEC5085}"/>
              </a:ext>
            </a:extLst>
          </p:cNvPr>
          <p:cNvSpPr>
            <a:spLocks noGrp="1"/>
          </p:cNvSpPr>
          <p:nvPr/>
        </p:nvSpPr>
        <p:spPr>
          <a:xfrm>
            <a:off x="4533900" y="1547527"/>
            <a:ext cx="1752600" cy="372809"/>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美国平均单体规模</a:t>
            </a:r>
          </a:p>
        </p:txBody>
      </p:sp>
      <p:sp>
        <p:nvSpPr>
          <p:cNvPr id="12" name="圆角矩形 11">
            <a:extLst>
              <a:ext uri="{FF2B5EF4-FFF2-40B4-BE49-F238E27FC236}">
                <a16:creationId xmlns:a16="http://schemas.microsoft.com/office/drawing/2014/main" id="{ABCD3B4C-9812-4FA1-AFD9-88501370D8AA}"/>
              </a:ext>
            </a:extLst>
          </p:cNvPr>
          <p:cNvSpPr>
            <a:spLocks noGrp="1"/>
          </p:cNvSpPr>
          <p:nvPr/>
        </p:nvSpPr>
        <p:spPr>
          <a:xfrm>
            <a:off x="6524625" y="1066800"/>
            <a:ext cx="1905000" cy="981075"/>
          </a:xfrm>
          <a:prstGeom prst="roundRect">
            <a:avLst>
              <a:gd name="adj" fmla="val 194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3" name="矩形 12">
            <a:extLst>
              <a:ext uri="{FF2B5EF4-FFF2-40B4-BE49-F238E27FC236}">
                <a16:creationId xmlns:a16="http://schemas.microsoft.com/office/drawing/2014/main" id="{22CD7C24-60A5-4164-B087-11BB07A56EE9}"/>
              </a:ext>
            </a:extLst>
          </p:cNvPr>
          <p:cNvSpPr>
            <a:spLocks noGrp="1"/>
          </p:cNvSpPr>
          <p:nvPr/>
        </p:nvSpPr>
        <p:spPr>
          <a:xfrm>
            <a:off x="6600825" y="1143000"/>
            <a:ext cx="1752600" cy="431673"/>
          </a:xfrm>
          <a:prstGeom prst="rect">
            <a:avLst/>
          </a:prstGeom>
          <a:noFill/>
          <a:ln w="0">
            <a:noFill/>
            <a:prstDash val="solid"/>
          </a:ln>
        </p:spPr>
        <p:txBody>
          <a:bodyPr lIns="38100" tIns="28575" rIns="38100" bIns="28575" anchor="ctr">
            <a:normAutofit/>
          </a:bodyPr>
          <a:lstStyle/>
          <a:p>
            <a:pPr algn="l">
              <a:buNone/>
              <a:defRPr sz="2025" b="1" i="0">
                <a:solidFill>
                  <a:srgbClr val="1EB9E1"/>
                </a:solidFill>
                <a:latin typeface="Arial"/>
                <a:ea typeface="Arial"/>
                <a:cs typeface="Arial"/>
              </a:defRPr>
            </a:pPr>
            <a:r>
              <a:rPr sz="2025" b="1" i="0">
                <a:solidFill>
                  <a:srgbClr val="1EB9E1"/>
                </a:solidFill>
                <a:latin typeface="Arial"/>
                <a:ea typeface="Arial"/>
                <a:cs typeface="Arial"/>
              </a:rPr>
              <a:t>3.98×</a:t>
            </a:r>
          </a:p>
        </p:txBody>
      </p:sp>
      <p:sp>
        <p:nvSpPr>
          <p:cNvPr id="14" name="矩形 13">
            <a:extLst>
              <a:ext uri="{FF2B5EF4-FFF2-40B4-BE49-F238E27FC236}">
                <a16:creationId xmlns:a16="http://schemas.microsoft.com/office/drawing/2014/main" id="{D37FD862-0DED-473D-B684-F220AC0234C1}"/>
              </a:ext>
            </a:extLst>
          </p:cNvPr>
          <p:cNvSpPr>
            <a:spLocks noGrp="1"/>
          </p:cNvSpPr>
          <p:nvPr/>
        </p:nvSpPr>
        <p:spPr>
          <a:xfrm>
            <a:off x="6600825" y="1547527"/>
            <a:ext cx="1752600" cy="372809"/>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美国平均规模 / 其他地区</a:t>
            </a:r>
          </a:p>
        </p:txBody>
      </p:sp>
      <p:sp>
        <p:nvSpPr>
          <p:cNvPr id="15" name="圆角矩形 14">
            <a:extLst>
              <a:ext uri="{FF2B5EF4-FFF2-40B4-BE49-F238E27FC236}">
                <a16:creationId xmlns:a16="http://schemas.microsoft.com/office/drawing/2014/main" id="{8666FFED-B1C4-4652-9400-9AEE5EC37DE1}"/>
              </a:ext>
            </a:extLst>
          </p:cNvPr>
          <p:cNvSpPr>
            <a:spLocks noGrp="1"/>
          </p:cNvSpPr>
          <p:nvPr/>
        </p:nvSpPr>
        <p:spPr>
          <a:xfrm>
            <a:off x="323850" y="2324100"/>
            <a:ext cx="8105775"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过去12个月资金流（USD bn）</a:t>
            </a:r>
          </a:p>
        </p:txBody>
      </p:sp>
      <p:graphicFrame>
        <p:nvGraphicFramePr>
          <p:cNvPr id="35" name="Chart"/>
          <p:cNvGraphicFramePr/>
          <p:nvPr/>
        </p:nvGraphicFramePr>
        <p:xfrm>
          <a:off x="476250" y="2609850"/>
          <a:ext cx="4714875" cy="1619250"/>
        </p:xfrm>
        <a:graphic>
          <a:graphicData uri="http://schemas.openxmlformats.org/drawingml/2006/chart">
            <c:chart xmlns:c="http://schemas.openxmlformats.org/drawingml/2006/chart" xmlns:r="http://schemas.openxmlformats.org/officeDocument/2006/relationships" r:id="rId3"/>
          </a:graphicData>
        </a:graphic>
      </p:graphicFrame>
      <p:sp>
        <p:nvSpPr>
          <p:cNvPr id="17" name="圆角矩形 16">
            <a:extLst>
              <a:ext uri="{FF2B5EF4-FFF2-40B4-BE49-F238E27FC236}">
                <a16:creationId xmlns:a16="http://schemas.microsoft.com/office/drawing/2014/main" id="{69C52B89-EFC3-41A7-BEDE-40E339EA284F}"/>
              </a:ext>
            </a:extLst>
          </p:cNvPr>
          <p:cNvSpPr>
            <a:spLocks noGrp="1"/>
          </p:cNvSpPr>
          <p:nvPr/>
        </p:nvSpPr>
        <p:spPr>
          <a:xfrm>
            <a:off x="5514975" y="2609850"/>
            <a:ext cx="2914650" cy="1619250"/>
          </a:xfrm>
          <a:prstGeom prst="roundRect">
            <a:avLst>
              <a:gd name="adj" fmla="val 1176"/>
            </a:avLst>
          </a:prstGeom>
          <a:solidFill>
            <a:srgbClr val="FFF9E8"/>
          </a:solidFill>
          <a:ln w="6668">
            <a:solidFill>
              <a:srgbClr val="F0BE42"/>
            </a:solidFill>
            <a:prstDash val="solid"/>
          </a:ln>
        </p:spPr>
        <p:txBody>
          <a:bodyPr/>
          <a:lstStyle/>
          <a:p>
            <a:endParaRPr lang="zh-CN" altLang="en-US"/>
          </a:p>
        </p:txBody>
      </p:sp>
      <p:sp>
        <p:nvSpPr>
          <p:cNvPr id="18" name="矩形 17">
            <a:extLst>
              <a:ext uri="{FF2B5EF4-FFF2-40B4-BE49-F238E27FC236}">
                <a16:creationId xmlns:a16="http://schemas.microsoft.com/office/drawing/2014/main" id="{64F06E4B-9A5B-49DE-BD8E-9D932FD6C135}"/>
              </a:ext>
            </a:extLst>
          </p:cNvPr>
          <p:cNvSpPr>
            <a:spLocks noGrp="1"/>
          </p:cNvSpPr>
          <p:nvPr/>
        </p:nvSpPr>
        <p:spPr>
          <a:xfrm>
            <a:off x="5581650" y="2657475"/>
            <a:ext cx="2781300" cy="1524000"/>
          </a:xfrm>
          <a:prstGeom prst="rect">
            <a:avLst/>
          </a:prstGeom>
          <a:noFill/>
          <a:ln w="0">
            <a:noFill/>
            <a:prstDash val="solid"/>
          </a:ln>
        </p:spPr>
        <p:txBody>
          <a:bodyPr lIns="38100" tIns="28575" rIns="38100" bIns="28575" anchor="ctr">
            <a:normAutofit/>
          </a:bodyPr>
          <a:lstStyle/>
          <a:p>
            <a:pPr algn="l">
              <a:buNone/>
              <a:defRPr sz="825" b="1" i="0">
                <a:solidFill>
                  <a:srgbClr val="3C3C3C"/>
                </a:solidFill>
                <a:latin typeface="华文黑体_易方达"/>
                <a:ea typeface="华文黑体_易方达"/>
                <a:cs typeface="华文黑体_易方达"/>
              </a:defRPr>
            </a:pPr>
            <a:r>
              <a:rPr sz="825" b="1" i="0">
                <a:solidFill>
                  <a:srgbClr val="3C3C3C"/>
                </a:solidFill>
                <a:latin typeface="华文黑体_易方达"/>
                <a:ea typeface="华文黑体_易方达"/>
                <a:cs typeface="华文黑体_易方达"/>
              </a:rPr>
              <a:t>美国L12M净流入 +$2.45bn，而其他地区净流出 $12.32bn。</a:t>
            </a:r>
          </a:p>
          <a:p>
            <a:pPr algn="l">
              <a:buNone/>
              <a:defRPr sz="825" b="1" i="0">
                <a:solidFill>
                  <a:srgbClr val="3C3C3C"/>
                </a:solidFill>
                <a:latin typeface="华文黑体_易方达"/>
                <a:ea typeface="华文黑体_易方达"/>
                <a:cs typeface="华文黑体_易方达"/>
              </a:defRPr>
            </a:pPr>
            <a:r>
              <a:rPr sz="825" b="1" i="0">
                <a:solidFill>
                  <a:srgbClr val="3C3C3C"/>
                </a:solidFill>
                <a:latin typeface="华文黑体_易方达"/>
                <a:ea typeface="华文黑体_易方达"/>
                <a:cs typeface="华文黑体_易方达"/>
              </a:rPr>
              <a:t>但2026年6月美国单月净流出$1.29bn，其中KWEB贡献65.6%，反映单品波动会显著影响地区总量。</a:t>
            </a:r>
          </a:p>
        </p:txBody>
      </p:sp>
      <p:sp>
        <p:nvSpPr>
          <p:cNvPr id="19" name="矩形 18">
            <a:extLst>
              <a:ext uri="{FF2B5EF4-FFF2-40B4-BE49-F238E27FC236}">
                <a16:creationId xmlns:a16="http://schemas.microsoft.com/office/drawing/2014/main" id="{64E7E043-FEE9-40A2-A7E8-B40049409CD4}"/>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资料来源：美国Domicile对比分析；Morningstar底表，数据截至2026年6月</a:t>
            </a:r>
          </a:p>
        </p:txBody>
      </p:sp>
    </p:spTree>
    <p:extLst>
      <p:ext uri="{BB962C8B-B14F-4D97-AF65-F5344CB8AC3E}">
        <p14:creationId xmlns:p14="http://schemas.microsoft.com/office/powerpoint/2010/main" val="1179745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美国的指数化和集中度明显高于其他地区</a:t>
            </a:r>
          </a:p>
        </p:txBody>
      </p:sp>
      <p:sp>
        <p:nvSpPr>
          <p:cNvPr id="3" name="圆角矩形 2">
            <a:extLst>
              <a:ext uri="{FF2B5EF4-FFF2-40B4-BE49-F238E27FC236}">
                <a16:creationId xmlns:a16="http://schemas.microsoft.com/office/drawing/2014/main" id="{DAAA15A9-F1E5-4D97-B5F6-75BB1D2F1E53}"/>
              </a:ext>
            </a:extLst>
          </p:cNvPr>
          <p:cNvSpPr>
            <a:spLocks noGrp="1"/>
          </p:cNvSpPr>
          <p:nvPr/>
        </p:nvSpPr>
        <p:spPr>
          <a:xfrm>
            <a:off x="333375" y="1066800"/>
            <a:ext cx="2571750"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指数产品AUM占比</a:t>
            </a:r>
          </a:p>
        </p:txBody>
      </p:sp>
      <p:sp>
        <p:nvSpPr>
          <p:cNvPr id="4" name="矩形 3">
            <a:extLst>
              <a:ext uri="{FF2B5EF4-FFF2-40B4-BE49-F238E27FC236}">
                <a16:creationId xmlns:a16="http://schemas.microsoft.com/office/drawing/2014/main" id="{0974F720-F9BE-4911-9F80-FE9328828A4C}"/>
              </a:ext>
            </a:extLst>
          </p:cNvPr>
          <p:cNvSpPr>
            <a:spLocks noGrp="1"/>
          </p:cNvSpPr>
          <p:nvPr/>
        </p:nvSpPr>
        <p:spPr>
          <a:xfrm>
            <a:off x="333375" y="1495425"/>
            <a:ext cx="514350" cy="228600"/>
          </a:xfrm>
          <a:prstGeom prst="rect">
            <a:avLst/>
          </a:prstGeom>
          <a:noFill/>
          <a:ln w="0">
            <a:noFill/>
            <a:prstDash val="solid"/>
          </a:ln>
        </p:spPr>
        <p:txBody>
          <a:bodyPr lIns="38100" tIns="28575" rIns="38100" bIns="28575" anchor="ctr">
            <a:normAutofit/>
          </a:bodyPr>
          <a:lstStyle/>
          <a:p>
            <a:pPr algn="l">
              <a:buNone/>
              <a:defRPr sz="765" b="1" i="0">
                <a:solidFill>
                  <a:srgbClr val="005096"/>
                </a:solidFill>
                <a:latin typeface="华文黑体_易方达"/>
                <a:ea typeface="华文黑体_易方达"/>
                <a:cs typeface="华文黑体_易方达"/>
              </a:defRPr>
            </a:pPr>
            <a:r>
              <a:rPr sz="765" b="1" i="0">
                <a:solidFill>
                  <a:srgbClr val="005096"/>
                </a:solidFill>
                <a:latin typeface="华文黑体_易方达"/>
                <a:ea typeface="华文黑体_易方达"/>
                <a:cs typeface="华文黑体_易方达"/>
              </a:rPr>
              <a:t>美国</a:t>
            </a:r>
          </a:p>
        </p:txBody>
      </p:sp>
      <p:sp>
        <p:nvSpPr>
          <p:cNvPr id="5" name="圆角矩形 4">
            <a:extLst>
              <a:ext uri="{FF2B5EF4-FFF2-40B4-BE49-F238E27FC236}">
                <a16:creationId xmlns:a16="http://schemas.microsoft.com/office/drawing/2014/main" id="{463F6705-934F-4173-867E-A186F9CF915F}"/>
              </a:ext>
            </a:extLst>
          </p:cNvPr>
          <p:cNvSpPr>
            <a:spLocks noGrp="1"/>
          </p:cNvSpPr>
          <p:nvPr/>
        </p:nvSpPr>
        <p:spPr>
          <a:xfrm>
            <a:off x="885825" y="1524000"/>
            <a:ext cx="1809750" cy="171450"/>
          </a:xfrm>
          <a:prstGeom prst="roundRect">
            <a:avLst>
              <a:gd name="adj" fmla="val 11111"/>
            </a:avLst>
          </a:prstGeom>
          <a:solidFill>
            <a:srgbClr val="D7D7D7"/>
          </a:solidFill>
          <a:ln w="0">
            <a:noFill/>
            <a:prstDash val="solid"/>
          </a:ln>
        </p:spPr>
        <p:txBody>
          <a:bodyPr/>
          <a:lstStyle/>
          <a:p>
            <a:endParaRPr lang="zh-CN" altLang="en-US"/>
          </a:p>
        </p:txBody>
      </p:sp>
      <p:sp>
        <p:nvSpPr>
          <p:cNvPr id="6" name="圆角矩形 5">
            <a:extLst>
              <a:ext uri="{FF2B5EF4-FFF2-40B4-BE49-F238E27FC236}">
                <a16:creationId xmlns:a16="http://schemas.microsoft.com/office/drawing/2014/main" id="{74337A41-C84F-4DA4-AFF6-2180DAA9295D}"/>
              </a:ext>
            </a:extLst>
          </p:cNvPr>
          <p:cNvSpPr>
            <a:spLocks noGrp="1"/>
          </p:cNvSpPr>
          <p:nvPr/>
        </p:nvSpPr>
        <p:spPr>
          <a:xfrm>
            <a:off x="885825" y="1524000"/>
            <a:ext cx="1562357" cy="171450"/>
          </a:xfrm>
          <a:prstGeom prst="roundRect">
            <a:avLst>
              <a:gd name="adj" fmla="val 11111"/>
            </a:avLst>
          </a:prstGeom>
          <a:solidFill>
            <a:srgbClr val="0078B4"/>
          </a:solidFill>
          <a:ln w="0">
            <a:noFill/>
            <a:prstDash val="solid"/>
          </a:ln>
        </p:spPr>
        <p:txBody>
          <a:bodyPr/>
          <a:lstStyle/>
          <a:p>
            <a:endParaRPr lang="zh-CN" altLang="en-US"/>
          </a:p>
        </p:txBody>
      </p:sp>
      <p:sp>
        <p:nvSpPr>
          <p:cNvPr id="7" name="矩形 6">
            <a:extLst>
              <a:ext uri="{FF2B5EF4-FFF2-40B4-BE49-F238E27FC236}">
                <a16:creationId xmlns:a16="http://schemas.microsoft.com/office/drawing/2014/main" id="{D3E5DA52-A68A-4D94-B05E-4A77494A392C}"/>
              </a:ext>
            </a:extLst>
          </p:cNvPr>
          <p:cNvSpPr>
            <a:spLocks noGrp="1"/>
          </p:cNvSpPr>
          <p:nvPr/>
        </p:nvSpPr>
        <p:spPr>
          <a:xfrm>
            <a:off x="847725" y="1733550"/>
            <a:ext cx="1885950" cy="228600"/>
          </a:xfrm>
          <a:prstGeom prst="rect">
            <a:avLst/>
          </a:prstGeom>
          <a:noFill/>
          <a:ln w="0">
            <a:noFill/>
            <a:prstDash val="solid"/>
          </a:ln>
        </p:spPr>
        <p:txBody>
          <a:bodyPr lIns="38100" tIns="28575" rIns="38100" bIns="28575" anchor="ctr">
            <a:normAutofit fontScale="83333"/>
          </a:bodyPr>
          <a:lstStyle/>
          <a:p>
            <a:pPr algn="r">
              <a:buNone/>
              <a:defRPr sz="1350" b="1" i="0">
                <a:solidFill>
                  <a:srgbClr val="005096"/>
                </a:solidFill>
                <a:latin typeface="Arial"/>
                <a:ea typeface="Arial"/>
                <a:cs typeface="Arial"/>
              </a:defRPr>
            </a:pPr>
            <a:r>
              <a:rPr sz="1350" b="1" i="0">
                <a:solidFill>
                  <a:srgbClr val="005096"/>
                </a:solidFill>
                <a:latin typeface="Arial"/>
                <a:ea typeface="Arial"/>
                <a:cs typeface="Arial"/>
              </a:rPr>
              <a:t>86.3%</a:t>
            </a:r>
          </a:p>
        </p:txBody>
      </p:sp>
      <p:sp>
        <p:nvSpPr>
          <p:cNvPr id="8" name="矩形 7">
            <a:extLst>
              <a:ext uri="{FF2B5EF4-FFF2-40B4-BE49-F238E27FC236}">
                <a16:creationId xmlns:a16="http://schemas.microsoft.com/office/drawing/2014/main" id="{E234C590-2E28-40D7-B81E-9F963BC7E480}"/>
              </a:ext>
            </a:extLst>
          </p:cNvPr>
          <p:cNvSpPr>
            <a:spLocks noGrp="1"/>
          </p:cNvSpPr>
          <p:nvPr/>
        </p:nvSpPr>
        <p:spPr>
          <a:xfrm>
            <a:off x="333375" y="2181225"/>
            <a:ext cx="514350" cy="228600"/>
          </a:xfrm>
          <a:prstGeom prst="rect">
            <a:avLst/>
          </a:prstGeom>
          <a:noFill/>
          <a:ln w="0">
            <a:noFill/>
            <a:prstDash val="solid"/>
          </a:ln>
        </p:spPr>
        <p:txBody>
          <a:bodyPr lIns="38100" tIns="28575" rIns="38100" bIns="28575" anchor="ctr">
            <a:normAutofit/>
          </a:bodyPr>
          <a:lstStyle/>
          <a:p>
            <a:pPr algn="l">
              <a:buNone/>
              <a:defRPr sz="713" b="1" i="0">
                <a:solidFill>
                  <a:srgbClr val="3C3C3C"/>
                </a:solidFill>
                <a:latin typeface="华文黑体_易方达"/>
                <a:ea typeface="华文黑体_易方达"/>
                <a:cs typeface="华文黑体_易方达"/>
              </a:defRPr>
            </a:pPr>
            <a:r>
              <a:rPr sz="713" b="1" i="0">
                <a:solidFill>
                  <a:srgbClr val="3C3C3C"/>
                </a:solidFill>
                <a:latin typeface="华文黑体_易方达"/>
                <a:ea typeface="华文黑体_易方达"/>
                <a:cs typeface="华文黑体_易方达"/>
              </a:rPr>
              <a:t>其他地区</a:t>
            </a:r>
          </a:p>
        </p:txBody>
      </p:sp>
      <p:sp>
        <p:nvSpPr>
          <p:cNvPr id="9" name="圆角矩形 8">
            <a:extLst>
              <a:ext uri="{FF2B5EF4-FFF2-40B4-BE49-F238E27FC236}">
                <a16:creationId xmlns:a16="http://schemas.microsoft.com/office/drawing/2014/main" id="{54E2AEE6-1DCB-47C9-BC51-702D12DE554A}"/>
              </a:ext>
            </a:extLst>
          </p:cNvPr>
          <p:cNvSpPr>
            <a:spLocks noGrp="1"/>
          </p:cNvSpPr>
          <p:nvPr/>
        </p:nvSpPr>
        <p:spPr>
          <a:xfrm>
            <a:off x="885825" y="2209800"/>
            <a:ext cx="1809750" cy="171450"/>
          </a:xfrm>
          <a:prstGeom prst="roundRect">
            <a:avLst>
              <a:gd name="adj" fmla="val 11111"/>
            </a:avLst>
          </a:prstGeom>
          <a:solidFill>
            <a:srgbClr val="D7D7D7"/>
          </a:solidFill>
          <a:ln w="0">
            <a:noFill/>
            <a:prstDash val="solid"/>
          </a:ln>
        </p:spPr>
        <p:txBody>
          <a:bodyPr/>
          <a:lstStyle/>
          <a:p>
            <a:endParaRPr lang="zh-CN" altLang="en-US"/>
          </a:p>
        </p:txBody>
      </p:sp>
      <p:sp>
        <p:nvSpPr>
          <p:cNvPr id="10" name="圆角矩形 9">
            <a:extLst>
              <a:ext uri="{FF2B5EF4-FFF2-40B4-BE49-F238E27FC236}">
                <a16:creationId xmlns:a16="http://schemas.microsoft.com/office/drawing/2014/main" id="{189E0227-201D-4E0A-970D-A2EDC67BF501}"/>
              </a:ext>
            </a:extLst>
          </p:cNvPr>
          <p:cNvSpPr>
            <a:spLocks noGrp="1"/>
          </p:cNvSpPr>
          <p:nvPr/>
        </p:nvSpPr>
        <p:spPr>
          <a:xfrm>
            <a:off x="885825" y="2209800"/>
            <a:ext cx="770049" cy="171450"/>
          </a:xfrm>
          <a:prstGeom prst="roundRect">
            <a:avLst>
              <a:gd name="adj" fmla="val 11111"/>
            </a:avLst>
          </a:prstGeom>
          <a:solidFill>
            <a:srgbClr val="1EB9E1"/>
          </a:solidFill>
          <a:ln w="0">
            <a:noFill/>
            <a:prstDash val="solid"/>
          </a:ln>
        </p:spPr>
        <p:txBody>
          <a:bodyPr/>
          <a:lstStyle/>
          <a:p>
            <a:endParaRPr lang="zh-CN" altLang="en-US"/>
          </a:p>
        </p:txBody>
      </p:sp>
      <p:sp>
        <p:nvSpPr>
          <p:cNvPr id="11" name="矩形 10">
            <a:extLst>
              <a:ext uri="{FF2B5EF4-FFF2-40B4-BE49-F238E27FC236}">
                <a16:creationId xmlns:a16="http://schemas.microsoft.com/office/drawing/2014/main" id="{57C0910D-88FA-4413-B678-D3A337B4B5D9}"/>
              </a:ext>
            </a:extLst>
          </p:cNvPr>
          <p:cNvSpPr>
            <a:spLocks noGrp="1"/>
          </p:cNvSpPr>
          <p:nvPr/>
        </p:nvSpPr>
        <p:spPr>
          <a:xfrm>
            <a:off x="847725" y="2419350"/>
            <a:ext cx="1885950" cy="228600"/>
          </a:xfrm>
          <a:prstGeom prst="rect">
            <a:avLst/>
          </a:prstGeom>
          <a:noFill/>
          <a:ln w="0">
            <a:noFill/>
            <a:prstDash val="solid"/>
          </a:ln>
        </p:spPr>
        <p:txBody>
          <a:bodyPr lIns="38100" tIns="28575" rIns="38100" bIns="28575" anchor="ctr">
            <a:normAutofit fontScale="83333"/>
          </a:bodyPr>
          <a:lstStyle/>
          <a:p>
            <a:pPr algn="r">
              <a:buNone/>
              <a:defRPr sz="1350" b="1" i="0">
                <a:solidFill>
                  <a:srgbClr val="1EB9E1"/>
                </a:solidFill>
                <a:latin typeface="Arial"/>
                <a:ea typeface="Arial"/>
                <a:cs typeface="Arial"/>
              </a:defRPr>
            </a:pPr>
            <a:r>
              <a:rPr sz="1350" b="1" i="0">
                <a:solidFill>
                  <a:srgbClr val="1EB9E1"/>
                </a:solidFill>
                <a:latin typeface="Arial"/>
                <a:ea typeface="Arial"/>
                <a:cs typeface="Arial"/>
              </a:rPr>
              <a:t>42.5%</a:t>
            </a:r>
          </a:p>
        </p:txBody>
      </p:sp>
      <p:sp>
        <p:nvSpPr>
          <p:cNvPr id="12" name="圆角矩形 11">
            <a:extLst>
              <a:ext uri="{FF2B5EF4-FFF2-40B4-BE49-F238E27FC236}">
                <a16:creationId xmlns:a16="http://schemas.microsoft.com/office/drawing/2014/main" id="{8C1E1415-2A53-4D70-8464-B144919E566F}"/>
              </a:ext>
            </a:extLst>
          </p:cNvPr>
          <p:cNvSpPr>
            <a:spLocks noGrp="1"/>
          </p:cNvSpPr>
          <p:nvPr/>
        </p:nvSpPr>
        <p:spPr>
          <a:xfrm>
            <a:off x="3133725" y="1066800"/>
            <a:ext cx="2571750"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前3大管理人AUM占比</a:t>
            </a:r>
          </a:p>
        </p:txBody>
      </p:sp>
      <p:sp>
        <p:nvSpPr>
          <p:cNvPr id="13" name="矩形 12">
            <a:extLst>
              <a:ext uri="{FF2B5EF4-FFF2-40B4-BE49-F238E27FC236}">
                <a16:creationId xmlns:a16="http://schemas.microsoft.com/office/drawing/2014/main" id="{84A0C298-ECFC-4519-A4A1-94F059FD82D4}"/>
              </a:ext>
            </a:extLst>
          </p:cNvPr>
          <p:cNvSpPr>
            <a:spLocks noGrp="1"/>
          </p:cNvSpPr>
          <p:nvPr/>
        </p:nvSpPr>
        <p:spPr>
          <a:xfrm>
            <a:off x="3133725" y="1495425"/>
            <a:ext cx="514350" cy="228600"/>
          </a:xfrm>
          <a:prstGeom prst="rect">
            <a:avLst/>
          </a:prstGeom>
          <a:noFill/>
          <a:ln w="0">
            <a:noFill/>
            <a:prstDash val="solid"/>
          </a:ln>
        </p:spPr>
        <p:txBody>
          <a:bodyPr lIns="38100" tIns="28575" rIns="38100" bIns="28575" anchor="ctr">
            <a:normAutofit/>
          </a:bodyPr>
          <a:lstStyle/>
          <a:p>
            <a:pPr algn="l">
              <a:buNone/>
              <a:defRPr sz="765" b="1" i="0">
                <a:solidFill>
                  <a:srgbClr val="005096"/>
                </a:solidFill>
                <a:latin typeface="华文黑体_易方达"/>
                <a:ea typeface="华文黑体_易方达"/>
                <a:cs typeface="华文黑体_易方达"/>
              </a:defRPr>
            </a:pPr>
            <a:r>
              <a:rPr sz="765" b="1" i="0">
                <a:solidFill>
                  <a:srgbClr val="005096"/>
                </a:solidFill>
                <a:latin typeface="华文黑体_易方达"/>
                <a:ea typeface="华文黑体_易方达"/>
                <a:cs typeface="华文黑体_易方达"/>
              </a:rPr>
              <a:t>美国</a:t>
            </a:r>
          </a:p>
        </p:txBody>
      </p:sp>
      <p:sp>
        <p:nvSpPr>
          <p:cNvPr id="14" name="圆角矩形 13">
            <a:extLst>
              <a:ext uri="{FF2B5EF4-FFF2-40B4-BE49-F238E27FC236}">
                <a16:creationId xmlns:a16="http://schemas.microsoft.com/office/drawing/2014/main" id="{7920B086-E86C-4510-90CF-51DB0D700752}"/>
              </a:ext>
            </a:extLst>
          </p:cNvPr>
          <p:cNvSpPr>
            <a:spLocks noGrp="1"/>
          </p:cNvSpPr>
          <p:nvPr/>
        </p:nvSpPr>
        <p:spPr>
          <a:xfrm>
            <a:off x="3686175" y="1524000"/>
            <a:ext cx="1809750" cy="171450"/>
          </a:xfrm>
          <a:prstGeom prst="roundRect">
            <a:avLst>
              <a:gd name="adj" fmla="val 11111"/>
            </a:avLst>
          </a:prstGeom>
          <a:solidFill>
            <a:srgbClr val="D7D7D7"/>
          </a:solidFill>
          <a:ln w="0">
            <a:noFill/>
            <a:prstDash val="solid"/>
          </a:ln>
        </p:spPr>
        <p:txBody>
          <a:bodyPr/>
          <a:lstStyle/>
          <a:p>
            <a:endParaRPr lang="zh-CN" altLang="en-US"/>
          </a:p>
        </p:txBody>
      </p:sp>
      <p:sp>
        <p:nvSpPr>
          <p:cNvPr id="15" name="圆角矩形 14">
            <a:extLst>
              <a:ext uri="{FF2B5EF4-FFF2-40B4-BE49-F238E27FC236}">
                <a16:creationId xmlns:a16="http://schemas.microsoft.com/office/drawing/2014/main" id="{FC795CFC-FB2D-40C5-ACB6-43886D6A2F44}"/>
              </a:ext>
            </a:extLst>
          </p:cNvPr>
          <p:cNvSpPr>
            <a:spLocks noGrp="1"/>
          </p:cNvSpPr>
          <p:nvPr/>
        </p:nvSpPr>
        <p:spPr>
          <a:xfrm>
            <a:off x="3686175" y="1524000"/>
            <a:ext cx="1355865" cy="171450"/>
          </a:xfrm>
          <a:prstGeom prst="roundRect">
            <a:avLst>
              <a:gd name="adj" fmla="val 11111"/>
            </a:avLst>
          </a:prstGeom>
          <a:solidFill>
            <a:srgbClr val="0078B4"/>
          </a:solidFill>
          <a:ln w="0">
            <a:noFill/>
            <a:prstDash val="solid"/>
          </a:ln>
        </p:spPr>
        <p:txBody>
          <a:bodyPr/>
          <a:lstStyle/>
          <a:p>
            <a:endParaRPr lang="zh-CN" altLang="en-US"/>
          </a:p>
        </p:txBody>
      </p:sp>
      <p:sp>
        <p:nvSpPr>
          <p:cNvPr id="16" name="矩形 15">
            <a:extLst>
              <a:ext uri="{FF2B5EF4-FFF2-40B4-BE49-F238E27FC236}">
                <a16:creationId xmlns:a16="http://schemas.microsoft.com/office/drawing/2014/main" id="{5F04E4C0-D176-4C5E-8FC5-45254FD8000A}"/>
              </a:ext>
            </a:extLst>
          </p:cNvPr>
          <p:cNvSpPr>
            <a:spLocks noGrp="1"/>
          </p:cNvSpPr>
          <p:nvPr/>
        </p:nvSpPr>
        <p:spPr>
          <a:xfrm>
            <a:off x="3648075" y="1733550"/>
            <a:ext cx="1885950" cy="228600"/>
          </a:xfrm>
          <a:prstGeom prst="rect">
            <a:avLst/>
          </a:prstGeom>
          <a:noFill/>
          <a:ln w="0">
            <a:noFill/>
            <a:prstDash val="solid"/>
          </a:ln>
        </p:spPr>
        <p:txBody>
          <a:bodyPr lIns="38100" tIns="28575" rIns="38100" bIns="28575" anchor="ctr">
            <a:normAutofit fontScale="83333"/>
          </a:bodyPr>
          <a:lstStyle/>
          <a:p>
            <a:pPr algn="r">
              <a:buNone/>
              <a:defRPr sz="1350" b="1" i="0">
                <a:solidFill>
                  <a:srgbClr val="005096"/>
                </a:solidFill>
                <a:latin typeface="Arial"/>
                <a:ea typeface="Arial"/>
                <a:cs typeface="Arial"/>
              </a:defRPr>
            </a:pPr>
            <a:r>
              <a:rPr sz="1350" b="1" i="0">
                <a:solidFill>
                  <a:srgbClr val="005096"/>
                </a:solidFill>
                <a:latin typeface="Arial"/>
                <a:ea typeface="Arial"/>
                <a:cs typeface="Arial"/>
              </a:rPr>
              <a:t>74.9%</a:t>
            </a:r>
          </a:p>
        </p:txBody>
      </p:sp>
      <p:sp>
        <p:nvSpPr>
          <p:cNvPr id="17" name="矩形 16">
            <a:extLst>
              <a:ext uri="{FF2B5EF4-FFF2-40B4-BE49-F238E27FC236}">
                <a16:creationId xmlns:a16="http://schemas.microsoft.com/office/drawing/2014/main" id="{F131B7F9-8A63-43E0-A1DF-77F1B70714D0}"/>
              </a:ext>
            </a:extLst>
          </p:cNvPr>
          <p:cNvSpPr>
            <a:spLocks noGrp="1"/>
          </p:cNvSpPr>
          <p:nvPr/>
        </p:nvSpPr>
        <p:spPr>
          <a:xfrm>
            <a:off x="3133725" y="2181225"/>
            <a:ext cx="514350" cy="228600"/>
          </a:xfrm>
          <a:prstGeom prst="rect">
            <a:avLst/>
          </a:prstGeom>
          <a:noFill/>
          <a:ln w="0">
            <a:noFill/>
            <a:prstDash val="solid"/>
          </a:ln>
        </p:spPr>
        <p:txBody>
          <a:bodyPr lIns="38100" tIns="28575" rIns="38100" bIns="28575" anchor="ctr">
            <a:normAutofit/>
          </a:bodyPr>
          <a:lstStyle/>
          <a:p>
            <a:pPr algn="l">
              <a:buNone/>
              <a:defRPr sz="713" b="1" i="0">
                <a:solidFill>
                  <a:srgbClr val="3C3C3C"/>
                </a:solidFill>
                <a:latin typeface="华文黑体_易方达"/>
                <a:ea typeface="华文黑体_易方达"/>
                <a:cs typeface="华文黑体_易方达"/>
              </a:defRPr>
            </a:pPr>
            <a:r>
              <a:rPr sz="713" b="1" i="0">
                <a:solidFill>
                  <a:srgbClr val="3C3C3C"/>
                </a:solidFill>
                <a:latin typeface="华文黑体_易方达"/>
                <a:ea typeface="华文黑体_易方达"/>
                <a:cs typeface="华文黑体_易方达"/>
              </a:rPr>
              <a:t>其他地区</a:t>
            </a:r>
          </a:p>
        </p:txBody>
      </p:sp>
      <p:sp>
        <p:nvSpPr>
          <p:cNvPr id="18" name="圆角矩形 17">
            <a:extLst>
              <a:ext uri="{FF2B5EF4-FFF2-40B4-BE49-F238E27FC236}">
                <a16:creationId xmlns:a16="http://schemas.microsoft.com/office/drawing/2014/main" id="{5A95769F-3701-4869-B308-3FE5704EE7A7}"/>
              </a:ext>
            </a:extLst>
          </p:cNvPr>
          <p:cNvSpPr>
            <a:spLocks noGrp="1"/>
          </p:cNvSpPr>
          <p:nvPr/>
        </p:nvSpPr>
        <p:spPr>
          <a:xfrm>
            <a:off x="3686175" y="2209800"/>
            <a:ext cx="1809750" cy="171450"/>
          </a:xfrm>
          <a:prstGeom prst="roundRect">
            <a:avLst>
              <a:gd name="adj" fmla="val 11111"/>
            </a:avLst>
          </a:prstGeom>
          <a:solidFill>
            <a:srgbClr val="D7D7D7"/>
          </a:solidFill>
          <a:ln w="0">
            <a:noFill/>
            <a:prstDash val="solid"/>
          </a:ln>
        </p:spPr>
        <p:txBody>
          <a:bodyPr/>
          <a:lstStyle/>
          <a:p>
            <a:endParaRPr lang="zh-CN" altLang="en-US"/>
          </a:p>
        </p:txBody>
      </p:sp>
      <p:sp>
        <p:nvSpPr>
          <p:cNvPr id="19" name="圆角矩形 18">
            <a:extLst>
              <a:ext uri="{FF2B5EF4-FFF2-40B4-BE49-F238E27FC236}">
                <a16:creationId xmlns:a16="http://schemas.microsoft.com/office/drawing/2014/main" id="{D9F41C5A-44B9-4341-8299-E8E50761FB9C}"/>
              </a:ext>
            </a:extLst>
          </p:cNvPr>
          <p:cNvSpPr>
            <a:spLocks noGrp="1"/>
          </p:cNvSpPr>
          <p:nvPr/>
        </p:nvSpPr>
        <p:spPr>
          <a:xfrm>
            <a:off x="3686175" y="2209800"/>
            <a:ext cx="470173" cy="171450"/>
          </a:xfrm>
          <a:prstGeom prst="roundRect">
            <a:avLst>
              <a:gd name="adj" fmla="val 11111"/>
            </a:avLst>
          </a:prstGeom>
          <a:solidFill>
            <a:srgbClr val="1EB9E1"/>
          </a:solidFill>
          <a:ln w="0">
            <a:noFill/>
            <a:prstDash val="solid"/>
          </a:ln>
        </p:spPr>
        <p:txBody>
          <a:bodyPr/>
          <a:lstStyle/>
          <a:p>
            <a:endParaRPr lang="zh-CN" altLang="en-US"/>
          </a:p>
        </p:txBody>
      </p:sp>
      <p:sp>
        <p:nvSpPr>
          <p:cNvPr id="20" name="矩形 19">
            <a:extLst>
              <a:ext uri="{FF2B5EF4-FFF2-40B4-BE49-F238E27FC236}">
                <a16:creationId xmlns:a16="http://schemas.microsoft.com/office/drawing/2014/main" id="{C383FCDC-0CDC-4FFA-84FB-119905C801B6}"/>
              </a:ext>
            </a:extLst>
          </p:cNvPr>
          <p:cNvSpPr>
            <a:spLocks noGrp="1"/>
          </p:cNvSpPr>
          <p:nvPr/>
        </p:nvSpPr>
        <p:spPr>
          <a:xfrm>
            <a:off x="3648075" y="2419350"/>
            <a:ext cx="1885950" cy="228600"/>
          </a:xfrm>
          <a:prstGeom prst="rect">
            <a:avLst/>
          </a:prstGeom>
          <a:noFill/>
          <a:ln w="0">
            <a:noFill/>
            <a:prstDash val="solid"/>
          </a:ln>
        </p:spPr>
        <p:txBody>
          <a:bodyPr lIns="38100" tIns="28575" rIns="38100" bIns="28575" anchor="ctr">
            <a:normAutofit fontScale="83333"/>
          </a:bodyPr>
          <a:lstStyle/>
          <a:p>
            <a:pPr algn="r">
              <a:buNone/>
              <a:defRPr sz="1350" b="1" i="0">
                <a:solidFill>
                  <a:srgbClr val="1EB9E1"/>
                </a:solidFill>
                <a:latin typeface="Arial"/>
                <a:ea typeface="Arial"/>
                <a:cs typeface="Arial"/>
              </a:defRPr>
            </a:pPr>
            <a:r>
              <a:rPr sz="1350" b="1" i="0">
                <a:solidFill>
                  <a:srgbClr val="1EB9E1"/>
                </a:solidFill>
                <a:latin typeface="Arial"/>
                <a:ea typeface="Arial"/>
                <a:cs typeface="Arial"/>
              </a:rPr>
              <a:t>26.0%</a:t>
            </a:r>
          </a:p>
        </p:txBody>
      </p:sp>
      <p:sp>
        <p:nvSpPr>
          <p:cNvPr id="21" name="圆角矩形 20">
            <a:extLst>
              <a:ext uri="{FF2B5EF4-FFF2-40B4-BE49-F238E27FC236}">
                <a16:creationId xmlns:a16="http://schemas.microsoft.com/office/drawing/2014/main" id="{7A5E9764-66CD-40E2-8E43-53BD276A19CE}"/>
              </a:ext>
            </a:extLst>
          </p:cNvPr>
          <p:cNvSpPr>
            <a:spLocks noGrp="1"/>
          </p:cNvSpPr>
          <p:nvPr/>
        </p:nvSpPr>
        <p:spPr>
          <a:xfrm>
            <a:off x="5934075" y="1066800"/>
            <a:ext cx="2571750"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前5大产品AUM占比</a:t>
            </a:r>
          </a:p>
        </p:txBody>
      </p:sp>
      <p:sp>
        <p:nvSpPr>
          <p:cNvPr id="22" name="矩形 21">
            <a:extLst>
              <a:ext uri="{FF2B5EF4-FFF2-40B4-BE49-F238E27FC236}">
                <a16:creationId xmlns:a16="http://schemas.microsoft.com/office/drawing/2014/main" id="{623ADAD9-9773-494B-BC9A-FDE4FE8EC6F4}"/>
              </a:ext>
            </a:extLst>
          </p:cNvPr>
          <p:cNvSpPr>
            <a:spLocks noGrp="1"/>
          </p:cNvSpPr>
          <p:nvPr/>
        </p:nvSpPr>
        <p:spPr>
          <a:xfrm>
            <a:off x="5934075" y="1495425"/>
            <a:ext cx="514350" cy="228600"/>
          </a:xfrm>
          <a:prstGeom prst="rect">
            <a:avLst/>
          </a:prstGeom>
          <a:noFill/>
          <a:ln w="0">
            <a:noFill/>
            <a:prstDash val="solid"/>
          </a:ln>
        </p:spPr>
        <p:txBody>
          <a:bodyPr lIns="38100" tIns="28575" rIns="38100" bIns="28575" anchor="ctr">
            <a:normAutofit/>
          </a:bodyPr>
          <a:lstStyle/>
          <a:p>
            <a:pPr algn="l">
              <a:buNone/>
              <a:defRPr sz="765" b="1" i="0">
                <a:solidFill>
                  <a:srgbClr val="005096"/>
                </a:solidFill>
                <a:latin typeface="华文黑体_易方达"/>
                <a:ea typeface="华文黑体_易方达"/>
                <a:cs typeface="华文黑体_易方达"/>
              </a:defRPr>
            </a:pPr>
            <a:r>
              <a:rPr sz="765" b="1" i="0">
                <a:solidFill>
                  <a:srgbClr val="005096"/>
                </a:solidFill>
                <a:latin typeface="华文黑体_易方达"/>
                <a:ea typeface="华文黑体_易方达"/>
                <a:cs typeface="华文黑体_易方达"/>
              </a:rPr>
              <a:t>美国</a:t>
            </a:r>
          </a:p>
        </p:txBody>
      </p:sp>
      <p:sp>
        <p:nvSpPr>
          <p:cNvPr id="23" name="圆角矩形 22">
            <a:extLst>
              <a:ext uri="{FF2B5EF4-FFF2-40B4-BE49-F238E27FC236}">
                <a16:creationId xmlns:a16="http://schemas.microsoft.com/office/drawing/2014/main" id="{1ACC4D61-BA32-4B24-85F9-C0971E8F6452}"/>
              </a:ext>
            </a:extLst>
          </p:cNvPr>
          <p:cNvSpPr>
            <a:spLocks noGrp="1"/>
          </p:cNvSpPr>
          <p:nvPr/>
        </p:nvSpPr>
        <p:spPr>
          <a:xfrm>
            <a:off x="6486525" y="1524000"/>
            <a:ext cx="1809750" cy="171450"/>
          </a:xfrm>
          <a:prstGeom prst="roundRect">
            <a:avLst>
              <a:gd name="adj" fmla="val 11111"/>
            </a:avLst>
          </a:prstGeom>
          <a:solidFill>
            <a:srgbClr val="D7D7D7"/>
          </a:solidFill>
          <a:ln w="0">
            <a:noFill/>
            <a:prstDash val="solid"/>
          </a:ln>
        </p:spPr>
        <p:txBody>
          <a:bodyPr/>
          <a:lstStyle/>
          <a:p>
            <a:endParaRPr lang="zh-CN" altLang="en-US"/>
          </a:p>
        </p:txBody>
      </p:sp>
      <p:sp>
        <p:nvSpPr>
          <p:cNvPr id="24" name="圆角矩形 23">
            <a:extLst>
              <a:ext uri="{FF2B5EF4-FFF2-40B4-BE49-F238E27FC236}">
                <a16:creationId xmlns:a16="http://schemas.microsoft.com/office/drawing/2014/main" id="{D733BD78-8870-4B12-A5D0-0B126F653DCC}"/>
              </a:ext>
            </a:extLst>
          </p:cNvPr>
          <p:cNvSpPr>
            <a:spLocks noGrp="1"/>
          </p:cNvSpPr>
          <p:nvPr/>
        </p:nvSpPr>
        <p:spPr>
          <a:xfrm>
            <a:off x="6486525" y="1524000"/>
            <a:ext cx="1391879" cy="171450"/>
          </a:xfrm>
          <a:prstGeom prst="roundRect">
            <a:avLst>
              <a:gd name="adj" fmla="val 11111"/>
            </a:avLst>
          </a:prstGeom>
          <a:solidFill>
            <a:srgbClr val="0078B4"/>
          </a:solidFill>
          <a:ln w="0">
            <a:noFill/>
            <a:prstDash val="solid"/>
          </a:ln>
        </p:spPr>
        <p:txBody>
          <a:bodyPr/>
          <a:lstStyle/>
          <a:p>
            <a:endParaRPr lang="zh-CN" altLang="en-US"/>
          </a:p>
        </p:txBody>
      </p:sp>
      <p:sp>
        <p:nvSpPr>
          <p:cNvPr id="25" name="矩形 24">
            <a:extLst>
              <a:ext uri="{FF2B5EF4-FFF2-40B4-BE49-F238E27FC236}">
                <a16:creationId xmlns:a16="http://schemas.microsoft.com/office/drawing/2014/main" id="{984758C8-69E6-4118-BDAB-195855E4E64F}"/>
              </a:ext>
            </a:extLst>
          </p:cNvPr>
          <p:cNvSpPr>
            <a:spLocks noGrp="1"/>
          </p:cNvSpPr>
          <p:nvPr/>
        </p:nvSpPr>
        <p:spPr>
          <a:xfrm>
            <a:off x="6448425" y="1733550"/>
            <a:ext cx="1885950" cy="228600"/>
          </a:xfrm>
          <a:prstGeom prst="rect">
            <a:avLst/>
          </a:prstGeom>
          <a:noFill/>
          <a:ln w="0">
            <a:noFill/>
            <a:prstDash val="solid"/>
          </a:ln>
        </p:spPr>
        <p:txBody>
          <a:bodyPr lIns="38100" tIns="28575" rIns="38100" bIns="28575" anchor="ctr">
            <a:normAutofit fontScale="83333"/>
          </a:bodyPr>
          <a:lstStyle/>
          <a:p>
            <a:pPr algn="r">
              <a:buNone/>
              <a:defRPr sz="1350" b="1" i="0">
                <a:solidFill>
                  <a:srgbClr val="005096"/>
                </a:solidFill>
                <a:latin typeface="Arial"/>
                <a:ea typeface="Arial"/>
                <a:cs typeface="Arial"/>
              </a:defRPr>
            </a:pPr>
            <a:r>
              <a:rPr sz="1350" b="1" i="0">
                <a:solidFill>
                  <a:srgbClr val="005096"/>
                </a:solidFill>
                <a:latin typeface="Arial"/>
                <a:ea typeface="Arial"/>
                <a:cs typeface="Arial"/>
              </a:rPr>
              <a:t>76.9%</a:t>
            </a:r>
          </a:p>
        </p:txBody>
      </p:sp>
      <p:sp>
        <p:nvSpPr>
          <p:cNvPr id="26" name="矩形 25">
            <a:extLst>
              <a:ext uri="{FF2B5EF4-FFF2-40B4-BE49-F238E27FC236}">
                <a16:creationId xmlns:a16="http://schemas.microsoft.com/office/drawing/2014/main" id="{AF9D18A6-1034-4D9A-84FC-B12366A72A06}"/>
              </a:ext>
            </a:extLst>
          </p:cNvPr>
          <p:cNvSpPr>
            <a:spLocks noGrp="1"/>
          </p:cNvSpPr>
          <p:nvPr/>
        </p:nvSpPr>
        <p:spPr>
          <a:xfrm>
            <a:off x="5934075" y="2181225"/>
            <a:ext cx="514350" cy="228600"/>
          </a:xfrm>
          <a:prstGeom prst="rect">
            <a:avLst/>
          </a:prstGeom>
          <a:noFill/>
          <a:ln w="0">
            <a:noFill/>
            <a:prstDash val="solid"/>
          </a:ln>
        </p:spPr>
        <p:txBody>
          <a:bodyPr lIns="38100" tIns="28575" rIns="38100" bIns="28575" anchor="ctr">
            <a:normAutofit/>
          </a:bodyPr>
          <a:lstStyle/>
          <a:p>
            <a:pPr algn="l">
              <a:buNone/>
              <a:defRPr sz="713" b="1" i="0">
                <a:solidFill>
                  <a:srgbClr val="3C3C3C"/>
                </a:solidFill>
                <a:latin typeface="华文黑体_易方达"/>
                <a:ea typeface="华文黑体_易方达"/>
                <a:cs typeface="华文黑体_易方达"/>
              </a:defRPr>
            </a:pPr>
            <a:r>
              <a:rPr sz="713" b="1" i="0">
                <a:solidFill>
                  <a:srgbClr val="3C3C3C"/>
                </a:solidFill>
                <a:latin typeface="华文黑体_易方达"/>
                <a:ea typeface="华文黑体_易方达"/>
                <a:cs typeface="华文黑体_易方达"/>
              </a:rPr>
              <a:t>其他地区</a:t>
            </a:r>
          </a:p>
        </p:txBody>
      </p:sp>
      <p:sp>
        <p:nvSpPr>
          <p:cNvPr id="27" name="圆角矩形 26">
            <a:extLst>
              <a:ext uri="{FF2B5EF4-FFF2-40B4-BE49-F238E27FC236}">
                <a16:creationId xmlns:a16="http://schemas.microsoft.com/office/drawing/2014/main" id="{20D75270-C559-4DA6-8334-05475721B9C1}"/>
              </a:ext>
            </a:extLst>
          </p:cNvPr>
          <p:cNvSpPr>
            <a:spLocks noGrp="1"/>
          </p:cNvSpPr>
          <p:nvPr/>
        </p:nvSpPr>
        <p:spPr>
          <a:xfrm>
            <a:off x="6486525" y="2209800"/>
            <a:ext cx="1809750" cy="171450"/>
          </a:xfrm>
          <a:prstGeom prst="roundRect">
            <a:avLst>
              <a:gd name="adj" fmla="val 11111"/>
            </a:avLst>
          </a:prstGeom>
          <a:solidFill>
            <a:srgbClr val="D7D7D7"/>
          </a:solidFill>
          <a:ln w="0">
            <a:noFill/>
            <a:prstDash val="solid"/>
          </a:ln>
        </p:spPr>
        <p:txBody>
          <a:bodyPr/>
          <a:lstStyle/>
          <a:p>
            <a:endParaRPr lang="zh-CN" altLang="en-US"/>
          </a:p>
        </p:txBody>
      </p:sp>
      <p:sp>
        <p:nvSpPr>
          <p:cNvPr id="28" name="圆角矩形 27">
            <a:extLst>
              <a:ext uri="{FF2B5EF4-FFF2-40B4-BE49-F238E27FC236}">
                <a16:creationId xmlns:a16="http://schemas.microsoft.com/office/drawing/2014/main" id="{F91EA39F-C236-4F15-9F95-C34881DEDA54}"/>
              </a:ext>
            </a:extLst>
          </p:cNvPr>
          <p:cNvSpPr>
            <a:spLocks noGrp="1"/>
          </p:cNvSpPr>
          <p:nvPr/>
        </p:nvSpPr>
        <p:spPr>
          <a:xfrm>
            <a:off x="6486525" y="2209800"/>
            <a:ext cx="325031" cy="171450"/>
          </a:xfrm>
          <a:prstGeom prst="roundRect">
            <a:avLst>
              <a:gd name="adj" fmla="val 11111"/>
            </a:avLst>
          </a:prstGeom>
          <a:solidFill>
            <a:srgbClr val="1EB9E1"/>
          </a:solidFill>
          <a:ln w="0">
            <a:noFill/>
            <a:prstDash val="solid"/>
          </a:ln>
        </p:spPr>
        <p:txBody>
          <a:bodyPr/>
          <a:lstStyle/>
          <a:p>
            <a:endParaRPr lang="zh-CN" altLang="en-US"/>
          </a:p>
        </p:txBody>
      </p:sp>
      <p:sp>
        <p:nvSpPr>
          <p:cNvPr id="29" name="矩形 28">
            <a:extLst>
              <a:ext uri="{FF2B5EF4-FFF2-40B4-BE49-F238E27FC236}">
                <a16:creationId xmlns:a16="http://schemas.microsoft.com/office/drawing/2014/main" id="{2730DBC9-52C5-4114-956E-985C6A8AD854}"/>
              </a:ext>
            </a:extLst>
          </p:cNvPr>
          <p:cNvSpPr>
            <a:spLocks noGrp="1"/>
          </p:cNvSpPr>
          <p:nvPr/>
        </p:nvSpPr>
        <p:spPr>
          <a:xfrm>
            <a:off x="6448425" y="2419350"/>
            <a:ext cx="1885950" cy="228600"/>
          </a:xfrm>
          <a:prstGeom prst="rect">
            <a:avLst/>
          </a:prstGeom>
          <a:noFill/>
          <a:ln w="0">
            <a:noFill/>
            <a:prstDash val="solid"/>
          </a:ln>
        </p:spPr>
        <p:txBody>
          <a:bodyPr lIns="38100" tIns="28575" rIns="38100" bIns="28575" anchor="ctr">
            <a:normAutofit fontScale="83333"/>
          </a:bodyPr>
          <a:lstStyle/>
          <a:p>
            <a:pPr algn="r">
              <a:buNone/>
              <a:defRPr sz="1350" b="1" i="0">
                <a:solidFill>
                  <a:srgbClr val="1EB9E1"/>
                </a:solidFill>
                <a:latin typeface="Arial"/>
                <a:ea typeface="Arial"/>
                <a:cs typeface="Arial"/>
              </a:defRPr>
            </a:pPr>
            <a:r>
              <a:rPr sz="1350" b="1" i="0">
                <a:solidFill>
                  <a:srgbClr val="1EB9E1"/>
                </a:solidFill>
                <a:latin typeface="Arial"/>
                <a:ea typeface="Arial"/>
                <a:cs typeface="Arial"/>
              </a:rPr>
              <a:t>18.0%</a:t>
            </a:r>
          </a:p>
        </p:txBody>
      </p:sp>
      <p:sp>
        <p:nvSpPr>
          <p:cNvPr id="30" name="圆角矩形 29">
            <a:extLst>
              <a:ext uri="{FF2B5EF4-FFF2-40B4-BE49-F238E27FC236}">
                <a16:creationId xmlns:a16="http://schemas.microsoft.com/office/drawing/2014/main" id="{E244C10A-8DF8-4EE0-9B11-235750F1AC7F}"/>
              </a:ext>
            </a:extLst>
          </p:cNvPr>
          <p:cNvSpPr>
            <a:spLocks noGrp="1"/>
          </p:cNvSpPr>
          <p:nvPr/>
        </p:nvSpPr>
        <p:spPr>
          <a:xfrm>
            <a:off x="333375" y="3105150"/>
            <a:ext cx="8172450" cy="533400"/>
          </a:xfrm>
          <a:prstGeom prst="roundRect">
            <a:avLst>
              <a:gd name="adj" fmla="val 3571"/>
            </a:avLst>
          </a:prstGeom>
          <a:solidFill>
            <a:srgbClr val="FFF9E8"/>
          </a:solidFill>
          <a:ln w="6668">
            <a:solidFill>
              <a:srgbClr val="F0BE42"/>
            </a:solidFill>
            <a:prstDash val="solid"/>
          </a:ln>
        </p:spPr>
        <p:txBody>
          <a:bodyPr/>
          <a:lstStyle/>
          <a:p>
            <a:endParaRPr lang="zh-CN" altLang="en-US"/>
          </a:p>
        </p:txBody>
      </p:sp>
      <p:sp>
        <p:nvSpPr>
          <p:cNvPr id="31" name="矩形 30">
            <a:extLst>
              <a:ext uri="{FF2B5EF4-FFF2-40B4-BE49-F238E27FC236}">
                <a16:creationId xmlns:a16="http://schemas.microsoft.com/office/drawing/2014/main" id="{CC217B37-2B7F-4F58-80A9-B00E307A9026}"/>
              </a:ext>
            </a:extLst>
          </p:cNvPr>
          <p:cNvSpPr>
            <a:spLocks noGrp="1"/>
          </p:cNvSpPr>
          <p:nvPr/>
        </p:nvSpPr>
        <p:spPr>
          <a:xfrm>
            <a:off x="400050" y="3152775"/>
            <a:ext cx="8039100" cy="438150"/>
          </a:xfrm>
          <a:prstGeom prst="rect">
            <a:avLst/>
          </a:prstGeom>
          <a:noFill/>
          <a:ln w="0">
            <a:noFill/>
            <a:prstDash val="solid"/>
          </a:ln>
        </p:spPr>
        <p:txBody>
          <a:bodyPr lIns="38100" tIns="28575" rIns="38100" bIns="28575" anchor="ctr">
            <a:normAutofit/>
          </a:bodyPr>
          <a:lstStyle/>
          <a:p>
            <a:pPr algn="ctr">
              <a:buNone/>
              <a:defRPr sz="765" b="1" i="0">
                <a:solidFill>
                  <a:srgbClr val="3C3C3C"/>
                </a:solidFill>
                <a:latin typeface="华文黑体_易方达"/>
                <a:ea typeface="华文黑体_易方达"/>
                <a:cs typeface="华文黑体_易方达"/>
              </a:defRPr>
            </a:pPr>
            <a:r>
              <a:rPr sz="765" b="1" i="0">
                <a:solidFill>
                  <a:srgbClr val="3C3C3C"/>
                </a:solidFill>
                <a:latin typeface="华文黑体_易方达"/>
                <a:ea typeface="华文黑体_易方达"/>
                <a:cs typeface="华文黑体_易方达"/>
              </a:rPr>
              <a:t>美国投资者更偏好标准化、低摩擦、可日内交易的ETF工具；规模聚集到MCHI、KWEB、FXI、CQQQ等少数大单品。</a:t>
            </a:r>
          </a:p>
        </p:txBody>
      </p:sp>
      <p:sp>
        <p:nvSpPr>
          <p:cNvPr id="32" name="圆角矩形 31">
            <a:extLst>
              <a:ext uri="{FF2B5EF4-FFF2-40B4-BE49-F238E27FC236}">
                <a16:creationId xmlns:a16="http://schemas.microsoft.com/office/drawing/2014/main" id="{681728B9-91F6-4C5A-833D-EC6B04341A30}"/>
              </a:ext>
            </a:extLst>
          </p:cNvPr>
          <p:cNvSpPr>
            <a:spLocks noGrp="1"/>
          </p:cNvSpPr>
          <p:nvPr/>
        </p:nvSpPr>
        <p:spPr>
          <a:xfrm>
            <a:off x="333375" y="3781425"/>
            <a:ext cx="8172450" cy="457200"/>
          </a:xfrm>
          <a:prstGeom prst="roundRect">
            <a:avLst>
              <a:gd name="adj" fmla="val 4167"/>
            </a:avLst>
          </a:prstGeom>
          <a:solidFill>
            <a:srgbClr val="005096"/>
          </a:solidFill>
          <a:ln w="0">
            <a:noFill/>
            <a:prstDash val="solid"/>
          </a:ln>
        </p:spPr>
        <p:txBody>
          <a:bodyPr/>
          <a:lstStyle/>
          <a:p>
            <a:endParaRPr lang="zh-CN" altLang="en-US"/>
          </a:p>
        </p:txBody>
      </p:sp>
      <p:sp>
        <p:nvSpPr>
          <p:cNvPr id="33" name="矩形 32">
            <a:extLst>
              <a:ext uri="{FF2B5EF4-FFF2-40B4-BE49-F238E27FC236}">
                <a16:creationId xmlns:a16="http://schemas.microsoft.com/office/drawing/2014/main" id="{08320071-D076-47D8-AEB2-73A91FD16978}"/>
              </a:ext>
            </a:extLst>
          </p:cNvPr>
          <p:cNvSpPr>
            <a:spLocks noGrp="1"/>
          </p:cNvSpPr>
          <p:nvPr/>
        </p:nvSpPr>
        <p:spPr>
          <a:xfrm>
            <a:off x="400050" y="3829050"/>
            <a:ext cx="8039100" cy="361950"/>
          </a:xfrm>
          <a:prstGeom prst="rect">
            <a:avLst/>
          </a:prstGeom>
          <a:noFill/>
          <a:ln w="0">
            <a:noFill/>
            <a:prstDash val="solid"/>
          </a:ln>
        </p:spPr>
        <p:txBody>
          <a:bodyPr lIns="38100" tIns="28575" rIns="38100" bIns="28575" anchor="ctr">
            <a:normAutofit/>
          </a:bodyPr>
          <a:lstStyle/>
          <a:p>
            <a:pPr algn="ctr">
              <a:buNone/>
              <a:defRPr sz="765" b="1" i="0">
                <a:solidFill>
                  <a:srgbClr val="FFFFFF"/>
                </a:solidFill>
                <a:latin typeface="华文黑体_易方达"/>
                <a:ea typeface="华文黑体_易方达"/>
                <a:cs typeface="华文黑体_易方达"/>
              </a:defRPr>
            </a:pPr>
            <a:r>
              <a:rPr sz="765" b="1" i="0">
                <a:solidFill>
                  <a:srgbClr val="FFFFFF"/>
                </a:solidFill>
                <a:latin typeface="华文黑体_易方达"/>
                <a:ea typeface="华文黑体_易方达"/>
                <a:cs typeface="华文黑体_易方达"/>
              </a:rPr>
              <a:t>这也意味着：单一大产品申赎即可改变整个美国大中华主题基金的月度净流量方向。</a:t>
            </a:r>
          </a:p>
        </p:txBody>
      </p:sp>
      <p:sp>
        <p:nvSpPr>
          <p:cNvPr id="34" name="矩形 33">
            <a:extLst>
              <a:ext uri="{FF2B5EF4-FFF2-40B4-BE49-F238E27FC236}">
                <a16:creationId xmlns:a16="http://schemas.microsoft.com/office/drawing/2014/main" id="{0ACEF464-DD91-4224-B1DF-CDDA85548305}"/>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资料来源：美国Domicile对比分析，2026年6月</a:t>
            </a:r>
          </a:p>
        </p:txBody>
      </p:sp>
    </p:spTree>
    <p:extLst>
      <p:ext uri="{BB962C8B-B14F-4D97-AF65-F5344CB8AC3E}">
        <p14:creationId xmlns:p14="http://schemas.microsoft.com/office/powerpoint/2010/main" val="1179745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95250"/>
            <a:ext cx="6438900" cy="609600"/>
          </a:xfrm>
        </p:spPr>
        <p:txBody>
          <a:bodyPr>
            <a:normAutofit/>
          </a:bodyPr>
          <a:lstStyle/>
          <a:p>
            <a:pPr>
              <a:buNone/>
              <a:defRPr sz="1425" b="1">
                <a:solidFill>
                  <a:srgbClr val="FFFFFF"/>
                </a:solidFill>
              </a:defRPr>
            </a:pPr>
            <a:r>
              <a:rPr sz="1425" b="1">
                <a:solidFill>
                  <a:srgbClr val="FFFFFF"/>
                </a:solidFill>
                <a:latin typeface="+mn-ea"/>
                <a:ea typeface="+mn-ea"/>
                <a:cs typeface="+mn-ea"/>
              </a:rPr>
              <a:t>美国由iShares、KraneShares和Invesco主导，重点产品多为ETF</a:t>
            </a:r>
          </a:p>
        </p:txBody>
      </p:sp>
      <p:sp>
        <p:nvSpPr>
          <p:cNvPr id="3" name="圆角矩形 2">
            <a:extLst>
              <a:ext uri="{FF2B5EF4-FFF2-40B4-BE49-F238E27FC236}">
                <a16:creationId xmlns:a16="http://schemas.microsoft.com/office/drawing/2014/main" id="{1A74F217-DDE0-499F-BA98-7E0A6A67638F}"/>
              </a:ext>
            </a:extLst>
          </p:cNvPr>
          <p:cNvSpPr>
            <a:spLocks noGrp="1"/>
          </p:cNvSpPr>
          <p:nvPr/>
        </p:nvSpPr>
        <p:spPr>
          <a:xfrm>
            <a:off x="342900" y="981075"/>
            <a:ext cx="3952875"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头部管理人（USD bn）</a:t>
            </a:r>
          </a:p>
        </p:txBody>
      </p:sp>
      <p:graphicFrame>
        <p:nvGraphicFramePr>
          <p:cNvPr id="14" name="Chart"/>
          <p:cNvGraphicFramePr/>
          <p:nvPr/>
        </p:nvGraphicFramePr>
        <p:xfrm>
          <a:off x="342900" y="1285875"/>
          <a:ext cx="3952875" cy="2714625"/>
        </p:xfrm>
        <a:graphic>
          <a:graphicData uri="http://schemas.openxmlformats.org/drawingml/2006/chart">
            <c:chart xmlns:c="http://schemas.openxmlformats.org/drawingml/2006/chart" xmlns:r="http://schemas.openxmlformats.org/officeDocument/2006/relationships" r:id="rId3"/>
          </a:graphicData>
        </a:graphic>
      </p:graphicFrame>
      <p:sp>
        <p:nvSpPr>
          <p:cNvPr id="5" name="圆角矩形 4">
            <a:extLst>
              <a:ext uri="{FF2B5EF4-FFF2-40B4-BE49-F238E27FC236}">
                <a16:creationId xmlns:a16="http://schemas.microsoft.com/office/drawing/2014/main" id="{96FC8F8A-61CD-4A7F-A4B3-DB3B9FA08C71}"/>
              </a:ext>
            </a:extLst>
          </p:cNvPr>
          <p:cNvSpPr>
            <a:spLocks noGrp="1"/>
          </p:cNvSpPr>
          <p:nvPr/>
        </p:nvSpPr>
        <p:spPr>
          <a:xfrm>
            <a:off x="4619625" y="981075"/>
            <a:ext cx="3933825"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重点产品（USD bn）</a:t>
            </a:r>
          </a:p>
        </p:txBody>
      </p:sp>
      <p:graphicFrame>
        <p:nvGraphicFramePr>
          <p:cNvPr id="16" name="Chart"/>
          <p:cNvGraphicFramePr/>
          <p:nvPr/>
        </p:nvGraphicFramePr>
        <p:xfrm>
          <a:off x="4619625" y="1285875"/>
          <a:ext cx="3933825" cy="2714625"/>
        </p:xfrm>
        <a:graphic>
          <a:graphicData uri="http://schemas.openxmlformats.org/drawingml/2006/chart">
            <c:chart xmlns:c="http://schemas.openxmlformats.org/drawingml/2006/chart" xmlns:r="http://schemas.openxmlformats.org/officeDocument/2006/relationships" r:id="rId4"/>
          </a:graphicData>
        </a:graphic>
      </p:graphicFrame>
      <p:sp>
        <p:nvSpPr>
          <p:cNvPr id="7" name="圆角矩形 6">
            <a:extLst>
              <a:ext uri="{FF2B5EF4-FFF2-40B4-BE49-F238E27FC236}">
                <a16:creationId xmlns:a16="http://schemas.microsoft.com/office/drawing/2014/main" id="{1D47AD8E-3F3A-4BE5-BCC9-3DB8F7C945BA}"/>
              </a:ext>
            </a:extLst>
          </p:cNvPr>
          <p:cNvSpPr>
            <a:spLocks noGrp="1"/>
          </p:cNvSpPr>
          <p:nvPr/>
        </p:nvSpPr>
        <p:spPr>
          <a:xfrm>
            <a:off x="342900" y="4152900"/>
            <a:ext cx="8210550" cy="371475"/>
          </a:xfrm>
          <a:prstGeom prst="roundRect">
            <a:avLst>
              <a:gd name="adj" fmla="val 5128"/>
            </a:avLst>
          </a:prstGeom>
          <a:solidFill>
            <a:srgbClr val="FFF9E8"/>
          </a:solidFill>
          <a:ln w="6668">
            <a:solidFill>
              <a:srgbClr val="F0BE42"/>
            </a:solidFill>
            <a:prstDash val="solid"/>
          </a:ln>
        </p:spPr>
        <p:txBody>
          <a:bodyPr/>
          <a:lstStyle/>
          <a:p>
            <a:endParaRPr lang="zh-CN" altLang="en-US"/>
          </a:p>
        </p:txBody>
      </p:sp>
      <p:sp>
        <p:nvSpPr>
          <p:cNvPr id="8" name="矩形 7">
            <a:extLst>
              <a:ext uri="{FF2B5EF4-FFF2-40B4-BE49-F238E27FC236}">
                <a16:creationId xmlns:a16="http://schemas.microsoft.com/office/drawing/2014/main" id="{AEAACBC8-0027-42A6-AE32-FD31D96BC676}"/>
              </a:ext>
            </a:extLst>
          </p:cNvPr>
          <p:cNvSpPr>
            <a:spLocks noGrp="1"/>
          </p:cNvSpPr>
          <p:nvPr/>
        </p:nvSpPr>
        <p:spPr>
          <a:xfrm>
            <a:off x="409575" y="4200525"/>
            <a:ext cx="8077200" cy="276225"/>
          </a:xfrm>
          <a:prstGeom prst="rect">
            <a:avLst/>
          </a:prstGeom>
          <a:noFill/>
          <a:ln w="0">
            <a:noFill/>
            <a:prstDash val="solid"/>
          </a:ln>
        </p:spPr>
        <p:txBody>
          <a:bodyPr lIns="38100" tIns="28575" rIns="38100" bIns="28575" anchor="ctr">
            <a:normAutofit/>
          </a:bodyPr>
          <a:lstStyle/>
          <a:p>
            <a:pPr algn="ctr">
              <a:buNone/>
              <a:defRPr sz="765" b="1" i="0">
                <a:solidFill>
                  <a:srgbClr val="3C3C3C"/>
                </a:solidFill>
                <a:latin typeface="华文黑体_易方达"/>
                <a:ea typeface="华文黑体_易方达"/>
                <a:cs typeface="华文黑体_易方达"/>
              </a:defRPr>
            </a:pPr>
            <a:r>
              <a:rPr sz="765" b="1" i="0">
                <a:solidFill>
                  <a:srgbClr val="3C3C3C"/>
                </a:solidFill>
                <a:latin typeface="华文黑体_易方达"/>
                <a:ea typeface="华文黑体_易方达"/>
                <a:cs typeface="华文黑体_易方达"/>
              </a:rPr>
              <a:t>美国Top 5产品合计占76.9%。其中Fidelity China Region是唯一进入前五的传统主动基金，其余均为指数ETF。</a:t>
            </a:r>
          </a:p>
        </p:txBody>
      </p:sp>
      <p:sp>
        <p:nvSpPr>
          <p:cNvPr id="9" name="矩形 8">
            <a:extLst>
              <a:ext uri="{FF2B5EF4-FFF2-40B4-BE49-F238E27FC236}">
                <a16:creationId xmlns:a16="http://schemas.microsoft.com/office/drawing/2014/main" id="{49FCF2CB-007B-4B44-AA3B-73C61D67EC43}"/>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资料来源：美国Domicile对比分析；规模截至2026年6月</a:t>
            </a:r>
          </a:p>
        </p:txBody>
      </p:sp>
    </p:spTree>
    <p:extLst>
      <p:ext uri="{BB962C8B-B14F-4D97-AF65-F5344CB8AC3E}">
        <p14:creationId xmlns:p14="http://schemas.microsoft.com/office/powerpoint/2010/main" val="117974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95250"/>
            <a:ext cx="6438900" cy="609600"/>
          </a:xfrm>
        </p:spPr>
        <p:txBody>
          <a:bodyPr>
            <a:normAutofit/>
          </a:bodyPr>
          <a:lstStyle/>
          <a:p>
            <a:pPr>
              <a:buNone/>
              <a:defRPr sz="1650" b="1">
                <a:solidFill>
                  <a:srgbClr val="FFFFFF"/>
                </a:solidFill>
              </a:defRPr>
            </a:pPr>
            <a:r>
              <a:rPr sz="1650" b="1">
                <a:solidFill>
                  <a:srgbClr val="FFFFFF"/>
                </a:solidFill>
                <a:latin typeface="+mn-ea"/>
                <a:ea typeface="+mn-ea"/>
                <a:cs typeface="+mn-ea"/>
              </a:rPr>
              <a:t>科技主题在上涨窗口通常获得更大流入，但2026H1出现明显分化</a:t>
            </a:r>
          </a:p>
        </p:txBody>
      </p:sp>
      <p:graphicFrame>
        <p:nvGraphicFramePr>
          <p:cNvPr id="18" name="Chart"/>
          <p:cNvGraphicFramePr/>
          <p:nvPr/>
        </p:nvGraphicFramePr>
        <p:xfrm>
          <a:off x="333375" y="1095375"/>
          <a:ext cx="57150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圆角矩形 3">
            <a:extLst>
              <a:ext uri="{FF2B5EF4-FFF2-40B4-BE49-F238E27FC236}">
                <a16:creationId xmlns:a16="http://schemas.microsoft.com/office/drawing/2014/main" id="{20D85612-12A3-418D-9AE2-4DDCCDA5C40F}"/>
              </a:ext>
            </a:extLst>
          </p:cNvPr>
          <p:cNvSpPr>
            <a:spLocks noGrp="1"/>
          </p:cNvSpPr>
          <p:nvPr/>
        </p:nvSpPr>
        <p:spPr>
          <a:xfrm>
            <a:off x="6343650" y="1143000"/>
            <a:ext cx="2171700" cy="819150"/>
          </a:xfrm>
          <a:prstGeom prst="roundRect">
            <a:avLst>
              <a:gd name="adj" fmla="val 2326"/>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5" name="矩形 4">
            <a:extLst>
              <a:ext uri="{FF2B5EF4-FFF2-40B4-BE49-F238E27FC236}">
                <a16:creationId xmlns:a16="http://schemas.microsoft.com/office/drawing/2014/main" id="{AB4B170F-8093-43AF-BA66-45EC02180895}"/>
              </a:ext>
            </a:extLst>
          </p:cNvPr>
          <p:cNvSpPr>
            <a:spLocks noGrp="1"/>
          </p:cNvSpPr>
          <p:nvPr/>
        </p:nvSpPr>
        <p:spPr>
          <a:xfrm>
            <a:off x="6419850" y="1219200"/>
            <a:ext cx="2019300" cy="360426"/>
          </a:xfrm>
          <a:prstGeom prst="rect">
            <a:avLst/>
          </a:prstGeom>
          <a:noFill/>
          <a:ln w="0">
            <a:noFill/>
            <a:prstDash val="solid"/>
          </a:ln>
        </p:spPr>
        <p:txBody>
          <a:bodyPr lIns="38100" tIns="28575" rIns="38100" bIns="28575" anchor="ctr">
            <a:normAutofit/>
          </a:bodyPr>
          <a:lstStyle/>
          <a:p>
            <a:pPr algn="l">
              <a:buNone/>
              <a:defRPr sz="1650" b="1" i="0">
                <a:solidFill>
                  <a:srgbClr val="1EB9E1"/>
                </a:solidFill>
                <a:latin typeface="Arial"/>
                <a:ea typeface="Arial"/>
                <a:cs typeface="Arial"/>
              </a:defRPr>
            </a:pPr>
            <a:r>
              <a:rPr sz="1650" b="1" i="0">
                <a:solidFill>
                  <a:srgbClr val="1EB9E1"/>
                </a:solidFill>
                <a:latin typeface="Arial"/>
                <a:ea typeface="Arial"/>
                <a:cs typeface="Arial"/>
              </a:rPr>
              <a:t>+$8.17bn</a:t>
            </a:r>
          </a:p>
        </p:txBody>
      </p:sp>
      <p:sp>
        <p:nvSpPr>
          <p:cNvPr id="6" name="矩形 5">
            <a:extLst>
              <a:ext uri="{FF2B5EF4-FFF2-40B4-BE49-F238E27FC236}">
                <a16:creationId xmlns:a16="http://schemas.microsoft.com/office/drawing/2014/main" id="{2D52F010-B228-4832-B794-74F30A4E1B2C}"/>
              </a:ext>
            </a:extLst>
          </p:cNvPr>
          <p:cNvSpPr>
            <a:spLocks noGrp="1"/>
          </p:cNvSpPr>
          <p:nvPr/>
        </p:nvSpPr>
        <p:spPr>
          <a:xfrm>
            <a:off x="6419850" y="1544383"/>
            <a:ext cx="2019300" cy="311277"/>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2021全年：最强流入</a:t>
            </a:r>
          </a:p>
        </p:txBody>
      </p:sp>
      <p:sp>
        <p:nvSpPr>
          <p:cNvPr id="7" name="圆角矩形 6">
            <a:extLst>
              <a:ext uri="{FF2B5EF4-FFF2-40B4-BE49-F238E27FC236}">
                <a16:creationId xmlns:a16="http://schemas.microsoft.com/office/drawing/2014/main" id="{749172E3-E338-48E8-9B8F-2DBA099D8CB1}"/>
              </a:ext>
            </a:extLst>
          </p:cNvPr>
          <p:cNvSpPr>
            <a:spLocks noGrp="1"/>
          </p:cNvSpPr>
          <p:nvPr/>
        </p:nvSpPr>
        <p:spPr>
          <a:xfrm>
            <a:off x="6343650" y="2105025"/>
            <a:ext cx="2171700" cy="819150"/>
          </a:xfrm>
          <a:prstGeom prst="roundRect">
            <a:avLst>
              <a:gd name="adj" fmla="val 2326"/>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8" name="矩形 7">
            <a:extLst>
              <a:ext uri="{FF2B5EF4-FFF2-40B4-BE49-F238E27FC236}">
                <a16:creationId xmlns:a16="http://schemas.microsoft.com/office/drawing/2014/main" id="{B38DD5F7-A3EA-4060-AADB-05945E5E202B}"/>
              </a:ext>
            </a:extLst>
          </p:cNvPr>
          <p:cNvSpPr>
            <a:spLocks noGrp="1"/>
          </p:cNvSpPr>
          <p:nvPr/>
        </p:nvSpPr>
        <p:spPr>
          <a:xfrm>
            <a:off x="6419850" y="2181225"/>
            <a:ext cx="2019300" cy="360426"/>
          </a:xfrm>
          <a:prstGeom prst="rect">
            <a:avLst/>
          </a:prstGeom>
          <a:noFill/>
          <a:ln w="0">
            <a:noFill/>
            <a:prstDash val="solid"/>
          </a:ln>
        </p:spPr>
        <p:txBody>
          <a:bodyPr lIns="38100" tIns="28575" rIns="38100" bIns="28575" anchor="ctr">
            <a:normAutofit/>
          </a:bodyPr>
          <a:lstStyle/>
          <a:p>
            <a:pPr algn="l">
              <a:buNone/>
              <a:defRPr sz="1650" b="1" i="0">
                <a:solidFill>
                  <a:srgbClr val="005096"/>
                </a:solidFill>
                <a:latin typeface="Arial"/>
                <a:ea typeface="Arial"/>
                <a:cs typeface="Arial"/>
              </a:defRPr>
            </a:pPr>
            <a:r>
              <a:rPr sz="1650" b="1" i="0">
                <a:solidFill>
                  <a:srgbClr val="005096"/>
                </a:solidFill>
                <a:latin typeface="Arial"/>
                <a:ea typeface="Arial"/>
                <a:cs typeface="Arial"/>
              </a:rPr>
              <a:t>+$4.08bn</a:t>
            </a:r>
          </a:p>
        </p:txBody>
      </p:sp>
      <p:sp>
        <p:nvSpPr>
          <p:cNvPr id="9" name="矩形 8">
            <a:extLst>
              <a:ext uri="{FF2B5EF4-FFF2-40B4-BE49-F238E27FC236}">
                <a16:creationId xmlns:a16="http://schemas.microsoft.com/office/drawing/2014/main" id="{597E1FE7-C57C-4E4D-B84C-BBD7720EC099}"/>
              </a:ext>
            </a:extLst>
          </p:cNvPr>
          <p:cNvSpPr>
            <a:spLocks noGrp="1"/>
          </p:cNvSpPr>
          <p:nvPr/>
        </p:nvSpPr>
        <p:spPr>
          <a:xfrm>
            <a:off x="6419850" y="2506409"/>
            <a:ext cx="2019300" cy="311277"/>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2025全年：第二轮集中流入</a:t>
            </a:r>
          </a:p>
        </p:txBody>
      </p:sp>
      <p:sp>
        <p:nvSpPr>
          <p:cNvPr id="10" name="圆角矩形 9">
            <a:extLst>
              <a:ext uri="{FF2B5EF4-FFF2-40B4-BE49-F238E27FC236}">
                <a16:creationId xmlns:a16="http://schemas.microsoft.com/office/drawing/2014/main" id="{D8F61F9A-ED0A-41D7-ACC3-2C902738D7AC}"/>
              </a:ext>
            </a:extLst>
          </p:cNvPr>
          <p:cNvSpPr>
            <a:spLocks noGrp="1"/>
          </p:cNvSpPr>
          <p:nvPr/>
        </p:nvSpPr>
        <p:spPr>
          <a:xfrm>
            <a:off x="6343650" y="3067050"/>
            <a:ext cx="2171700" cy="819150"/>
          </a:xfrm>
          <a:prstGeom prst="roundRect">
            <a:avLst>
              <a:gd name="adj" fmla="val 2326"/>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1" name="矩形 10">
            <a:extLst>
              <a:ext uri="{FF2B5EF4-FFF2-40B4-BE49-F238E27FC236}">
                <a16:creationId xmlns:a16="http://schemas.microsoft.com/office/drawing/2014/main" id="{2FB0733A-5475-444C-841C-5939EEC47852}"/>
              </a:ext>
            </a:extLst>
          </p:cNvPr>
          <p:cNvSpPr>
            <a:spLocks noGrp="1"/>
          </p:cNvSpPr>
          <p:nvPr/>
        </p:nvSpPr>
        <p:spPr>
          <a:xfrm>
            <a:off x="6419850" y="3143250"/>
            <a:ext cx="2019300" cy="360426"/>
          </a:xfrm>
          <a:prstGeom prst="rect">
            <a:avLst/>
          </a:prstGeom>
          <a:noFill/>
          <a:ln w="0">
            <a:noFill/>
            <a:prstDash val="solid"/>
          </a:ln>
        </p:spPr>
        <p:txBody>
          <a:bodyPr lIns="38100" tIns="28575" rIns="38100" bIns="28575" anchor="ctr">
            <a:normAutofit/>
          </a:bodyPr>
          <a:lstStyle/>
          <a:p>
            <a:pPr algn="l">
              <a:buNone/>
              <a:defRPr sz="1650" b="1" i="0">
                <a:solidFill>
                  <a:srgbClr val="C94A4A"/>
                </a:solidFill>
                <a:latin typeface="Arial"/>
                <a:ea typeface="Arial"/>
                <a:cs typeface="Arial"/>
              </a:defRPr>
            </a:pPr>
            <a:r>
              <a:rPr sz="1650" b="1" i="0">
                <a:solidFill>
                  <a:srgbClr val="C94A4A"/>
                </a:solidFill>
                <a:latin typeface="Arial"/>
                <a:ea typeface="Arial"/>
                <a:cs typeface="Arial"/>
              </a:rPr>
              <a:t>-$0.09bn</a:t>
            </a:r>
          </a:p>
        </p:txBody>
      </p:sp>
      <p:sp>
        <p:nvSpPr>
          <p:cNvPr id="12" name="矩形 11">
            <a:extLst>
              <a:ext uri="{FF2B5EF4-FFF2-40B4-BE49-F238E27FC236}">
                <a16:creationId xmlns:a16="http://schemas.microsoft.com/office/drawing/2014/main" id="{EBFD16D3-A21E-4639-962B-9BA56F290EF2}"/>
              </a:ext>
            </a:extLst>
          </p:cNvPr>
          <p:cNvSpPr>
            <a:spLocks noGrp="1"/>
          </p:cNvSpPr>
          <p:nvPr/>
        </p:nvSpPr>
        <p:spPr>
          <a:xfrm>
            <a:off x="6419850" y="3468434"/>
            <a:ext cx="2019300" cy="311277"/>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2026H1：上涨并未转化为全面净流入</a:t>
            </a:r>
          </a:p>
        </p:txBody>
      </p:sp>
      <p:sp>
        <p:nvSpPr>
          <p:cNvPr id="13" name="圆角矩形 12">
            <a:extLst>
              <a:ext uri="{FF2B5EF4-FFF2-40B4-BE49-F238E27FC236}">
                <a16:creationId xmlns:a16="http://schemas.microsoft.com/office/drawing/2014/main" id="{3A7D63DF-07E3-4A1E-8EB5-61F735602DA4}"/>
              </a:ext>
            </a:extLst>
          </p:cNvPr>
          <p:cNvSpPr>
            <a:spLocks noGrp="1"/>
          </p:cNvSpPr>
          <p:nvPr/>
        </p:nvSpPr>
        <p:spPr>
          <a:xfrm>
            <a:off x="333375" y="4257675"/>
            <a:ext cx="8181975" cy="314325"/>
          </a:xfrm>
          <a:prstGeom prst="roundRect">
            <a:avLst>
              <a:gd name="adj" fmla="val 6061"/>
            </a:avLst>
          </a:prstGeom>
          <a:solidFill>
            <a:srgbClr val="FFF9E8"/>
          </a:solidFill>
          <a:ln w="6668">
            <a:solidFill>
              <a:srgbClr val="F0BE42"/>
            </a:solidFill>
            <a:prstDash val="solid"/>
          </a:ln>
        </p:spPr>
        <p:txBody>
          <a:bodyPr/>
          <a:lstStyle/>
          <a:p>
            <a:endParaRPr lang="zh-CN" altLang="en-US"/>
          </a:p>
        </p:txBody>
      </p:sp>
      <p:sp>
        <p:nvSpPr>
          <p:cNvPr id="14" name="矩形 13">
            <a:extLst>
              <a:ext uri="{FF2B5EF4-FFF2-40B4-BE49-F238E27FC236}">
                <a16:creationId xmlns:a16="http://schemas.microsoft.com/office/drawing/2014/main" id="{880D2E7C-2ECC-4CDE-84BE-5E6410655BD0}"/>
              </a:ext>
            </a:extLst>
          </p:cNvPr>
          <p:cNvSpPr>
            <a:spLocks noGrp="1"/>
          </p:cNvSpPr>
          <p:nvPr/>
        </p:nvSpPr>
        <p:spPr>
          <a:xfrm>
            <a:off x="400050" y="4305300"/>
            <a:ext cx="8048625" cy="219075"/>
          </a:xfrm>
          <a:prstGeom prst="rect">
            <a:avLst/>
          </a:prstGeom>
          <a:noFill/>
          <a:ln w="0">
            <a:noFill/>
            <a:prstDash val="solid"/>
          </a:ln>
        </p:spPr>
        <p:txBody>
          <a:bodyPr lIns="38100" tIns="28575" rIns="38100" bIns="28575" anchor="ctr">
            <a:normAutofit/>
          </a:bodyPr>
          <a:lstStyle/>
          <a:p>
            <a:pPr algn="ctr">
              <a:buNone/>
              <a:defRPr sz="720" b="1" i="0">
                <a:solidFill>
                  <a:srgbClr val="3C3C3C"/>
                </a:solidFill>
                <a:latin typeface="华文黑体_易方达"/>
                <a:ea typeface="华文黑体_易方达"/>
                <a:cs typeface="华文黑体_易方达"/>
              </a:defRPr>
            </a:pPr>
            <a:r>
              <a:rPr sz="720" b="1" i="0">
                <a:solidFill>
                  <a:srgbClr val="3C3C3C"/>
                </a:solidFill>
                <a:latin typeface="华文黑体_易方达"/>
                <a:ea typeface="华文黑体_易方达"/>
                <a:cs typeface="华文黑体_易方达"/>
              </a:rPr>
              <a:t>结论应表述为“上涨阶段更容易吸引战术流入”，而不是“科技产品普遍受益”：结果高度依赖KWEB、CQQQ等大单品。</a:t>
            </a:r>
          </a:p>
        </p:txBody>
      </p:sp>
      <p:sp>
        <p:nvSpPr>
          <p:cNvPr id="15" name="矩形 14">
            <a:extLst>
              <a:ext uri="{FF2B5EF4-FFF2-40B4-BE49-F238E27FC236}">
                <a16:creationId xmlns:a16="http://schemas.microsoft.com/office/drawing/2014/main" id="{3E64A869-BDA8-4AC0-A4F1-558A28E3F3EA}"/>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资料来源：美国科技主题基金上涨阶段资金流诊断；单位USD bn</a:t>
            </a:r>
          </a:p>
        </p:txBody>
      </p:sp>
    </p:spTree>
    <p:extLst>
      <p:ext uri="{BB962C8B-B14F-4D97-AF65-F5344CB8AC3E}">
        <p14:creationId xmlns:p14="http://schemas.microsoft.com/office/powerpoint/2010/main" val="1179745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95250"/>
            <a:ext cx="6438900" cy="609600"/>
          </a:xfrm>
        </p:spPr>
        <p:txBody>
          <a:bodyPr>
            <a:normAutofit/>
          </a:bodyPr>
          <a:lstStyle/>
          <a:p>
            <a:pPr>
              <a:buNone/>
              <a:defRPr sz="1650" b="1">
                <a:solidFill>
                  <a:srgbClr val="FFFFFF"/>
                </a:solidFill>
              </a:defRPr>
            </a:pPr>
            <a:r>
              <a:rPr sz="1650" b="1">
                <a:solidFill>
                  <a:srgbClr val="FFFFFF"/>
                </a:solidFill>
                <a:latin typeface="+mn-ea"/>
                <a:ea typeface="+mn-ea"/>
                <a:cs typeface="+mn-ea"/>
              </a:rPr>
              <a:t>科技资金流主要由KWEB和CQQQ驱动，并非板块内产品全面扩散</a:t>
            </a:r>
          </a:p>
        </p:txBody>
      </p:sp>
      <p:graphicFrame>
        <p:nvGraphicFramePr>
          <p:cNvPr id="18" name="表格 17"/>
          <p:cNvGraphicFramePr/>
          <p:nvPr/>
        </p:nvGraphicFramePr>
        <p:xfrm>
          <a:off x="342900" y="1133475"/>
          <a:ext cx="8172450" cy="1952625"/>
        </p:xfrm>
        <a:graphic>
          <a:graphicData uri="http://schemas.openxmlformats.org/drawingml/2006/table">
            <a:tbl>
              <a:tblPr/>
              <a:tblGrid>
                <a:gridCol w="1524711">
                  <a:extLst>
                    <a:ext uri="{9D8B030D-6E8A-4147-A177-3AD203B41FA5}">
                      <a16:colId xmlns:a16="http://schemas.microsoft.com/office/drawing/2014/main" val="20000"/>
                    </a:ext>
                  </a:extLst>
                </a:gridCol>
                <a:gridCol w="1402734">
                  <a:extLst>
                    <a:ext uri="{9D8B030D-6E8A-4147-A177-3AD203B41FA5}">
                      <a16:colId xmlns:a16="http://schemas.microsoft.com/office/drawing/2014/main" val="20001"/>
                    </a:ext>
                  </a:extLst>
                </a:gridCol>
                <a:gridCol w="1219769">
                  <a:extLst>
                    <a:ext uri="{9D8B030D-6E8A-4147-A177-3AD203B41FA5}">
                      <a16:colId xmlns:a16="http://schemas.microsoft.com/office/drawing/2014/main" val="20002"/>
                    </a:ext>
                  </a:extLst>
                </a:gridCol>
                <a:gridCol w="1219769">
                  <a:extLst>
                    <a:ext uri="{9D8B030D-6E8A-4147-A177-3AD203B41FA5}">
                      <a16:colId xmlns:a16="http://schemas.microsoft.com/office/drawing/2014/main" val="20003"/>
                    </a:ext>
                  </a:extLst>
                </a:gridCol>
                <a:gridCol w="1280757">
                  <a:extLst>
                    <a:ext uri="{9D8B030D-6E8A-4147-A177-3AD203B41FA5}">
                      <a16:colId xmlns:a16="http://schemas.microsoft.com/office/drawing/2014/main" val="20004"/>
                    </a:ext>
                  </a:extLst>
                </a:gridCol>
                <a:gridCol w="1524711">
                  <a:extLst>
                    <a:ext uri="{9D8B030D-6E8A-4147-A177-3AD203B41FA5}">
                      <a16:colId xmlns:a16="http://schemas.microsoft.com/office/drawing/2014/main" val="20005"/>
                    </a:ext>
                  </a:extLst>
                </a:gridCol>
              </a:tblGrid>
              <a:tr h="266700">
                <a:tc>
                  <a:txBody>
                    <a:bodyPr/>
                    <a:lstStyle/>
                    <a:p>
                      <a:pPr algn="ctr">
                        <a:buNone/>
                      </a:pPr>
                      <a:r>
                        <a:rPr sz="788" b="1">
                          <a:solidFill>
                            <a:srgbClr val="FFFFFF"/>
                          </a:solidFill>
                          <a:latin typeface="华文黑体_易方达"/>
                          <a:ea typeface="华文黑体_易方达"/>
                          <a:cs typeface="华文黑体_易方达"/>
                        </a:rPr>
                        <a:t>阶段</a:t>
                      </a:r>
                    </a:p>
                  </a:txBody>
                  <a:tcPr>
                    <a:solidFill>
                      <a:srgbClr val="005096"/>
                    </a:solidFill>
                  </a:tcPr>
                </a:tc>
                <a:tc>
                  <a:txBody>
                    <a:bodyPr/>
                    <a:lstStyle/>
                    <a:p>
                      <a:pPr algn="ctr">
                        <a:buNone/>
                      </a:pPr>
                      <a:r>
                        <a:rPr sz="788" b="1">
                          <a:solidFill>
                            <a:srgbClr val="FFFFFF"/>
                          </a:solidFill>
                          <a:latin typeface="华文黑体_易方达"/>
                          <a:ea typeface="华文黑体_易方达"/>
                          <a:cs typeface="华文黑体_易方达"/>
                        </a:rPr>
                        <a:t>科技主题总流量</a:t>
                      </a:r>
                    </a:p>
                  </a:txBody>
                  <a:tcPr>
                    <a:solidFill>
                      <a:srgbClr val="005096"/>
                    </a:solidFill>
                  </a:tcPr>
                </a:tc>
                <a:tc>
                  <a:txBody>
                    <a:bodyPr/>
                    <a:lstStyle/>
                    <a:p>
                      <a:pPr algn="ctr">
                        <a:buNone/>
                      </a:pPr>
                      <a:r>
                        <a:rPr sz="788" b="1">
                          <a:solidFill>
                            <a:srgbClr val="FFFFFF"/>
                          </a:solidFill>
                          <a:latin typeface="华文黑体_易方达"/>
                          <a:ea typeface="华文黑体_易方达"/>
                          <a:cs typeface="华文黑体_易方达"/>
                        </a:rPr>
                        <a:t>KWEB</a:t>
                      </a:r>
                    </a:p>
                  </a:txBody>
                  <a:tcPr>
                    <a:solidFill>
                      <a:srgbClr val="005096"/>
                    </a:solidFill>
                  </a:tcPr>
                </a:tc>
                <a:tc>
                  <a:txBody>
                    <a:bodyPr/>
                    <a:lstStyle/>
                    <a:p>
                      <a:pPr algn="ctr">
                        <a:buNone/>
                      </a:pPr>
                      <a:r>
                        <a:rPr sz="788" b="1">
                          <a:solidFill>
                            <a:srgbClr val="FFFFFF"/>
                          </a:solidFill>
                          <a:latin typeface="华文黑体_易方达"/>
                          <a:ea typeface="华文黑体_易方达"/>
                          <a:cs typeface="华文黑体_易方达"/>
                        </a:rPr>
                        <a:t>CQQQ</a:t>
                      </a:r>
                    </a:p>
                  </a:txBody>
                  <a:tcPr>
                    <a:solidFill>
                      <a:srgbClr val="005096"/>
                    </a:solidFill>
                  </a:tcPr>
                </a:tc>
                <a:tc>
                  <a:txBody>
                    <a:bodyPr/>
                    <a:lstStyle/>
                    <a:p>
                      <a:pPr algn="ctr">
                        <a:buNone/>
                      </a:pPr>
                      <a:r>
                        <a:rPr sz="788" b="1">
                          <a:solidFill>
                            <a:srgbClr val="FFFFFF"/>
                          </a:solidFill>
                          <a:latin typeface="华文黑体_易方达"/>
                          <a:ea typeface="华文黑体_易方达"/>
                          <a:cs typeface="华文黑体_易方达"/>
                        </a:rPr>
                        <a:t>其他产品</a:t>
                      </a:r>
                    </a:p>
                  </a:txBody>
                  <a:tcPr>
                    <a:solidFill>
                      <a:srgbClr val="005096"/>
                    </a:solidFill>
                  </a:tcPr>
                </a:tc>
                <a:tc>
                  <a:txBody>
                    <a:bodyPr/>
                    <a:lstStyle/>
                    <a:p>
                      <a:pPr algn="ctr">
                        <a:buNone/>
                      </a:pPr>
                      <a:r>
                        <a:rPr sz="788" b="1">
                          <a:solidFill>
                            <a:srgbClr val="FFFFFF"/>
                          </a:solidFill>
                          <a:latin typeface="华文黑体_易方达"/>
                          <a:ea typeface="华文黑体_易方达"/>
                          <a:cs typeface="华文黑体_易方达"/>
                        </a:rPr>
                        <a:t>头部集中度</a:t>
                      </a:r>
                    </a:p>
                  </a:txBody>
                  <a:tcPr>
                    <a:solidFill>
                      <a:srgbClr val="005096"/>
                    </a:solidFill>
                  </a:tcPr>
                </a:tc>
                <a:extLst>
                  <a:ext uri="{0D108BD9-81ED-4DB2-BD59-A6C34878D82A}">
                    <a16:rowId xmlns:a16="http://schemas.microsoft.com/office/drawing/2014/main" val="10000"/>
                  </a:ext>
                </a:extLst>
              </a:tr>
              <a:tr h="421481">
                <a:tc>
                  <a:txBody>
                    <a:bodyPr/>
                    <a:lstStyle/>
                    <a:p>
                      <a:pPr algn="l">
                        <a:buNone/>
                      </a:pPr>
                      <a:r>
                        <a:rPr sz="765" b="1">
                          <a:solidFill>
                            <a:srgbClr val="3C3C3C"/>
                          </a:solidFill>
                          <a:latin typeface="华文黑体_易方达"/>
                          <a:ea typeface="华文黑体_易方达"/>
                          <a:cs typeface="华文黑体_易方达"/>
                        </a:rPr>
                        <a:t>2021全年</a:t>
                      </a:r>
                    </a:p>
                  </a:txBody>
                  <a:tcPr>
                    <a:solidFill>
                      <a:srgbClr val="FFFFFF"/>
                    </a:solidFill>
                  </a:tcPr>
                </a:tc>
                <a:tc>
                  <a:txBody>
                    <a:bodyPr/>
                    <a:lstStyle/>
                    <a:p>
                      <a:pPr algn="ctr">
                        <a:buNone/>
                      </a:pPr>
                      <a:r>
                        <a:rPr sz="765" b="0">
                          <a:solidFill>
                            <a:srgbClr val="3C3C3C"/>
                          </a:solidFill>
                          <a:latin typeface="华文黑体_易方达"/>
                          <a:ea typeface="华文黑体_易方达"/>
                          <a:cs typeface="华文黑体_易方达"/>
                        </a:rPr>
                        <a:t>+$8.17bn</a:t>
                      </a:r>
                    </a:p>
                  </a:txBody>
                  <a:tcPr>
                    <a:solidFill>
                      <a:srgbClr val="FFFFFF"/>
                    </a:solidFill>
                  </a:tcPr>
                </a:tc>
                <a:tc>
                  <a:txBody>
                    <a:bodyPr/>
                    <a:lstStyle/>
                    <a:p>
                      <a:pPr algn="ctr">
                        <a:buNone/>
                      </a:pPr>
                      <a:r>
                        <a:rPr sz="765" b="0">
                          <a:solidFill>
                            <a:srgbClr val="3C3C3C"/>
                          </a:solidFill>
                          <a:latin typeface="华文黑体_易方达"/>
                          <a:ea typeface="华文黑体_易方达"/>
                          <a:cs typeface="华文黑体_易方达"/>
                        </a:rPr>
                        <a:t>+$7.41bn</a:t>
                      </a:r>
                    </a:p>
                  </a:txBody>
                  <a:tcPr>
                    <a:solidFill>
                      <a:srgbClr val="FFFFFF"/>
                    </a:solidFill>
                  </a:tcPr>
                </a:tc>
                <a:tc>
                  <a:txBody>
                    <a:bodyPr/>
                    <a:lstStyle/>
                    <a:p>
                      <a:pPr algn="ctr">
                        <a:buNone/>
                      </a:pPr>
                      <a:r>
                        <a:rPr sz="765" b="0">
                          <a:solidFill>
                            <a:srgbClr val="3C3C3C"/>
                          </a:solidFill>
                          <a:latin typeface="华文黑体_易方达"/>
                          <a:ea typeface="华文黑体_易方达"/>
                          <a:cs typeface="华文黑体_易方达"/>
                        </a:rPr>
                        <a:t>—</a:t>
                      </a:r>
                    </a:p>
                  </a:txBody>
                  <a:tcPr>
                    <a:solidFill>
                      <a:srgbClr val="FFFFFF"/>
                    </a:solidFill>
                  </a:tcPr>
                </a:tc>
                <a:tc>
                  <a:txBody>
                    <a:bodyPr/>
                    <a:lstStyle/>
                    <a:p>
                      <a:pPr algn="ctr">
                        <a:buNone/>
                      </a:pPr>
                      <a:r>
                        <a:rPr sz="765" b="0">
                          <a:solidFill>
                            <a:srgbClr val="3C3C3C"/>
                          </a:solidFill>
                          <a:latin typeface="华文黑体_易方达"/>
                          <a:ea typeface="华文黑体_易方达"/>
                          <a:cs typeface="华文黑体_易方达"/>
                        </a:rPr>
                        <a:t>+$0.76bn</a:t>
                      </a:r>
                    </a:p>
                  </a:txBody>
                  <a:tcPr>
                    <a:solidFill>
                      <a:srgbClr val="FFFFFF"/>
                    </a:solidFill>
                  </a:tcPr>
                </a:tc>
                <a:tc>
                  <a:txBody>
                    <a:bodyPr/>
                    <a:lstStyle/>
                    <a:p>
                      <a:pPr algn="ctr">
                        <a:buNone/>
                      </a:pPr>
                      <a:r>
                        <a:rPr sz="765" b="0">
                          <a:solidFill>
                            <a:srgbClr val="3C3C3C"/>
                          </a:solidFill>
                          <a:latin typeface="华文黑体_易方达"/>
                          <a:ea typeface="华文黑体_易方达"/>
                          <a:cs typeface="华文黑体_易方达"/>
                        </a:rPr>
                        <a:t>KWEB 90.7%</a:t>
                      </a:r>
                    </a:p>
                  </a:txBody>
                  <a:tcPr>
                    <a:solidFill>
                      <a:srgbClr val="FFFFFF"/>
                    </a:solidFill>
                  </a:tcPr>
                </a:tc>
                <a:extLst>
                  <a:ext uri="{0D108BD9-81ED-4DB2-BD59-A6C34878D82A}">
                    <a16:rowId xmlns:a16="http://schemas.microsoft.com/office/drawing/2014/main" val="10001"/>
                  </a:ext>
                </a:extLst>
              </a:tr>
              <a:tr h="421481">
                <a:tc>
                  <a:txBody>
                    <a:bodyPr/>
                    <a:lstStyle/>
                    <a:p>
                      <a:pPr algn="l">
                        <a:buNone/>
                      </a:pPr>
                      <a:r>
                        <a:rPr sz="765" b="1">
                          <a:solidFill>
                            <a:srgbClr val="3C3C3C"/>
                          </a:solidFill>
                          <a:latin typeface="华文黑体_易方达"/>
                          <a:ea typeface="华文黑体_易方达"/>
                          <a:cs typeface="华文黑体_易方达"/>
                        </a:rPr>
                        <a:t>9·24后2个月</a:t>
                      </a:r>
                    </a:p>
                  </a:txBody>
                  <a:tcPr>
                    <a:solidFill>
                      <a:srgbClr val="EEF6FA"/>
                    </a:solidFill>
                  </a:tcPr>
                </a:tc>
                <a:tc>
                  <a:txBody>
                    <a:bodyPr/>
                    <a:lstStyle/>
                    <a:p>
                      <a:pPr algn="ctr">
                        <a:buNone/>
                      </a:pPr>
                      <a:r>
                        <a:rPr sz="765" b="0">
                          <a:solidFill>
                            <a:srgbClr val="3C3C3C"/>
                          </a:solidFill>
                          <a:latin typeface="华文黑体_易方达"/>
                          <a:ea typeface="华文黑体_易方达"/>
                          <a:cs typeface="华文黑体_易方达"/>
                        </a:rPr>
                        <a:t>+$2.09bn</a:t>
                      </a:r>
                    </a:p>
                  </a:txBody>
                  <a:tcPr>
                    <a:solidFill>
                      <a:srgbClr val="EEF6FA"/>
                    </a:solidFill>
                  </a:tcPr>
                </a:tc>
                <a:tc>
                  <a:txBody>
                    <a:bodyPr/>
                    <a:lstStyle/>
                    <a:p>
                      <a:pPr algn="ctr">
                        <a:buNone/>
                      </a:pPr>
                      <a:r>
                        <a:rPr sz="765" b="0">
                          <a:solidFill>
                            <a:srgbClr val="3C3C3C"/>
                          </a:solidFill>
                          <a:latin typeface="华文黑体_易方达"/>
                          <a:ea typeface="华文黑体_易方达"/>
                          <a:cs typeface="华文黑体_易方达"/>
                        </a:rPr>
                        <a:t>+$2.06bn</a:t>
                      </a:r>
                    </a:p>
                  </a:txBody>
                  <a:tcPr>
                    <a:solidFill>
                      <a:srgbClr val="EEF6FA"/>
                    </a:solidFill>
                  </a:tcPr>
                </a:tc>
                <a:tc>
                  <a:txBody>
                    <a:bodyPr/>
                    <a:lstStyle/>
                    <a:p>
                      <a:pPr algn="ctr">
                        <a:buNone/>
                      </a:pPr>
                      <a:r>
                        <a:rPr sz="765" b="0">
                          <a:solidFill>
                            <a:srgbClr val="3C3C3C"/>
                          </a:solidFill>
                          <a:latin typeface="华文黑体_易方达"/>
                          <a:ea typeface="华文黑体_易方达"/>
                          <a:cs typeface="华文黑体_易方达"/>
                        </a:rPr>
                        <a:t>—</a:t>
                      </a:r>
                    </a:p>
                  </a:txBody>
                  <a:tcPr>
                    <a:solidFill>
                      <a:srgbClr val="EEF6FA"/>
                    </a:solidFill>
                  </a:tcPr>
                </a:tc>
                <a:tc>
                  <a:txBody>
                    <a:bodyPr/>
                    <a:lstStyle/>
                    <a:p>
                      <a:pPr algn="ctr">
                        <a:buNone/>
                      </a:pPr>
                      <a:r>
                        <a:rPr sz="765" b="0">
                          <a:solidFill>
                            <a:srgbClr val="3C3C3C"/>
                          </a:solidFill>
                          <a:latin typeface="华文黑体_易方达"/>
                          <a:ea typeface="华文黑体_易方达"/>
                          <a:cs typeface="华文黑体_易方达"/>
                        </a:rPr>
                        <a:t>+$0.03bn</a:t>
                      </a:r>
                    </a:p>
                  </a:txBody>
                  <a:tcPr>
                    <a:solidFill>
                      <a:srgbClr val="EEF6FA"/>
                    </a:solidFill>
                  </a:tcPr>
                </a:tc>
                <a:tc>
                  <a:txBody>
                    <a:bodyPr/>
                    <a:lstStyle/>
                    <a:p>
                      <a:pPr algn="ctr">
                        <a:buNone/>
                      </a:pPr>
                      <a:r>
                        <a:rPr sz="765" b="0">
                          <a:solidFill>
                            <a:srgbClr val="3C3C3C"/>
                          </a:solidFill>
                          <a:latin typeface="华文黑体_易方达"/>
                          <a:ea typeface="华文黑体_易方达"/>
                          <a:cs typeface="华文黑体_易方达"/>
                        </a:rPr>
                        <a:t>KWEB 98.9%</a:t>
                      </a:r>
                    </a:p>
                  </a:txBody>
                  <a:tcPr>
                    <a:solidFill>
                      <a:srgbClr val="EEF6FA"/>
                    </a:solidFill>
                  </a:tcPr>
                </a:tc>
                <a:extLst>
                  <a:ext uri="{0D108BD9-81ED-4DB2-BD59-A6C34878D82A}">
                    <a16:rowId xmlns:a16="http://schemas.microsoft.com/office/drawing/2014/main" val="10002"/>
                  </a:ext>
                </a:extLst>
              </a:tr>
              <a:tr h="421481">
                <a:tc>
                  <a:txBody>
                    <a:bodyPr/>
                    <a:lstStyle/>
                    <a:p>
                      <a:pPr algn="l">
                        <a:buNone/>
                      </a:pPr>
                      <a:r>
                        <a:rPr sz="765" b="1">
                          <a:solidFill>
                            <a:srgbClr val="3C3C3C"/>
                          </a:solidFill>
                          <a:latin typeface="华文黑体_易方达"/>
                          <a:ea typeface="华文黑体_易方达"/>
                          <a:cs typeface="华文黑体_易方达"/>
                        </a:rPr>
                        <a:t>2025全年</a:t>
                      </a:r>
                    </a:p>
                  </a:txBody>
                  <a:tcPr>
                    <a:solidFill>
                      <a:srgbClr val="DDF2F8"/>
                    </a:solidFill>
                  </a:tcPr>
                </a:tc>
                <a:tc>
                  <a:txBody>
                    <a:bodyPr/>
                    <a:lstStyle/>
                    <a:p>
                      <a:pPr algn="ctr">
                        <a:buNone/>
                      </a:pPr>
                      <a:r>
                        <a:rPr sz="765" b="1">
                          <a:solidFill>
                            <a:srgbClr val="3C3C3C"/>
                          </a:solidFill>
                          <a:latin typeface="华文黑体_易方达"/>
                          <a:ea typeface="华文黑体_易方达"/>
                          <a:cs typeface="华文黑体_易方达"/>
                        </a:rPr>
                        <a:t>+$4.08bn</a:t>
                      </a:r>
                    </a:p>
                  </a:txBody>
                  <a:tcPr>
                    <a:solidFill>
                      <a:srgbClr val="DDF2F8"/>
                    </a:solidFill>
                  </a:tcPr>
                </a:tc>
                <a:tc>
                  <a:txBody>
                    <a:bodyPr/>
                    <a:lstStyle/>
                    <a:p>
                      <a:pPr algn="ctr">
                        <a:buNone/>
                      </a:pPr>
                      <a:r>
                        <a:rPr sz="765" b="1">
                          <a:solidFill>
                            <a:srgbClr val="3C3C3C"/>
                          </a:solidFill>
                          <a:latin typeface="华文黑体_易方达"/>
                          <a:ea typeface="华文黑体_易方达"/>
                          <a:cs typeface="华文黑体_易方达"/>
                        </a:rPr>
                        <a:t>+$1.98bn</a:t>
                      </a:r>
                    </a:p>
                  </a:txBody>
                  <a:tcPr>
                    <a:solidFill>
                      <a:srgbClr val="DDF2F8"/>
                    </a:solidFill>
                  </a:tcPr>
                </a:tc>
                <a:tc>
                  <a:txBody>
                    <a:bodyPr/>
                    <a:lstStyle/>
                    <a:p>
                      <a:pPr algn="ctr">
                        <a:buNone/>
                      </a:pPr>
                      <a:r>
                        <a:rPr sz="765" b="1">
                          <a:solidFill>
                            <a:srgbClr val="3C3C3C"/>
                          </a:solidFill>
                          <a:latin typeface="华文黑体_易方达"/>
                          <a:ea typeface="华文黑体_易方达"/>
                          <a:cs typeface="华文黑体_易方达"/>
                        </a:rPr>
                        <a:t>+$2.01bn</a:t>
                      </a:r>
                    </a:p>
                  </a:txBody>
                  <a:tcPr>
                    <a:solidFill>
                      <a:srgbClr val="DDF2F8"/>
                    </a:solidFill>
                  </a:tcPr>
                </a:tc>
                <a:tc>
                  <a:txBody>
                    <a:bodyPr/>
                    <a:lstStyle/>
                    <a:p>
                      <a:pPr algn="ctr">
                        <a:buNone/>
                      </a:pPr>
                      <a:r>
                        <a:rPr sz="765" b="1">
                          <a:solidFill>
                            <a:srgbClr val="3C3C3C"/>
                          </a:solidFill>
                          <a:latin typeface="华文黑体_易方达"/>
                          <a:ea typeface="华文黑体_易方达"/>
                          <a:cs typeface="华文黑体_易方达"/>
                        </a:rPr>
                        <a:t>+$0.09bn</a:t>
                      </a:r>
                    </a:p>
                  </a:txBody>
                  <a:tcPr>
                    <a:solidFill>
                      <a:srgbClr val="DDF2F8"/>
                    </a:solidFill>
                  </a:tcPr>
                </a:tc>
                <a:tc>
                  <a:txBody>
                    <a:bodyPr/>
                    <a:lstStyle/>
                    <a:p>
                      <a:pPr algn="ctr">
                        <a:buNone/>
                      </a:pPr>
                      <a:r>
                        <a:rPr sz="765" b="1">
                          <a:solidFill>
                            <a:srgbClr val="3C3C3C"/>
                          </a:solidFill>
                          <a:latin typeface="华文黑体_易方达"/>
                          <a:ea typeface="华文黑体_易方达"/>
                          <a:cs typeface="华文黑体_易方达"/>
                        </a:rPr>
                        <a:t>Top 2 97.7%</a:t>
                      </a:r>
                    </a:p>
                  </a:txBody>
                  <a:tcPr>
                    <a:solidFill>
                      <a:srgbClr val="DDF2F8"/>
                    </a:solidFill>
                  </a:tcPr>
                </a:tc>
                <a:extLst>
                  <a:ext uri="{0D108BD9-81ED-4DB2-BD59-A6C34878D82A}">
                    <a16:rowId xmlns:a16="http://schemas.microsoft.com/office/drawing/2014/main" val="10003"/>
                  </a:ext>
                </a:extLst>
              </a:tr>
              <a:tr h="421481">
                <a:tc>
                  <a:txBody>
                    <a:bodyPr/>
                    <a:lstStyle/>
                    <a:p>
                      <a:pPr algn="l">
                        <a:buNone/>
                      </a:pPr>
                      <a:r>
                        <a:rPr sz="765" b="1">
                          <a:solidFill>
                            <a:srgbClr val="3C3C3C"/>
                          </a:solidFill>
                          <a:latin typeface="华文黑体_易方达"/>
                          <a:ea typeface="华文黑体_易方达"/>
                          <a:cs typeface="华文黑体_易方达"/>
                        </a:rPr>
                        <a:t>2026H1</a:t>
                      </a:r>
                    </a:p>
                  </a:txBody>
                  <a:tcPr>
                    <a:solidFill>
                      <a:srgbClr val="EEF6FA"/>
                    </a:solidFill>
                  </a:tcPr>
                </a:tc>
                <a:tc>
                  <a:txBody>
                    <a:bodyPr/>
                    <a:lstStyle/>
                    <a:p>
                      <a:pPr algn="ctr">
                        <a:buNone/>
                      </a:pPr>
                      <a:r>
                        <a:rPr sz="765" b="0">
                          <a:solidFill>
                            <a:srgbClr val="3C3C3C"/>
                          </a:solidFill>
                          <a:latin typeface="华文黑体_易方达"/>
                          <a:ea typeface="华文黑体_易方达"/>
                          <a:cs typeface="华文黑体_易方达"/>
                        </a:rPr>
                        <a:t>-$0.09bn</a:t>
                      </a:r>
                    </a:p>
                  </a:txBody>
                  <a:tcPr>
                    <a:solidFill>
                      <a:srgbClr val="EEF6FA"/>
                    </a:solidFill>
                  </a:tcPr>
                </a:tc>
                <a:tc>
                  <a:txBody>
                    <a:bodyPr/>
                    <a:lstStyle/>
                    <a:p>
                      <a:pPr algn="ctr">
                        <a:buNone/>
                      </a:pPr>
                      <a:r>
                        <a:rPr sz="765" b="0">
                          <a:solidFill>
                            <a:srgbClr val="3C3C3C"/>
                          </a:solidFill>
                          <a:latin typeface="华文黑体_易方达"/>
                          <a:ea typeface="华文黑体_易方达"/>
                          <a:cs typeface="华文黑体_易方达"/>
                        </a:rPr>
                        <a:t>-$0.82bn</a:t>
                      </a:r>
                    </a:p>
                  </a:txBody>
                  <a:tcPr>
                    <a:solidFill>
                      <a:srgbClr val="EEF6FA"/>
                    </a:solidFill>
                  </a:tcPr>
                </a:tc>
                <a:tc>
                  <a:txBody>
                    <a:bodyPr/>
                    <a:lstStyle/>
                    <a:p>
                      <a:pPr algn="ctr">
                        <a:buNone/>
                      </a:pPr>
                      <a:r>
                        <a:rPr sz="765" b="0">
                          <a:solidFill>
                            <a:srgbClr val="3C3C3C"/>
                          </a:solidFill>
                          <a:latin typeface="华文黑体_易方达"/>
                          <a:ea typeface="华文黑体_易方达"/>
                          <a:cs typeface="华文黑体_易方达"/>
                        </a:rPr>
                        <a:t>+$0.33bn</a:t>
                      </a:r>
                    </a:p>
                  </a:txBody>
                  <a:tcPr>
                    <a:solidFill>
                      <a:srgbClr val="EEF6FA"/>
                    </a:solidFill>
                  </a:tcPr>
                </a:tc>
                <a:tc>
                  <a:txBody>
                    <a:bodyPr/>
                    <a:lstStyle/>
                    <a:p>
                      <a:pPr algn="ctr">
                        <a:buNone/>
                      </a:pPr>
                      <a:r>
                        <a:rPr sz="765" b="0">
                          <a:solidFill>
                            <a:srgbClr val="3C3C3C"/>
                          </a:solidFill>
                          <a:latin typeface="华文黑体_易方达"/>
                          <a:ea typeface="华文黑体_易方达"/>
                          <a:cs typeface="华文黑体_易方达"/>
                        </a:rPr>
                        <a:t>+$0.41bn</a:t>
                      </a:r>
                    </a:p>
                  </a:txBody>
                  <a:tcPr>
                    <a:solidFill>
                      <a:srgbClr val="EEF6FA"/>
                    </a:solidFill>
                  </a:tcPr>
                </a:tc>
                <a:tc>
                  <a:txBody>
                    <a:bodyPr/>
                    <a:lstStyle/>
                    <a:p>
                      <a:pPr algn="ctr">
                        <a:buNone/>
                      </a:pPr>
                      <a:r>
                        <a:rPr sz="765" b="0">
                          <a:solidFill>
                            <a:srgbClr val="3C3C3C"/>
                          </a:solidFill>
                          <a:latin typeface="华文黑体_易方达"/>
                          <a:ea typeface="华文黑体_易方达"/>
                          <a:cs typeface="华文黑体_易方达"/>
                        </a:rPr>
                        <a:t>方向分化</a:t>
                      </a:r>
                    </a:p>
                  </a:txBody>
                  <a:tcPr>
                    <a:solidFill>
                      <a:srgbClr val="EEF6FA"/>
                    </a:solidFill>
                  </a:tcPr>
                </a:tc>
                <a:extLst>
                  <a:ext uri="{0D108BD9-81ED-4DB2-BD59-A6C34878D82A}">
                    <a16:rowId xmlns:a16="http://schemas.microsoft.com/office/drawing/2014/main" val="10004"/>
                  </a:ext>
                </a:extLst>
              </a:tr>
            </a:tbl>
          </a:graphicData>
        </a:graphic>
      </p:graphicFrame>
      <p:sp>
        <p:nvSpPr>
          <p:cNvPr id="4" name="圆角矩形 3">
            <a:extLst>
              <a:ext uri="{FF2B5EF4-FFF2-40B4-BE49-F238E27FC236}">
                <a16:creationId xmlns:a16="http://schemas.microsoft.com/office/drawing/2014/main" id="{94769515-9F2F-4541-929D-4C9C06D16DEF}"/>
              </a:ext>
            </a:extLst>
          </p:cNvPr>
          <p:cNvSpPr>
            <a:spLocks noGrp="1"/>
          </p:cNvSpPr>
          <p:nvPr/>
        </p:nvSpPr>
        <p:spPr>
          <a:xfrm>
            <a:off x="342900" y="3314700"/>
            <a:ext cx="2514600" cy="838200"/>
          </a:xfrm>
          <a:prstGeom prst="roundRect">
            <a:avLst>
              <a:gd name="adj" fmla="val 2273"/>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5" name="矩形 4">
            <a:extLst>
              <a:ext uri="{FF2B5EF4-FFF2-40B4-BE49-F238E27FC236}">
                <a16:creationId xmlns:a16="http://schemas.microsoft.com/office/drawing/2014/main" id="{3BAF1B70-15D3-4214-A846-10BFCFABFC6C}"/>
              </a:ext>
            </a:extLst>
          </p:cNvPr>
          <p:cNvSpPr>
            <a:spLocks noGrp="1"/>
          </p:cNvSpPr>
          <p:nvPr/>
        </p:nvSpPr>
        <p:spPr>
          <a:xfrm>
            <a:off x="419100" y="3390900"/>
            <a:ext cx="2362200" cy="368808"/>
          </a:xfrm>
          <a:prstGeom prst="rect">
            <a:avLst/>
          </a:prstGeom>
          <a:noFill/>
          <a:ln w="0">
            <a:noFill/>
            <a:prstDash val="solid"/>
          </a:ln>
        </p:spPr>
        <p:txBody>
          <a:bodyPr lIns="38100" tIns="28575" rIns="38100" bIns="28575" anchor="ctr">
            <a:normAutofit/>
          </a:bodyPr>
          <a:lstStyle/>
          <a:p>
            <a:pPr algn="l">
              <a:buNone/>
              <a:defRPr sz="1725" b="1" i="0">
                <a:solidFill>
                  <a:srgbClr val="005096"/>
                </a:solidFill>
                <a:latin typeface="Arial"/>
                <a:ea typeface="Arial"/>
                <a:cs typeface="Arial"/>
              </a:defRPr>
            </a:pPr>
            <a:r>
              <a:rPr sz="1725" b="1" i="0">
                <a:solidFill>
                  <a:srgbClr val="005096"/>
                </a:solidFill>
                <a:latin typeface="Arial"/>
                <a:ea typeface="Arial"/>
                <a:cs typeface="Arial"/>
              </a:rPr>
              <a:t>KWEB</a:t>
            </a:r>
          </a:p>
        </p:txBody>
      </p:sp>
      <p:sp>
        <p:nvSpPr>
          <p:cNvPr id="6" name="矩形 5">
            <a:extLst>
              <a:ext uri="{FF2B5EF4-FFF2-40B4-BE49-F238E27FC236}">
                <a16:creationId xmlns:a16="http://schemas.microsoft.com/office/drawing/2014/main" id="{E1400794-CDC0-49C2-9642-316EE662507A}"/>
              </a:ext>
            </a:extLst>
          </p:cNvPr>
          <p:cNvSpPr>
            <a:spLocks noGrp="1"/>
          </p:cNvSpPr>
          <p:nvPr/>
        </p:nvSpPr>
        <p:spPr>
          <a:xfrm>
            <a:off x="419100" y="3725418"/>
            <a:ext cx="2362200" cy="318516"/>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互联网平台beta；流量弹性最大、回撤也最集中</a:t>
            </a:r>
          </a:p>
        </p:txBody>
      </p:sp>
      <p:sp>
        <p:nvSpPr>
          <p:cNvPr id="7" name="圆角矩形 6">
            <a:extLst>
              <a:ext uri="{FF2B5EF4-FFF2-40B4-BE49-F238E27FC236}">
                <a16:creationId xmlns:a16="http://schemas.microsoft.com/office/drawing/2014/main" id="{C08CAAEC-FA62-4F70-9805-531584DBA041}"/>
              </a:ext>
            </a:extLst>
          </p:cNvPr>
          <p:cNvSpPr>
            <a:spLocks noGrp="1"/>
          </p:cNvSpPr>
          <p:nvPr/>
        </p:nvSpPr>
        <p:spPr>
          <a:xfrm>
            <a:off x="3000375" y="3314700"/>
            <a:ext cx="2514600" cy="838200"/>
          </a:xfrm>
          <a:prstGeom prst="roundRect">
            <a:avLst>
              <a:gd name="adj" fmla="val 2273"/>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8" name="矩形 7">
            <a:extLst>
              <a:ext uri="{FF2B5EF4-FFF2-40B4-BE49-F238E27FC236}">
                <a16:creationId xmlns:a16="http://schemas.microsoft.com/office/drawing/2014/main" id="{A415A1C4-9950-48CC-AA22-728365ED7FC3}"/>
              </a:ext>
            </a:extLst>
          </p:cNvPr>
          <p:cNvSpPr>
            <a:spLocks noGrp="1"/>
          </p:cNvSpPr>
          <p:nvPr/>
        </p:nvSpPr>
        <p:spPr>
          <a:xfrm>
            <a:off x="3076575" y="3390900"/>
            <a:ext cx="2362200" cy="368808"/>
          </a:xfrm>
          <a:prstGeom prst="rect">
            <a:avLst/>
          </a:prstGeom>
          <a:noFill/>
          <a:ln w="0">
            <a:noFill/>
            <a:prstDash val="solid"/>
          </a:ln>
        </p:spPr>
        <p:txBody>
          <a:bodyPr lIns="38100" tIns="28575" rIns="38100" bIns="28575" anchor="ctr">
            <a:normAutofit/>
          </a:bodyPr>
          <a:lstStyle/>
          <a:p>
            <a:pPr algn="l">
              <a:buNone/>
              <a:defRPr sz="1725" b="1" i="0">
                <a:solidFill>
                  <a:srgbClr val="1EB9E1"/>
                </a:solidFill>
                <a:latin typeface="Arial"/>
                <a:ea typeface="Arial"/>
                <a:cs typeface="Arial"/>
              </a:defRPr>
            </a:pPr>
            <a:r>
              <a:rPr sz="1725" b="1" i="0">
                <a:solidFill>
                  <a:srgbClr val="1EB9E1"/>
                </a:solidFill>
                <a:latin typeface="Arial"/>
                <a:ea typeface="Arial"/>
                <a:cs typeface="Arial"/>
              </a:rPr>
              <a:t>CQQQ</a:t>
            </a:r>
          </a:p>
        </p:txBody>
      </p:sp>
      <p:sp>
        <p:nvSpPr>
          <p:cNvPr id="9" name="矩形 8">
            <a:extLst>
              <a:ext uri="{FF2B5EF4-FFF2-40B4-BE49-F238E27FC236}">
                <a16:creationId xmlns:a16="http://schemas.microsoft.com/office/drawing/2014/main" id="{B482F4FB-B6E8-4D7F-9AC3-0F1DC63FCF12}"/>
              </a:ext>
            </a:extLst>
          </p:cNvPr>
          <p:cNvSpPr>
            <a:spLocks noGrp="1"/>
          </p:cNvSpPr>
          <p:nvPr/>
        </p:nvSpPr>
        <p:spPr>
          <a:xfrm>
            <a:off x="3076575" y="3725418"/>
            <a:ext cx="2362200" cy="318516"/>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宽科技结构；2025与2026H1资金表现更稳</a:t>
            </a:r>
          </a:p>
        </p:txBody>
      </p:sp>
      <p:sp>
        <p:nvSpPr>
          <p:cNvPr id="10" name="圆角矩形 9">
            <a:extLst>
              <a:ext uri="{FF2B5EF4-FFF2-40B4-BE49-F238E27FC236}">
                <a16:creationId xmlns:a16="http://schemas.microsoft.com/office/drawing/2014/main" id="{6CA0653F-480B-4EE9-888B-1D840C8A2711}"/>
              </a:ext>
            </a:extLst>
          </p:cNvPr>
          <p:cNvSpPr>
            <a:spLocks noGrp="1"/>
          </p:cNvSpPr>
          <p:nvPr/>
        </p:nvSpPr>
        <p:spPr>
          <a:xfrm>
            <a:off x="5657850" y="3314700"/>
            <a:ext cx="2857500" cy="838200"/>
          </a:xfrm>
          <a:prstGeom prst="roundRect">
            <a:avLst>
              <a:gd name="adj" fmla="val 2273"/>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1" name="矩形 10">
            <a:extLst>
              <a:ext uri="{FF2B5EF4-FFF2-40B4-BE49-F238E27FC236}">
                <a16:creationId xmlns:a16="http://schemas.microsoft.com/office/drawing/2014/main" id="{111A39C0-AF16-4D14-8187-D23AA847BBA9}"/>
              </a:ext>
            </a:extLst>
          </p:cNvPr>
          <p:cNvSpPr>
            <a:spLocks noGrp="1"/>
          </p:cNvSpPr>
          <p:nvPr/>
        </p:nvSpPr>
        <p:spPr>
          <a:xfrm>
            <a:off x="5734050" y="3390900"/>
            <a:ext cx="2705100" cy="368808"/>
          </a:xfrm>
          <a:prstGeom prst="rect">
            <a:avLst/>
          </a:prstGeom>
          <a:noFill/>
          <a:ln w="0">
            <a:noFill/>
            <a:prstDash val="solid"/>
          </a:ln>
        </p:spPr>
        <p:txBody>
          <a:bodyPr lIns="38100" tIns="28575" rIns="38100" bIns="28575" anchor="ctr">
            <a:normAutofit/>
          </a:bodyPr>
          <a:lstStyle/>
          <a:p>
            <a:pPr algn="l">
              <a:buNone/>
              <a:defRPr sz="1350" b="1" i="0">
                <a:solidFill>
                  <a:srgbClr val="005096"/>
                </a:solidFill>
                <a:latin typeface="Arial"/>
                <a:ea typeface="Arial"/>
                <a:cs typeface="Arial"/>
              </a:defRPr>
            </a:pPr>
            <a:r>
              <a:rPr sz="1350" b="1" i="0">
                <a:solidFill>
                  <a:srgbClr val="005096"/>
                </a:solidFill>
                <a:latin typeface="Arial"/>
                <a:ea typeface="Arial"/>
                <a:cs typeface="Arial"/>
              </a:rPr>
              <a:t>配置逻辑</a:t>
            </a:r>
          </a:p>
        </p:txBody>
      </p:sp>
      <p:sp>
        <p:nvSpPr>
          <p:cNvPr id="12" name="矩形 11">
            <a:extLst>
              <a:ext uri="{FF2B5EF4-FFF2-40B4-BE49-F238E27FC236}">
                <a16:creationId xmlns:a16="http://schemas.microsoft.com/office/drawing/2014/main" id="{2E4DE062-442C-4EDE-8689-66D77A8882AC}"/>
              </a:ext>
            </a:extLst>
          </p:cNvPr>
          <p:cNvSpPr>
            <a:spLocks noGrp="1"/>
          </p:cNvSpPr>
          <p:nvPr/>
        </p:nvSpPr>
        <p:spPr>
          <a:xfrm>
            <a:off x="5734050" y="3725418"/>
            <a:ext cx="2705100" cy="318516"/>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区分互联网平台、宽科技与A股硬科技，避免用单一“科技”标签解释资金流</a:t>
            </a:r>
          </a:p>
        </p:txBody>
      </p:sp>
      <p:sp>
        <p:nvSpPr>
          <p:cNvPr id="13" name="圆角矩形 12">
            <a:extLst>
              <a:ext uri="{FF2B5EF4-FFF2-40B4-BE49-F238E27FC236}">
                <a16:creationId xmlns:a16="http://schemas.microsoft.com/office/drawing/2014/main" id="{CB8E9033-6550-4D82-8C75-AA604C3D9C51}"/>
              </a:ext>
            </a:extLst>
          </p:cNvPr>
          <p:cNvSpPr>
            <a:spLocks noGrp="1"/>
          </p:cNvSpPr>
          <p:nvPr/>
        </p:nvSpPr>
        <p:spPr>
          <a:xfrm>
            <a:off x="342900" y="4286250"/>
            <a:ext cx="8172450" cy="285750"/>
          </a:xfrm>
          <a:prstGeom prst="roundRect">
            <a:avLst>
              <a:gd name="adj" fmla="val 6667"/>
            </a:avLst>
          </a:prstGeom>
          <a:solidFill>
            <a:srgbClr val="FFF9E8"/>
          </a:solidFill>
          <a:ln w="6668">
            <a:solidFill>
              <a:srgbClr val="F0BE42"/>
            </a:solidFill>
            <a:prstDash val="solid"/>
          </a:ln>
        </p:spPr>
        <p:txBody>
          <a:bodyPr/>
          <a:lstStyle/>
          <a:p>
            <a:endParaRPr lang="zh-CN" altLang="en-US"/>
          </a:p>
        </p:txBody>
      </p:sp>
      <p:sp>
        <p:nvSpPr>
          <p:cNvPr id="14" name="矩形 13">
            <a:extLst>
              <a:ext uri="{FF2B5EF4-FFF2-40B4-BE49-F238E27FC236}">
                <a16:creationId xmlns:a16="http://schemas.microsoft.com/office/drawing/2014/main" id="{738F9EE4-875A-40E3-8818-496213275949}"/>
              </a:ext>
            </a:extLst>
          </p:cNvPr>
          <p:cNvSpPr>
            <a:spLocks noGrp="1"/>
          </p:cNvSpPr>
          <p:nvPr/>
        </p:nvSpPr>
        <p:spPr>
          <a:xfrm>
            <a:off x="409575" y="4333875"/>
            <a:ext cx="8039100" cy="190500"/>
          </a:xfrm>
          <a:prstGeom prst="rect">
            <a:avLst/>
          </a:prstGeom>
          <a:noFill/>
          <a:ln w="0">
            <a:noFill/>
            <a:prstDash val="solid"/>
          </a:ln>
        </p:spPr>
        <p:txBody>
          <a:bodyPr lIns="38100" tIns="28575" rIns="38100" bIns="28575" anchor="ctr">
            <a:normAutofit/>
          </a:bodyPr>
          <a:lstStyle/>
          <a:p>
            <a:pPr algn="ctr">
              <a:buNone/>
              <a:defRPr sz="713" b="1" i="0">
                <a:solidFill>
                  <a:srgbClr val="3C3C3C"/>
                </a:solidFill>
                <a:latin typeface="华文黑体_易方达"/>
                <a:ea typeface="华文黑体_易方达"/>
                <a:cs typeface="华文黑体_易方达"/>
              </a:defRPr>
            </a:pPr>
            <a:r>
              <a:rPr sz="713" b="1" i="0">
                <a:solidFill>
                  <a:srgbClr val="3C3C3C"/>
                </a:solidFill>
                <a:latin typeface="华文黑体_易方达"/>
                <a:ea typeface="华文黑体_易方达"/>
                <a:cs typeface="华文黑体_易方达"/>
              </a:rPr>
              <a:t>2026H1是关键反例：KWEB净流出，而CQQQ和其他科技产品净流入，说明市场内部已经从统一beta转向结构选择。</a:t>
            </a:r>
          </a:p>
        </p:txBody>
      </p:sp>
      <p:sp>
        <p:nvSpPr>
          <p:cNvPr id="15" name="矩形 14">
            <a:extLst>
              <a:ext uri="{FF2B5EF4-FFF2-40B4-BE49-F238E27FC236}">
                <a16:creationId xmlns:a16="http://schemas.microsoft.com/office/drawing/2014/main" id="{0F9A414E-5C6B-4DFD-938C-A42FB8B1E83E}"/>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资料来源：美国科技主题基金上涨阶段资金流诊断</a:t>
            </a:r>
          </a:p>
        </p:txBody>
      </p:sp>
    </p:spTree>
    <p:extLst>
      <p:ext uri="{BB962C8B-B14F-4D97-AF65-F5344CB8AC3E}">
        <p14:creationId xmlns:p14="http://schemas.microsoft.com/office/powerpoint/2010/main" val="1179745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美国主动基金规模小，并高度依赖单一老牌产品</a:t>
            </a:r>
          </a:p>
        </p:txBody>
      </p:sp>
      <p:sp>
        <p:nvSpPr>
          <p:cNvPr id="3" name="圆角矩形 2">
            <a:extLst>
              <a:ext uri="{FF2B5EF4-FFF2-40B4-BE49-F238E27FC236}">
                <a16:creationId xmlns:a16="http://schemas.microsoft.com/office/drawing/2014/main" id="{FA2AFC81-0A13-433B-8C74-3E059C3A4A80}"/>
              </a:ext>
            </a:extLst>
          </p:cNvPr>
          <p:cNvSpPr>
            <a:spLocks noGrp="1"/>
          </p:cNvSpPr>
          <p:nvPr/>
        </p:nvSpPr>
        <p:spPr>
          <a:xfrm>
            <a:off x="342900" y="1009650"/>
            <a:ext cx="8172450"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美国主动 vs 指数</a:t>
            </a:r>
          </a:p>
        </p:txBody>
      </p:sp>
      <p:sp>
        <p:nvSpPr>
          <p:cNvPr id="4" name="圆角矩形 3">
            <a:extLst>
              <a:ext uri="{FF2B5EF4-FFF2-40B4-BE49-F238E27FC236}">
                <a16:creationId xmlns:a16="http://schemas.microsoft.com/office/drawing/2014/main" id="{162D02A0-D90E-42B3-94BD-0E2D6549A9C1}"/>
              </a:ext>
            </a:extLst>
          </p:cNvPr>
          <p:cNvSpPr>
            <a:spLocks noGrp="1"/>
          </p:cNvSpPr>
          <p:nvPr/>
        </p:nvSpPr>
        <p:spPr>
          <a:xfrm>
            <a:off x="342900" y="1381125"/>
            <a:ext cx="1924050" cy="914400"/>
          </a:xfrm>
          <a:prstGeom prst="roundRect">
            <a:avLst>
              <a:gd name="adj" fmla="val 2083"/>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5" name="矩形 4">
            <a:extLst>
              <a:ext uri="{FF2B5EF4-FFF2-40B4-BE49-F238E27FC236}">
                <a16:creationId xmlns:a16="http://schemas.microsoft.com/office/drawing/2014/main" id="{93E7523A-8E03-4ED2-82DB-AD7A99EA6066}"/>
              </a:ext>
            </a:extLst>
          </p:cNvPr>
          <p:cNvSpPr>
            <a:spLocks noGrp="1"/>
          </p:cNvSpPr>
          <p:nvPr/>
        </p:nvSpPr>
        <p:spPr>
          <a:xfrm>
            <a:off x="419100" y="1457325"/>
            <a:ext cx="1771650" cy="402336"/>
          </a:xfrm>
          <a:prstGeom prst="rect">
            <a:avLst/>
          </a:prstGeom>
          <a:noFill/>
          <a:ln w="0">
            <a:noFill/>
            <a:prstDash val="solid"/>
          </a:ln>
        </p:spPr>
        <p:txBody>
          <a:bodyPr lIns="38100" tIns="28575" rIns="38100" bIns="28575" anchor="ctr">
            <a:normAutofit/>
          </a:bodyPr>
          <a:lstStyle/>
          <a:p>
            <a:pPr algn="l">
              <a:buNone/>
              <a:defRPr sz="1875" b="1" i="0">
                <a:solidFill>
                  <a:srgbClr val="005096"/>
                </a:solidFill>
                <a:latin typeface="Arial"/>
                <a:ea typeface="Arial"/>
                <a:cs typeface="Arial"/>
              </a:defRPr>
            </a:pPr>
            <a:r>
              <a:rPr sz="1875" b="1" i="0">
                <a:solidFill>
                  <a:srgbClr val="005096"/>
                </a:solidFill>
                <a:latin typeface="Arial"/>
                <a:ea typeface="Arial"/>
                <a:cs typeface="Arial"/>
              </a:rPr>
              <a:t>$3.82bn</a:t>
            </a:r>
          </a:p>
        </p:txBody>
      </p:sp>
      <p:sp>
        <p:nvSpPr>
          <p:cNvPr id="6" name="矩形 5">
            <a:extLst>
              <a:ext uri="{FF2B5EF4-FFF2-40B4-BE49-F238E27FC236}">
                <a16:creationId xmlns:a16="http://schemas.microsoft.com/office/drawing/2014/main" id="{5F437CCF-5219-478F-BEC9-CEF1FB4A507D}"/>
              </a:ext>
            </a:extLst>
          </p:cNvPr>
          <p:cNvSpPr>
            <a:spLocks noGrp="1"/>
          </p:cNvSpPr>
          <p:nvPr/>
        </p:nvSpPr>
        <p:spPr>
          <a:xfrm>
            <a:off x="419100" y="1829181"/>
            <a:ext cx="1771650" cy="347472"/>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23只主动基金</a:t>
            </a:r>
          </a:p>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占美国AUM 13.7%</a:t>
            </a:r>
          </a:p>
        </p:txBody>
      </p:sp>
      <p:sp>
        <p:nvSpPr>
          <p:cNvPr id="7" name="圆角矩形 6">
            <a:extLst>
              <a:ext uri="{FF2B5EF4-FFF2-40B4-BE49-F238E27FC236}">
                <a16:creationId xmlns:a16="http://schemas.microsoft.com/office/drawing/2014/main" id="{A814033C-B9A8-455B-93D0-3E81E2D10E5E}"/>
              </a:ext>
            </a:extLst>
          </p:cNvPr>
          <p:cNvSpPr>
            <a:spLocks noGrp="1"/>
          </p:cNvSpPr>
          <p:nvPr/>
        </p:nvSpPr>
        <p:spPr>
          <a:xfrm>
            <a:off x="2419350" y="1381125"/>
            <a:ext cx="1924050" cy="914400"/>
          </a:xfrm>
          <a:prstGeom prst="roundRect">
            <a:avLst>
              <a:gd name="adj" fmla="val 2083"/>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8" name="矩形 7">
            <a:extLst>
              <a:ext uri="{FF2B5EF4-FFF2-40B4-BE49-F238E27FC236}">
                <a16:creationId xmlns:a16="http://schemas.microsoft.com/office/drawing/2014/main" id="{E015D724-7852-491D-A556-40E16B671F15}"/>
              </a:ext>
            </a:extLst>
          </p:cNvPr>
          <p:cNvSpPr>
            <a:spLocks noGrp="1"/>
          </p:cNvSpPr>
          <p:nvPr/>
        </p:nvSpPr>
        <p:spPr>
          <a:xfrm>
            <a:off x="2495550" y="1457325"/>
            <a:ext cx="1771650" cy="402336"/>
          </a:xfrm>
          <a:prstGeom prst="rect">
            <a:avLst/>
          </a:prstGeom>
          <a:noFill/>
          <a:ln w="0">
            <a:noFill/>
            <a:prstDash val="solid"/>
          </a:ln>
        </p:spPr>
        <p:txBody>
          <a:bodyPr lIns="38100" tIns="28575" rIns="38100" bIns="28575" anchor="ctr">
            <a:normAutofit/>
          </a:bodyPr>
          <a:lstStyle/>
          <a:p>
            <a:pPr algn="l">
              <a:buNone/>
              <a:defRPr sz="1875" b="1" i="0">
                <a:solidFill>
                  <a:srgbClr val="1EB9E1"/>
                </a:solidFill>
                <a:latin typeface="Arial"/>
                <a:ea typeface="Arial"/>
                <a:cs typeface="Arial"/>
              </a:defRPr>
            </a:pPr>
            <a:r>
              <a:rPr sz="1875" b="1" i="0">
                <a:solidFill>
                  <a:srgbClr val="1EB9E1"/>
                </a:solidFill>
                <a:latin typeface="Arial"/>
                <a:ea typeface="Arial"/>
                <a:cs typeface="Arial"/>
              </a:rPr>
              <a:t>$24.15bn</a:t>
            </a:r>
          </a:p>
        </p:txBody>
      </p:sp>
      <p:sp>
        <p:nvSpPr>
          <p:cNvPr id="9" name="矩形 8">
            <a:extLst>
              <a:ext uri="{FF2B5EF4-FFF2-40B4-BE49-F238E27FC236}">
                <a16:creationId xmlns:a16="http://schemas.microsoft.com/office/drawing/2014/main" id="{45FAF390-02F8-4B5F-895A-48DC351618E0}"/>
              </a:ext>
            </a:extLst>
          </p:cNvPr>
          <p:cNvSpPr>
            <a:spLocks noGrp="1"/>
          </p:cNvSpPr>
          <p:nvPr/>
        </p:nvSpPr>
        <p:spPr>
          <a:xfrm>
            <a:off x="2495550" y="1829181"/>
            <a:ext cx="1771650" cy="347472"/>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26只指数基金</a:t>
            </a:r>
          </a:p>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占美国AUM 86.3%</a:t>
            </a:r>
          </a:p>
        </p:txBody>
      </p:sp>
      <p:sp>
        <p:nvSpPr>
          <p:cNvPr id="10" name="圆角矩形 9">
            <a:extLst>
              <a:ext uri="{FF2B5EF4-FFF2-40B4-BE49-F238E27FC236}">
                <a16:creationId xmlns:a16="http://schemas.microsoft.com/office/drawing/2014/main" id="{866262AE-502D-40CF-875A-F43B2A5CAA66}"/>
              </a:ext>
            </a:extLst>
          </p:cNvPr>
          <p:cNvSpPr>
            <a:spLocks noGrp="1"/>
          </p:cNvSpPr>
          <p:nvPr/>
        </p:nvSpPr>
        <p:spPr>
          <a:xfrm>
            <a:off x="4495800" y="1381125"/>
            <a:ext cx="1924050" cy="914400"/>
          </a:xfrm>
          <a:prstGeom prst="roundRect">
            <a:avLst>
              <a:gd name="adj" fmla="val 2083"/>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1" name="矩形 10">
            <a:extLst>
              <a:ext uri="{FF2B5EF4-FFF2-40B4-BE49-F238E27FC236}">
                <a16:creationId xmlns:a16="http://schemas.microsoft.com/office/drawing/2014/main" id="{F02F947C-DA30-4600-B12F-C15D499DF7F6}"/>
              </a:ext>
            </a:extLst>
          </p:cNvPr>
          <p:cNvSpPr>
            <a:spLocks noGrp="1"/>
          </p:cNvSpPr>
          <p:nvPr/>
        </p:nvSpPr>
        <p:spPr>
          <a:xfrm>
            <a:off x="4572000" y="1457325"/>
            <a:ext cx="1771650" cy="402336"/>
          </a:xfrm>
          <a:prstGeom prst="rect">
            <a:avLst/>
          </a:prstGeom>
          <a:noFill/>
          <a:ln w="0">
            <a:noFill/>
            <a:prstDash val="solid"/>
          </a:ln>
        </p:spPr>
        <p:txBody>
          <a:bodyPr lIns="38100" tIns="28575" rIns="38100" bIns="28575" anchor="ctr">
            <a:normAutofit/>
          </a:bodyPr>
          <a:lstStyle/>
          <a:p>
            <a:pPr algn="l">
              <a:buNone/>
              <a:defRPr sz="1875" b="1" i="0">
                <a:solidFill>
                  <a:srgbClr val="C94A4A"/>
                </a:solidFill>
                <a:latin typeface="Arial"/>
                <a:ea typeface="Arial"/>
                <a:cs typeface="Arial"/>
              </a:defRPr>
            </a:pPr>
            <a:r>
              <a:rPr sz="1875" b="1" i="0">
                <a:solidFill>
                  <a:srgbClr val="C94A4A"/>
                </a:solidFill>
                <a:latin typeface="Arial"/>
                <a:ea typeface="Arial"/>
                <a:cs typeface="Arial"/>
              </a:rPr>
              <a:t>$23.3m</a:t>
            </a:r>
          </a:p>
        </p:txBody>
      </p:sp>
      <p:sp>
        <p:nvSpPr>
          <p:cNvPr id="12" name="矩形 11">
            <a:extLst>
              <a:ext uri="{FF2B5EF4-FFF2-40B4-BE49-F238E27FC236}">
                <a16:creationId xmlns:a16="http://schemas.microsoft.com/office/drawing/2014/main" id="{0647BDE2-98FD-4AC9-82C5-617F3F112D49}"/>
              </a:ext>
            </a:extLst>
          </p:cNvPr>
          <p:cNvSpPr>
            <a:spLocks noGrp="1"/>
          </p:cNvSpPr>
          <p:nvPr/>
        </p:nvSpPr>
        <p:spPr>
          <a:xfrm>
            <a:off x="4572000" y="1829181"/>
            <a:ext cx="1771650" cy="347472"/>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主动产品规模中位数</a:t>
            </a:r>
          </a:p>
        </p:txBody>
      </p:sp>
      <p:sp>
        <p:nvSpPr>
          <p:cNvPr id="13" name="圆角矩形 12">
            <a:extLst>
              <a:ext uri="{FF2B5EF4-FFF2-40B4-BE49-F238E27FC236}">
                <a16:creationId xmlns:a16="http://schemas.microsoft.com/office/drawing/2014/main" id="{5400699C-25A1-4188-A689-2253F984BCBD}"/>
              </a:ext>
            </a:extLst>
          </p:cNvPr>
          <p:cNvSpPr>
            <a:spLocks noGrp="1"/>
          </p:cNvSpPr>
          <p:nvPr/>
        </p:nvSpPr>
        <p:spPr>
          <a:xfrm>
            <a:off x="6572250" y="1381125"/>
            <a:ext cx="1924050" cy="914400"/>
          </a:xfrm>
          <a:prstGeom prst="roundRect">
            <a:avLst>
              <a:gd name="adj" fmla="val 2083"/>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4" name="矩形 13">
            <a:extLst>
              <a:ext uri="{FF2B5EF4-FFF2-40B4-BE49-F238E27FC236}">
                <a16:creationId xmlns:a16="http://schemas.microsoft.com/office/drawing/2014/main" id="{D3FDBAEA-FD0D-4ADF-9C62-52A702F0C0A3}"/>
              </a:ext>
            </a:extLst>
          </p:cNvPr>
          <p:cNvSpPr>
            <a:spLocks noGrp="1"/>
          </p:cNvSpPr>
          <p:nvPr/>
        </p:nvSpPr>
        <p:spPr>
          <a:xfrm>
            <a:off x="6648450" y="1457325"/>
            <a:ext cx="1771650" cy="402336"/>
          </a:xfrm>
          <a:prstGeom prst="rect">
            <a:avLst/>
          </a:prstGeom>
          <a:noFill/>
          <a:ln w="0">
            <a:noFill/>
            <a:prstDash val="solid"/>
          </a:ln>
        </p:spPr>
        <p:txBody>
          <a:bodyPr lIns="38100" tIns="28575" rIns="38100" bIns="28575" anchor="ctr">
            <a:normAutofit/>
          </a:bodyPr>
          <a:lstStyle/>
          <a:p>
            <a:pPr algn="l">
              <a:buNone/>
              <a:defRPr sz="1875" b="1" i="0">
                <a:solidFill>
                  <a:srgbClr val="005096"/>
                </a:solidFill>
                <a:latin typeface="Arial"/>
                <a:ea typeface="Arial"/>
                <a:cs typeface="Arial"/>
              </a:defRPr>
            </a:pPr>
            <a:r>
              <a:rPr sz="1875" b="1" i="0">
                <a:solidFill>
                  <a:srgbClr val="005096"/>
                </a:solidFill>
                <a:latin typeface="Arial"/>
                <a:ea typeface="Arial"/>
                <a:cs typeface="Arial"/>
              </a:rPr>
              <a:t>$140.7m</a:t>
            </a:r>
          </a:p>
        </p:txBody>
      </p:sp>
      <p:sp>
        <p:nvSpPr>
          <p:cNvPr id="15" name="矩形 14">
            <a:extLst>
              <a:ext uri="{FF2B5EF4-FFF2-40B4-BE49-F238E27FC236}">
                <a16:creationId xmlns:a16="http://schemas.microsoft.com/office/drawing/2014/main" id="{D55BCF67-CAEC-418B-A191-ECBA05DB1174}"/>
              </a:ext>
            </a:extLst>
          </p:cNvPr>
          <p:cNvSpPr>
            <a:spLocks noGrp="1"/>
          </p:cNvSpPr>
          <p:nvPr/>
        </p:nvSpPr>
        <p:spPr>
          <a:xfrm>
            <a:off x="6648450" y="1829181"/>
            <a:ext cx="1771650" cy="347472"/>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指数产品规模中位数</a:t>
            </a:r>
          </a:p>
        </p:txBody>
      </p:sp>
      <p:sp>
        <p:nvSpPr>
          <p:cNvPr id="16" name="圆角矩形 15">
            <a:extLst>
              <a:ext uri="{FF2B5EF4-FFF2-40B4-BE49-F238E27FC236}">
                <a16:creationId xmlns:a16="http://schemas.microsoft.com/office/drawing/2014/main" id="{64FF4A19-8422-4896-B644-C7344AE0ED8B}"/>
              </a:ext>
            </a:extLst>
          </p:cNvPr>
          <p:cNvSpPr>
            <a:spLocks noGrp="1"/>
          </p:cNvSpPr>
          <p:nvPr/>
        </p:nvSpPr>
        <p:spPr>
          <a:xfrm>
            <a:off x="342900" y="2552700"/>
            <a:ext cx="8172450"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规模分布与资金流证据</a:t>
            </a:r>
          </a:p>
        </p:txBody>
      </p:sp>
      <p:sp>
        <p:nvSpPr>
          <p:cNvPr id="17" name="圆角矩形 16">
            <a:extLst>
              <a:ext uri="{FF2B5EF4-FFF2-40B4-BE49-F238E27FC236}">
                <a16:creationId xmlns:a16="http://schemas.microsoft.com/office/drawing/2014/main" id="{FC02FF2A-06B4-4033-A299-8B01E02C2245}"/>
              </a:ext>
            </a:extLst>
          </p:cNvPr>
          <p:cNvSpPr>
            <a:spLocks noGrp="1"/>
          </p:cNvSpPr>
          <p:nvPr/>
        </p:nvSpPr>
        <p:spPr>
          <a:xfrm>
            <a:off x="342900" y="2895600"/>
            <a:ext cx="1905000" cy="1190625"/>
          </a:xfrm>
          <a:prstGeom prst="roundRect">
            <a:avLst>
              <a:gd name="adj" fmla="val 1600"/>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8" name="圆角矩形 17">
            <a:extLst>
              <a:ext uri="{FF2B5EF4-FFF2-40B4-BE49-F238E27FC236}">
                <a16:creationId xmlns:a16="http://schemas.microsoft.com/office/drawing/2014/main" id="{62761B44-16C6-45BD-B706-E2A69FB99602}"/>
              </a:ext>
            </a:extLst>
          </p:cNvPr>
          <p:cNvSpPr>
            <a:spLocks noGrp="1"/>
          </p:cNvSpPr>
          <p:nvPr/>
        </p:nvSpPr>
        <p:spPr>
          <a:xfrm>
            <a:off x="428625" y="2990850"/>
            <a:ext cx="476250" cy="323850"/>
          </a:xfrm>
          <a:prstGeom prst="roundRect">
            <a:avLst>
              <a:gd name="adj" fmla="val 5882"/>
            </a:avLst>
          </a:prstGeom>
          <a:solidFill>
            <a:srgbClr val="C94A4A"/>
          </a:solidFill>
          <a:ln w="0">
            <a:noFill/>
            <a:prstDash val="solid"/>
          </a:ln>
        </p:spPr>
        <p:txBody>
          <a:bodyPr lIns="38100" tIns="28575" rIns="38100" bIns="28575" anchor="ctr">
            <a:normAutofit/>
          </a:bodyPr>
          <a:lstStyle/>
          <a:p>
            <a:pPr algn="ctr">
              <a:buNone/>
              <a:defRPr sz="1125" b="1" i="0">
                <a:solidFill>
                  <a:srgbClr val="FFFFFF"/>
                </a:solidFill>
                <a:latin typeface="Arial"/>
                <a:ea typeface="Arial"/>
                <a:cs typeface="Arial"/>
              </a:defRPr>
            </a:pPr>
            <a:r>
              <a:rPr sz="1125" b="1" i="0">
                <a:solidFill>
                  <a:srgbClr val="FFFFFF"/>
                </a:solidFill>
                <a:latin typeface="Arial"/>
                <a:ea typeface="Arial"/>
                <a:cs typeface="Arial"/>
              </a:rPr>
              <a:t>13/23</a:t>
            </a:r>
          </a:p>
        </p:txBody>
      </p:sp>
      <p:sp>
        <p:nvSpPr>
          <p:cNvPr id="19" name="矩形 18">
            <a:extLst>
              <a:ext uri="{FF2B5EF4-FFF2-40B4-BE49-F238E27FC236}">
                <a16:creationId xmlns:a16="http://schemas.microsoft.com/office/drawing/2014/main" id="{60B239D0-4FCC-49ED-8547-EF0ABE5A8D07}"/>
              </a:ext>
            </a:extLst>
          </p:cNvPr>
          <p:cNvSpPr>
            <a:spLocks noGrp="1"/>
          </p:cNvSpPr>
          <p:nvPr/>
        </p:nvSpPr>
        <p:spPr>
          <a:xfrm>
            <a:off x="990600" y="2971800"/>
            <a:ext cx="1171575" cy="295275"/>
          </a:xfrm>
          <a:prstGeom prst="rect">
            <a:avLst/>
          </a:prstGeom>
          <a:noFill/>
          <a:ln w="0">
            <a:noFill/>
            <a:prstDash val="solid"/>
          </a:ln>
        </p:spPr>
        <p:txBody>
          <a:bodyPr lIns="38100" tIns="28575" rIns="38100" bIns="28575" anchor="ctr">
            <a:normAutofit/>
          </a:bodyPr>
          <a:lstStyle/>
          <a:p>
            <a:pPr algn="l">
              <a:buNone/>
              <a:defRPr sz="930" b="1" i="0">
                <a:solidFill>
                  <a:srgbClr val="005096"/>
                </a:solidFill>
                <a:latin typeface="华文黑体_易方达"/>
                <a:ea typeface="华文黑体_易方达"/>
                <a:cs typeface="华文黑体_易方达"/>
              </a:defRPr>
            </a:pPr>
            <a:r>
              <a:rPr sz="930" b="1" i="0">
                <a:solidFill>
                  <a:srgbClr val="005096"/>
                </a:solidFill>
                <a:latin typeface="华文黑体_易方达"/>
                <a:ea typeface="华文黑体_易方达"/>
                <a:cs typeface="华文黑体_易方达"/>
              </a:rPr>
              <a:t>主动小产品</a:t>
            </a:r>
          </a:p>
        </p:txBody>
      </p:sp>
      <p:sp>
        <p:nvSpPr>
          <p:cNvPr id="20" name="矩形 19">
            <a:extLst>
              <a:ext uri="{FF2B5EF4-FFF2-40B4-BE49-F238E27FC236}">
                <a16:creationId xmlns:a16="http://schemas.microsoft.com/office/drawing/2014/main" id="{3EC08208-AF35-42F1-9B98-9BEFC073335C}"/>
              </a:ext>
            </a:extLst>
          </p:cNvPr>
          <p:cNvSpPr>
            <a:spLocks noGrp="1"/>
          </p:cNvSpPr>
          <p:nvPr/>
        </p:nvSpPr>
        <p:spPr>
          <a:xfrm>
            <a:off x="438150" y="3371850"/>
            <a:ext cx="1714500" cy="619125"/>
          </a:xfrm>
          <a:prstGeom prst="rect">
            <a:avLst/>
          </a:prstGeom>
          <a:noFill/>
          <a:ln w="0">
            <a:noFill/>
            <a:prstDash val="solid"/>
          </a:ln>
        </p:spPr>
        <p:txBody>
          <a:bodyPr lIns="38100" tIns="28575" rIns="38100" bIns="28575" anchor="t">
            <a:normAutofit/>
          </a:bodyPr>
          <a:lstStyle/>
          <a:p>
            <a:pPr algn="l">
              <a:buNone/>
              <a:defRPr sz="698" b="0" i="0">
                <a:solidFill>
                  <a:srgbClr val="4B4B4B"/>
                </a:solidFill>
                <a:latin typeface="华文黑体_易方达"/>
                <a:ea typeface="华文黑体_易方达"/>
                <a:cs typeface="华文黑体_易方达"/>
              </a:defRPr>
            </a:pPr>
            <a:r>
              <a:rPr sz="698" b="0" i="0">
                <a:solidFill>
                  <a:srgbClr val="4B4B4B"/>
                </a:solidFill>
                <a:latin typeface="华文黑体_易方达"/>
                <a:ea typeface="华文黑体_易方达"/>
                <a:cs typeface="华文黑体_易方达"/>
              </a:rPr>
              <a:t>超过一半美国主动基金AUM低于$25m。</a:t>
            </a:r>
          </a:p>
        </p:txBody>
      </p:sp>
      <p:sp>
        <p:nvSpPr>
          <p:cNvPr id="21" name="圆角矩形 20">
            <a:extLst>
              <a:ext uri="{FF2B5EF4-FFF2-40B4-BE49-F238E27FC236}">
                <a16:creationId xmlns:a16="http://schemas.microsoft.com/office/drawing/2014/main" id="{89B6ED0C-A5F3-4E8F-B175-5513E81424FA}"/>
              </a:ext>
            </a:extLst>
          </p:cNvPr>
          <p:cNvSpPr>
            <a:spLocks noGrp="1"/>
          </p:cNvSpPr>
          <p:nvPr/>
        </p:nvSpPr>
        <p:spPr>
          <a:xfrm>
            <a:off x="2419350" y="2895600"/>
            <a:ext cx="1905000" cy="1190625"/>
          </a:xfrm>
          <a:prstGeom prst="roundRect">
            <a:avLst>
              <a:gd name="adj" fmla="val 1600"/>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22" name="圆角矩形 21">
            <a:extLst>
              <a:ext uri="{FF2B5EF4-FFF2-40B4-BE49-F238E27FC236}">
                <a16:creationId xmlns:a16="http://schemas.microsoft.com/office/drawing/2014/main" id="{204578C9-7ADF-48E2-8466-F9A9B465D99A}"/>
              </a:ext>
            </a:extLst>
          </p:cNvPr>
          <p:cNvSpPr>
            <a:spLocks noGrp="1"/>
          </p:cNvSpPr>
          <p:nvPr/>
        </p:nvSpPr>
        <p:spPr>
          <a:xfrm>
            <a:off x="2505075" y="2990850"/>
            <a:ext cx="476250" cy="323850"/>
          </a:xfrm>
          <a:prstGeom prst="roundRect">
            <a:avLst>
              <a:gd name="adj" fmla="val 5882"/>
            </a:avLst>
          </a:prstGeom>
          <a:solidFill>
            <a:srgbClr val="0078B4"/>
          </a:solidFill>
          <a:ln w="0">
            <a:noFill/>
            <a:prstDash val="solid"/>
          </a:ln>
        </p:spPr>
        <p:txBody>
          <a:bodyPr lIns="38100" tIns="28575" rIns="38100" bIns="28575" anchor="ctr">
            <a:normAutofit fontScale="95983"/>
          </a:bodyPr>
          <a:lstStyle/>
          <a:p>
            <a:pPr algn="ctr">
              <a:buNone/>
              <a:defRPr sz="1125" b="1" i="0">
                <a:solidFill>
                  <a:srgbClr val="FFFFFF"/>
                </a:solidFill>
                <a:latin typeface="Arial"/>
                <a:ea typeface="Arial"/>
                <a:cs typeface="Arial"/>
              </a:defRPr>
            </a:pPr>
            <a:r>
              <a:rPr sz="1125" b="1" i="0">
                <a:solidFill>
                  <a:srgbClr val="FFFFFF"/>
                </a:solidFill>
                <a:latin typeface="Arial"/>
                <a:ea typeface="Arial"/>
                <a:cs typeface="Arial"/>
              </a:rPr>
              <a:t>72.7%</a:t>
            </a:r>
          </a:p>
        </p:txBody>
      </p:sp>
      <p:sp>
        <p:nvSpPr>
          <p:cNvPr id="23" name="矩形 22">
            <a:extLst>
              <a:ext uri="{FF2B5EF4-FFF2-40B4-BE49-F238E27FC236}">
                <a16:creationId xmlns:a16="http://schemas.microsoft.com/office/drawing/2014/main" id="{3D14A00D-F200-4C72-9BBC-4D5BA4D945DF}"/>
              </a:ext>
            </a:extLst>
          </p:cNvPr>
          <p:cNvSpPr>
            <a:spLocks noGrp="1"/>
          </p:cNvSpPr>
          <p:nvPr/>
        </p:nvSpPr>
        <p:spPr>
          <a:xfrm>
            <a:off x="3067050" y="2971800"/>
            <a:ext cx="1171575" cy="295275"/>
          </a:xfrm>
          <a:prstGeom prst="rect">
            <a:avLst/>
          </a:prstGeom>
          <a:noFill/>
          <a:ln w="0">
            <a:noFill/>
            <a:prstDash val="solid"/>
          </a:ln>
        </p:spPr>
        <p:txBody>
          <a:bodyPr lIns="38100" tIns="28575" rIns="38100" bIns="28575" anchor="ctr">
            <a:normAutofit/>
          </a:bodyPr>
          <a:lstStyle/>
          <a:p>
            <a:pPr algn="l">
              <a:buNone/>
              <a:defRPr sz="930" b="1" i="0">
                <a:solidFill>
                  <a:srgbClr val="005096"/>
                </a:solidFill>
                <a:latin typeface="华文黑体_易方达"/>
                <a:ea typeface="华文黑体_易方达"/>
                <a:cs typeface="华文黑体_易方达"/>
              </a:defRPr>
            </a:pPr>
            <a:r>
              <a:rPr sz="930" b="1" i="0">
                <a:solidFill>
                  <a:srgbClr val="005096"/>
                </a:solidFill>
                <a:latin typeface="华文黑体_易方达"/>
                <a:ea typeface="华文黑体_易方达"/>
                <a:cs typeface="华文黑体_易方达"/>
              </a:rPr>
              <a:t>Fidelity集中</a:t>
            </a:r>
          </a:p>
        </p:txBody>
      </p:sp>
      <p:sp>
        <p:nvSpPr>
          <p:cNvPr id="24" name="矩形 23">
            <a:extLst>
              <a:ext uri="{FF2B5EF4-FFF2-40B4-BE49-F238E27FC236}">
                <a16:creationId xmlns:a16="http://schemas.microsoft.com/office/drawing/2014/main" id="{A70231F9-8752-4680-A1CA-B98DCEF8F3EE}"/>
              </a:ext>
            </a:extLst>
          </p:cNvPr>
          <p:cNvSpPr>
            <a:spLocks noGrp="1"/>
          </p:cNvSpPr>
          <p:nvPr/>
        </p:nvSpPr>
        <p:spPr>
          <a:xfrm>
            <a:off x="2514600" y="3371850"/>
            <a:ext cx="1714500" cy="619125"/>
          </a:xfrm>
          <a:prstGeom prst="rect">
            <a:avLst/>
          </a:prstGeom>
          <a:noFill/>
          <a:ln w="0">
            <a:noFill/>
            <a:prstDash val="solid"/>
          </a:ln>
        </p:spPr>
        <p:txBody>
          <a:bodyPr lIns="38100" tIns="28575" rIns="38100" bIns="28575" anchor="t">
            <a:normAutofit/>
          </a:bodyPr>
          <a:lstStyle/>
          <a:p>
            <a:pPr algn="l">
              <a:buNone/>
              <a:defRPr sz="698" b="0" i="0">
                <a:solidFill>
                  <a:srgbClr val="4B4B4B"/>
                </a:solidFill>
                <a:latin typeface="华文黑体_易方达"/>
                <a:ea typeface="华文黑体_易方达"/>
                <a:cs typeface="华文黑体_易方达"/>
              </a:defRPr>
            </a:pPr>
            <a:r>
              <a:rPr sz="698" b="0" i="0">
                <a:solidFill>
                  <a:srgbClr val="4B4B4B"/>
                </a:solidFill>
                <a:latin typeface="华文黑体_易方达"/>
                <a:ea typeface="华文黑体_易方达"/>
                <a:cs typeface="华文黑体_易方达"/>
              </a:rPr>
              <a:t>Fidelity China Region单品占美国主动AUM近四分之三。</a:t>
            </a:r>
          </a:p>
        </p:txBody>
      </p:sp>
      <p:sp>
        <p:nvSpPr>
          <p:cNvPr id="25" name="圆角矩形 24">
            <a:extLst>
              <a:ext uri="{FF2B5EF4-FFF2-40B4-BE49-F238E27FC236}">
                <a16:creationId xmlns:a16="http://schemas.microsoft.com/office/drawing/2014/main" id="{A29E1440-C012-4156-A41E-6FD27504F8BF}"/>
              </a:ext>
            </a:extLst>
          </p:cNvPr>
          <p:cNvSpPr>
            <a:spLocks noGrp="1"/>
          </p:cNvSpPr>
          <p:nvPr/>
        </p:nvSpPr>
        <p:spPr>
          <a:xfrm>
            <a:off x="4495800" y="2895600"/>
            <a:ext cx="1905000" cy="1190625"/>
          </a:xfrm>
          <a:prstGeom prst="roundRect">
            <a:avLst>
              <a:gd name="adj" fmla="val 1600"/>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26" name="圆角矩形 25">
            <a:extLst>
              <a:ext uri="{FF2B5EF4-FFF2-40B4-BE49-F238E27FC236}">
                <a16:creationId xmlns:a16="http://schemas.microsoft.com/office/drawing/2014/main" id="{389BBFF1-9DBA-4D97-9A9C-B12EAA97087B}"/>
              </a:ext>
            </a:extLst>
          </p:cNvPr>
          <p:cNvSpPr>
            <a:spLocks noGrp="1"/>
          </p:cNvSpPr>
          <p:nvPr/>
        </p:nvSpPr>
        <p:spPr>
          <a:xfrm>
            <a:off x="4581525" y="2990850"/>
            <a:ext cx="476250" cy="323850"/>
          </a:xfrm>
          <a:prstGeom prst="roundRect">
            <a:avLst>
              <a:gd name="adj" fmla="val 5882"/>
            </a:avLst>
          </a:prstGeom>
          <a:solidFill>
            <a:srgbClr val="1EB9E1"/>
          </a:solidFill>
          <a:ln w="0">
            <a:noFill/>
            <a:prstDash val="solid"/>
          </a:ln>
        </p:spPr>
        <p:txBody>
          <a:bodyPr lIns="38100" tIns="28575" rIns="38100" bIns="28575" anchor="ctr">
            <a:normAutofit/>
          </a:bodyPr>
          <a:lstStyle/>
          <a:p>
            <a:pPr algn="ctr">
              <a:buNone/>
              <a:defRPr sz="1125" b="1" i="0">
                <a:solidFill>
                  <a:srgbClr val="FFFFFF"/>
                </a:solidFill>
                <a:latin typeface="Arial"/>
                <a:ea typeface="Arial"/>
                <a:cs typeface="Arial"/>
              </a:defRPr>
            </a:pPr>
            <a:r>
              <a:rPr sz="1125" b="1" i="0">
                <a:solidFill>
                  <a:srgbClr val="FFFFFF"/>
                </a:solidFill>
                <a:latin typeface="Arial"/>
                <a:ea typeface="Arial"/>
                <a:cs typeface="Arial"/>
              </a:rPr>
              <a:t>8只</a:t>
            </a:r>
          </a:p>
        </p:txBody>
      </p:sp>
      <p:sp>
        <p:nvSpPr>
          <p:cNvPr id="27" name="矩形 26">
            <a:extLst>
              <a:ext uri="{FF2B5EF4-FFF2-40B4-BE49-F238E27FC236}">
                <a16:creationId xmlns:a16="http://schemas.microsoft.com/office/drawing/2014/main" id="{36CBDF78-9438-4233-9663-12D811000761}"/>
              </a:ext>
            </a:extLst>
          </p:cNvPr>
          <p:cNvSpPr>
            <a:spLocks noGrp="1"/>
          </p:cNvSpPr>
          <p:nvPr/>
        </p:nvSpPr>
        <p:spPr>
          <a:xfrm>
            <a:off x="5143500" y="2971800"/>
            <a:ext cx="1171575" cy="295275"/>
          </a:xfrm>
          <a:prstGeom prst="rect">
            <a:avLst/>
          </a:prstGeom>
          <a:noFill/>
          <a:ln w="0">
            <a:noFill/>
            <a:prstDash val="solid"/>
          </a:ln>
        </p:spPr>
        <p:txBody>
          <a:bodyPr lIns="38100" tIns="28575" rIns="38100" bIns="28575" anchor="ctr">
            <a:normAutofit/>
          </a:bodyPr>
          <a:lstStyle/>
          <a:p>
            <a:pPr algn="l">
              <a:buNone/>
              <a:defRPr sz="930" b="1" i="0">
                <a:solidFill>
                  <a:srgbClr val="005096"/>
                </a:solidFill>
                <a:latin typeface="华文黑体_易方达"/>
                <a:ea typeface="华文黑体_易方达"/>
                <a:cs typeface="华文黑体_易方达"/>
              </a:defRPr>
            </a:pPr>
            <a:r>
              <a:rPr sz="930" b="1" i="0">
                <a:solidFill>
                  <a:srgbClr val="005096"/>
                </a:solidFill>
                <a:latin typeface="华文黑体_易方达"/>
                <a:ea typeface="华文黑体_易方达"/>
                <a:cs typeface="华文黑体_易方达"/>
              </a:rPr>
              <a:t>主动ETF</a:t>
            </a:r>
          </a:p>
        </p:txBody>
      </p:sp>
      <p:sp>
        <p:nvSpPr>
          <p:cNvPr id="28" name="矩形 27">
            <a:extLst>
              <a:ext uri="{FF2B5EF4-FFF2-40B4-BE49-F238E27FC236}">
                <a16:creationId xmlns:a16="http://schemas.microsoft.com/office/drawing/2014/main" id="{441A48A4-D412-4274-8D05-66A3230E7BE7}"/>
              </a:ext>
            </a:extLst>
          </p:cNvPr>
          <p:cNvSpPr>
            <a:spLocks noGrp="1"/>
          </p:cNvSpPr>
          <p:nvPr/>
        </p:nvSpPr>
        <p:spPr>
          <a:xfrm>
            <a:off x="4591050" y="3371850"/>
            <a:ext cx="1714500" cy="619125"/>
          </a:xfrm>
          <a:prstGeom prst="rect">
            <a:avLst/>
          </a:prstGeom>
          <a:noFill/>
          <a:ln w="0">
            <a:noFill/>
            <a:prstDash val="solid"/>
          </a:ln>
        </p:spPr>
        <p:txBody>
          <a:bodyPr lIns="38100" tIns="28575" rIns="38100" bIns="28575" anchor="t">
            <a:normAutofit/>
          </a:bodyPr>
          <a:lstStyle/>
          <a:p>
            <a:pPr algn="l">
              <a:buNone/>
              <a:defRPr sz="698" b="0" i="0">
                <a:solidFill>
                  <a:srgbClr val="4B4B4B"/>
                </a:solidFill>
                <a:latin typeface="华文黑体_易方达"/>
                <a:ea typeface="华文黑体_易方达"/>
                <a:cs typeface="华文黑体_易方达"/>
              </a:defRPr>
            </a:pPr>
            <a:r>
              <a:rPr sz="698" b="0" i="0">
                <a:solidFill>
                  <a:srgbClr val="4B4B4B"/>
                </a:solidFill>
                <a:latin typeface="华文黑体_易方达"/>
                <a:ea typeface="华文黑体_易方达"/>
                <a:cs typeface="华文黑体_易方达"/>
              </a:rPr>
              <a:t>合计仅$111.9m，中位数$1.41m，尚未形成规模。</a:t>
            </a:r>
          </a:p>
        </p:txBody>
      </p:sp>
      <p:sp>
        <p:nvSpPr>
          <p:cNvPr id="29" name="圆角矩形 28">
            <a:extLst>
              <a:ext uri="{FF2B5EF4-FFF2-40B4-BE49-F238E27FC236}">
                <a16:creationId xmlns:a16="http://schemas.microsoft.com/office/drawing/2014/main" id="{056B5AF7-8A28-43A5-9F5B-6BD36740B9A3}"/>
              </a:ext>
            </a:extLst>
          </p:cNvPr>
          <p:cNvSpPr>
            <a:spLocks noGrp="1"/>
          </p:cNvSpPr>
          <p:nvPr/>
        </p:nvSpPr>
        <p:spPr>
          <a:xfrm>
            <a:off x="6572250" y="2895600"/>
            <a:ext cx="1905000" cy="1190625"/>
          </a:xfrm>
          <a:prstGeom prst="roundRect">
            <a:avLst>
              <a:gd name="adj" fmla="val 1600"/>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30" name="圆角矩形 29">
            <a:extLst>
              <a:ext uri="{FF2B5EF4-FFF2-40B4-BE49-F238E27FC236}">
                <a16:creationId xmlns:a16="http://schemas.microsoft.com/office/drawing/2014/main" id="{BB75AC40-8FCC-4B9D-92C9-09AA9CFB0CAF}"/>
              </a:ext>
            </a:extLst>
          </p:cNvPr>
          <p:cNvSpPr>
            <a:spLocks noGrp="1"/>
          </p:cNvSpPr>
          <p:nvPr/>
        </p:nvSpPr>
        <p:spPr>
          <a:xfrm>
            <a:off x="6657975" y="2990850"/>
            <a:ext cx="476250" cy="323850"/>
          </a:xfrm>
          <a:prstGeom prst="roundRect">
            <a:avLst>
              <a:gd name="adj" fmla="val 5882"/>
            </a:avLst>
          </a:prstGeom>
          <a:solidFill>
            <a:srgbClr val="C94A4A"/>
          </a:solidFill>
          <a:ln w="0">
            <a:noFill/>
            <a:prstDash val="solid"/>
          </a:ln>
        </p:spPr>
        <p:txBody>
          <a:bodyPr lIns="38100" tIns="28575" rIns="38100" bIns="28575" anchor="ctr">
            <a:normAutofit fontScale="78963"/>
          </a:bodyPr>
          <a:lstStyle/>
          <a:p>
            <a:pPr algn="ctr">
              <a:buNone/>
              <a:defRPr sz="1125" b="1" i="0">
                <a:solidFill>
                  <a:srgbClr val="FFFFFF"/>
                </a:solidFill>
                <a:latin typeface="Arial"/>
                <a:ea typeface="Arial"/>
                <a:cs typeface="Arial"/>
              </a:defRPr>
            </a:pPr>
            <a:r>
              <a:rPr sz="1125" b="1" i="0">
                <a:solidFill>
                  <a:srgbClr val="FFFFFF"/>
                </a:solidFill>
                <a:latin typeface="Arial"/>
                <a:ea typeface="Arial"/>
                <a:cs typeface="Arial"/>
              </a:rPr>
              <a:t>-$929m</a:t>
            </a:r>
          </a:p>
        </p:txBody>
      </p:sp>
      <p:sp>
        <p:nvSpPr>
          <p:cNvPr id="31" name="矩形 30">
            <a:extLst>
              <a:ext uri="{FF2B5EF4-FFF2-40B4-BE49-F238E27FC236}">
                <a16:creationId xmlns:a16="http://schemas.microsoft.com/office/drawing/2014/main" id="{C1E58F8A-645D-4AC3-B265-4C41573E0F1F}"/>
              </a:ext>
            </a:extLst>
          </p:cNvPr>
          <p:cNvSpPr>
            <a:spLocks noGrp="1"/>
          </p:cNvSpPr>
          <p:nvPr/>
        </p:nvSpPr>
        <p:spPr>
          <a:xfrm>
            <a:off x="7219950" y="2971800"/>
            <a:ext cx="1171575" cy="295275"/>
          </a:xfrm>
          <a:prstGeom prst="rect">
            <a:avLst/>
          </a:prstGeom>
          <a:noFill/>
          <a:ln w="0">
            <a:noFill/>
            <a:prstDash val="solid"/>
          </a:ln>
        </p:spPr>
        <p:txBody>
          <a:bodyPr lIns="38100" tIns="28575" rIns="38100" bIns="28575" anchor="ctr">
            <a:normAutofit/>
          </a:bodyPr>
          <a:lstStyle/>
          <a:p>
            <a:pPr algn="l">
              <a:buNone/>
              <a:defRPr sz="930" b="1" i="0">
                <a:solidFill>
                  <a:srgbClr val="005096"/>
                </a:solidFill>
                <a:latin typeface="华文黑体_易方达"/>
                <a:ea typeface="华文黑体_易方达"/>
                <a:cs typeface="华文黑体_易方达"/>
              </a:defRPr>
            </a:pPr>
            <a:r>
              <a:rPr sz="930" b="1" i="0">
                <a:solidFill>
                  <a:srgbClr val="005096"/>
                </a:solidFill>
                <a:latin typeface="华文黑体_易方达"/>
                <a:ea typeface="华文黑体_易方达"/>
                <a:cs typeface="华文黑体_易方达"/>
              </a:rPr>
              <a:t>持续流出</a:t>
            </a:r>
          </a:p>
        </p:txBody>
      </p:sp>
      <p:sp>
        <p:nvSpPr>
          <p:cNvPr id="32" name="矩形 31">
            <a:extLst>
              <a:ext uri="{FF2B5EF4-FFF2-40B4-BE49-F238E27FC236}">
                <a16:creationId xmlns:a16="http://schemas.microsoft.com/office/drawing/2014/main" id="{7A44A84B-51D0-446F-93ED-0952C7FE90A2}"/>
              </a:ext>
            </a:extLst>
          </p:cNvPr>
          <p:cNvSpPr>
            <a:spLocks noGrp="1"/>
          </p:cNvSpPr>
          <p:nvPr/>
        </p:nvSpPr>
        <p:spPr>
          <a:xfrm>
            <a:off x="6667500" y="3371850"/>
            <a:ext cx="1714500" cy="619125"/>
          </a:xfrm>
          <a:prstGeom prst="rect">
            <a:avLst/>
          </a:prstGeom>
          <a:noFill/>
          <a:ln w="0">
            <a:noFill/>
            <a:prstDash val="solid"/>
          </a:ln>
        </p:spPr>
        <p:txBody>
          <a:bodyPr lIns="38100" tIns="28575" rIns="38100" bIns="28575" anchor="t">
            <a:normAutofit/>
          </a:bodyPr>
          <a:lstStyle/>
          <a:p>
            <a:pPr algn="l">
              <a:buNone/>
              <a:defRPr sz="698" b="0" i="0">
                <a:solidFill>
                  <a:srgbClr val="4B4B4B"/>
                </a:solidFill>
                <a:latin typeface="华文黑体_易方达"/>
                <a:ea typeface="华文黑体_易方达"/>
                <a:cs typeface="华文黑体_易方达"/>
              </a:defRPr>
            </a:pPr>
            <a:r>
              <a:rPr sz="698" b="0" i="0">
                <a:solidFill>
                  <a:srgbClr val="4B4B4B"/>
                </a:solidFill>
                <a:latin typeface="华文黑体_易方达"/>
                <a:ea typeface="华文黑体_易方达"/>
                <a:cs typeface="华文黑体_易方达"/>
              </a:rPr>
              <a:t>剔除Fidelity后，美国主动产品2022—2025累计净流出。</a:t>
            </a:r>
          </a:p>
        </p:txBody>
      </p:sp>
      <p:sp>
        <p:nvSpPr>
          <p:cNvPr id="33" name="圆角矩形 32">
            <a:extLst>
              <a:ext uri="{FF2B5EF4-FFF2-40B4-BE49-F238E27FC236}">
                <a16:creationId xmlns:a16="http://schemas.microsoft.com/office/drawing/2014/main" id="{A04EBBC8-23C7-42A0-983C-9F3EFCFFF838}"/>
              </a:ext>
            </a:extLst>
          </p:cNvPr>
          <p:cNvSpPr>
            <a:spLocks noGrp="1"/>
          </p:cNvSpPr>
          <p:nvPr/>
        </p:nvSpPr>
        <p:spPr>
          <a:xfrm>
            <a:off x="342900" y="4257675"/>
            <a:ext cx="8134350" cy="285750"/>
          </a:xfrm>
          <a:prstGeom prst="roundRect">
            <a:avLst>
              <a:gd name="adj" fmla="val 6667"/>
            </a:avLst>
          </a:prstGeom>
          <a:solidFill>
            <a:srgbClr val="FFF9E8"/>
          </a:solidFill>
          <a:ln w="6668">
            <a:solidFill>
              <a:srgbClr val="F0BE42"/>
            </a:solidFill>
            <a:prstDash val="solid"/>
          </a:ln>
        </p:spPr>
        <p:txBody>
          <a:bodyPr/>
          <a:lstStyle/>
          <a:p>
            <a:endParaRPr lang="zh-CN" altLang="en-US"/>
          </a:p>
        </p:txBody>
      </p:sp>
      <p:sp>
        <p:nvSpPr>
          <p:cNvPr id="34" name="矩形 33">
            <a:extLst>
              <a:ext uri="{FF2B5EF4-FFF2-40B4-BE49-F238E27FC236}">
                <a16:creationId xmlns:a16="http://schemas.microsoft.com/office/drawing/2014/main" id="{5C2B0708-C87D-4AEF-B942-AEAF53C81066}"/>
              </a:ext>
            </a:extLst>
          </p:cNvPr>
          <p:cNvSpPr>
            <a:spLocks noGrp="1"/>
          </p:cNvSpPr>
          <p:nvPr/>
        </p:nvSpPr>
        <p:spPr>
          <a:xfrm>
            <a:off x="409575" y="4305300"/>
            <a:ext cx="8001000" cy="190500"/>
          </a:xfrm>
          <a:prstGeom prst="rect">
            <a:avLst/>
          </a:prstGeom>
          <a:noFill/>
          <a:ln w="0">
            <a:noFill/>
            <a:prstDash val="solid"/>
          </a:ln>
        </p:spPr>
        <p:txBody>
          <a:bodyPr lIns="38100" tIns="28575" rIns="38100" bIns="28575" anchor="ctr">
            <a:normAutofit/>
          </a:bodyPr>
          <a:lstStyle/>
          <a:p>
            <a:pPr algn="ctr">
              <a:buNone/>
              <a:defRPr sz="705" b="1" i="0">
                <a:solidFill>
                  <a:srgbClr val="3C3C3C"/>
                </a:solidFill>
                <a:latin typeface="华文黑体_易方达"/>
                <a:ea typeface="华文黑体_易方达"/>
                <a:cs typeface="华文黑体_易方达"/>
              </a:defRPr>
            </a:pPr>
            <a:r>
              <a:rPr sz="705" b="1" i="0">
                <a:solidFill>
                  <a:srgbClr val="3C3C3C"/>
                </a:solidFill>
                <a:latin typeface="华文黑体_易方达"/>
                <a:ea typeface="华文黑体_易方达"/>
                <a:cs typeface="华文黑体_易方达"/>
              </a:rPr>
              <a:t>费率不是主要解释：美国主动费率中位数约1.00%，低于UCITS主动约1.235%，但规模仍明显更小。</a:t>
            </a:r>
          </a:p>
        </p:txBody>
      </p:sp>
      <p:sp>
        <p:nvSpPr>
          <p:cNvPr id="35" name="矩形 34">
            <a:extLst>
              <a:ext uri="{FF2B5EF4-FFF2-40B4-BE49-F238E27FC236}">
                <a16:creationId xmlns:a16="http://schemas.microsoft.com/office/drawing/2014/main" id="{4096B5FD-15A2-400C-8EEC-1AA25B1CCCFA}"/>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资料来源：美国主动大中华基金与UCITS架构差异分析</a:t>
            </a:r>
          </a:p>
        </p:txBody>
      </p:sp>
    </p:spTree>
    <p:extLst>
      <p:ext uri="{BB962C8B-B14F-4D97-AF65-F5344CB8AC3E}">
        <p14:creationId xmlns:p14="http://schemas.microsoft.com/office/powerpoint/2010/main" val="1179745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同策略在美国与UCITS载体下，规模和资金流并不一致</a:t>
            </a:r>
          </a:p>
        </p:txBody>
      </p:sp>
      <p:graphicFrame>
        <p:nvGraphicFramePr>
          <p:cNvPr id="16" name="表格 15"/>
          <p:cNvGraphicFramePr/>
          <p:nvPr/>
        </p:nvGraphicFramePr>
        <p:xfrm>
          <a:off x="342900" y="1076325"/>
          <a:ext cx="8172450" cy="2333625"/>
        </p:xfrm>
        <a:graphic>
          <a:graphicData uri="http://schemas.openxmlformats.org/drawingml/2006/table">
            <a:tbl>
              <a:tblPr/>
              <a:tblGrid>
                <a:gridCol w="2280684">
                  <a:extLst>
                    <a:ext uri="{9D8B030D-6E8A-4147-A177-3AD203B41FA5}">
                      <a16:colId xmlns:a16="http://schemas.microsoft.com/office/drawing/2014/main" val="20000"/>
                    </a:ext>
                  </a:extLst>
                </a:gridCol>
                <a:gridCol w="1267047">
                  <a:extLst>
                    <a:ext uri="{9D8B030D-6E8A-4147-A177-3AD203B41FA5}">
                      <a16:colId xmlns:a16="http://schemas.microsoft.com/office/drawing/2014/main" val="20001"/>
                    </a:ext>
                  </a:extLst>
                </a:gridCol>
                <a:gridCol w="1267047">
                  <a:extLst>
                    <a:ext uri="{9D8B030D-6E8A-4147-A177-3AD203B41FA5}">
                      <a16:colId xmlns:a16="http://schemas.microsoft.com/office/drawing/2014/main" val="20002"/>
                    </a:ext>
                  </a:extLst>
                </a:gridCol>
                <a:gridCol w="1457103">
                  <a:extLst>
                    <a:ext uri="{9D8B030D-6E8A-4147-A177-3AD203B41FA5}">
                      <a16:colId xmlns:a16="http://schemas.microsoft.com/office/drawing/2014/main" val="20003"/>
                    </a:ext>
                  </a:extLst>
                </a:gridCol>
                <a:gridCol w="1900570">
                  <a:extLst>
                    <a:ext uri="{9D8B030D-6E8A-4147-A177-3AD203B41FA5}">
                      <a16:colId xmlns:a16="http://schemas.microsoft.com/office/drawing/2014/main" val="20004"/>
                    </a:ext>
                  </a:extLst>
                </a:gridCol>
              </a:tblGrid>
              <a:tr h="266700">
                <a:tc>
                  <a:txBody>
                    <a:bodyPr/>
                    <a:lstStyle/>
                    <a:p>
                      <a:pPr algn="ctr">
                        <a:buNone/>
                      </a:pPr>
                      <a:r>
                        <a:rPr sz="750" b="1">
                          <a:solidFill>
                            <a:srgbClr val="FFFFFF"/>
                          </a:solidFill>
                          <a:latin typeface="华文黑体_易方达"/>
                          <a:ea typeface="华文黑体_易方达"/>
                          <a:cs typeface="华文黑体_易方达"/>
                        </a:rPr>
                        <a:t>可比策略</a:t>
                      </a:r>
                    </a:p>
                  </a:txBody>
                  <a:tcPr>
                    <a:solidFill>
                      <a:srgbClr val="005096"/>
                    </a:solidFill>
                  </a:tcPr>
                </a:tc>
                <a:tc>
                  <a:txBody>
                    <a:bodyPr/>
                    <a:lstStyle/>
                    <a:p>
                      <a:pPr algn="ctr">
                        <a:buNone/>
                      </a:pPr>
                      <a:r>
                        <a:rPr sz="750" b="1">
                          <a:solidFill>
                            <a:srgbClr val="FFFFFF"/>
                          </a:solidFill>
                          <a:latin typeface="华文黑体_易方达"/>
                          <a:ea typeface="华文黑体_易方达"/>
                          <a:cs typeface="华文黑体_易方达"/>
                        </a:rPr>
                        <a:t>美国AUM</a:t>
                      </a:r>
                    </a:p>
                  </a:txBody>
                  <a:tcPr>
                    <a:solidFill>
                      <a:srgbClr val="005096"/>
                    </a:solidFill>
                  </a:tcPr>
                </a:tc>
                <a:tc>
                  <a:txBody>
                    <a:bodyPr/>
                    <a:lstStyle/>
                    <a:p>
                      <a:pPr algn="ctr">
                        <a:buNone/>
                      </a:pPr>
                      <a:r>
                        <a:rPr sz="750" b="1">
                          <a:solidFill>
                            <a:srgbClr val="FFFFFF"/>
                          </a:solidFill>
                          <a:latin typeface="华文黑体_易方达"/>
                          <a:ea typeface="华文黑体_易方达"/>
                          <a:cs typeface="华文黑体_易方达"/>
                        </a:rPr>
                        <a:t>UCITS AUM</a:t>
                      </a:r>
                    </a:p>
                  </a:txBody>
                  <a:tcPr>
                    <a:solidFill>
                      <a:srgbClr val="005096"/>
                    </a:solidFill>
                  </a:tcPr>
                </a:tc>
                <a:tc>
                  <a:txBody>
                    <a:bodyPr/>
                    <a:lstStyle/>
                    <a:p>
                      <a:pPr algn="ctr">
                        <a:buNone/>
                      </a:pPr>
                      <a:r>
                        <a:rPr sz="750" b="1">
                          <a:solidFill>
                            <a:srgbClr val="FFFFFF"/>
                          </a:solidFill>
                          <a:latin typeface="华文黑体_易方达"/>
                          <a:ea typeface="华文黑体_易方达"/>
                          <a:cs typeface="华文黑体_易方达"/>
                        </a:rPr>
                        <a:t>规模更大载体</a:t>
                      </a:r>
                    </a:p>
                  </a:txBody>
                  <a:tcPr>
                    <a:solidFill>
                      <a:srgbClr val="005096"/>
                    </a:solidFill>
                  </a:tcPr>
                </a:tc>
                <a:tc>
                  <a:txBody>
                    <a:bodyPr/>
                    <a:lstStyle/>
                    <a:p>
                      <a:pPr algn="ctr">
                        <a:buNone/>
                      </a:pPr>
                      <a:r>
                        <a:rPr sz="750" b="1">
                          <a:solidFill>
                            <a:srgbClr val="FFFFFF"/>
                          </a:solidFill>
                          <a:latin typeface="华文黑体_易方达"/>
                          <a:ea typeface="华文黑体_易方达"/>
                          <a:cs typeface="华文黑体_易方达"/>
                        </a:rPr>
                        <a:t>观察</a:t>
                      </a:r>
                    </a:p>
                  </a:txBody>
                  <a:tcPr>
                    <a:solidFill>
                      <a:srgbClr val="005096"/>
                    </a:solidFill>
                  </a:tcPr>
                </a:tc>
                <a:extLst>
                  <a:ext uri="{0D108BD9-81ED-4DB2-BD59-A6C34878D82A}">
                    <a16:rowId xmlns:a16="http://schemas.microsoft.com/office/drawing/2014/main" val="10000"/>
                  </a:ext>
                </a:extLst>
              </a:tr>
              <a:tr h="413385">
                <a:tc>
                  <a:txBody>
                    <a:bodyPr/>
                    <a:lstStyle/>
                    <a:p>
                      <a:pPr algn="l">
                        <a:buNone/>
                      </a:pPr>
                      <a:r>
                        <a:rPr sz="728" b="1">
                          <a:solidFill>
                            <a:srgbClr val="3C3C3C"/>
                          </a:solidFill>
                          <a:latin typeface="华文黑体_易方达"/>
                          <a:ea typeface="华文黑体_易方达"/>
                          <a:cs typeface="华文黑体_易方达"/>
                        </a:rPr>
                        <a:t>T. Rowe Price China Evolution</a:t>
                      </a:r>
                    </a:p>
                  </a:txBody>
                  <a:tcPr>
                    <a:solidFill>
                      <a:srgbClr val="DDF2F8"/>
                    </a:solidFill>
                  </a:tcPr>
                </a:tc>
                <a:tc>
                  <a:txBody>
                    <a:bodyPr/>
                    <a:lstStyle/>
                    <a:p>
                      <a:pPr algn="ctr">
                        <a:buNone/>
                      </a:pPr>
                      <a:r>
                        <a:rPr sz="728" b="1">
                          <a:solidFill>
                            <a:srgbClr val="3C3C3C"/>
                          </a:solidFill>
                          <a:latin typeface="华文黑体_易方达"/>
                          <a:ea typeface="华文黑体_易方达"/>
                          <a:cs typeface="华文黑体_易方达"/>
                        </a:rPr>
                        <a:t>$127.9m</a:t>
                      </a:r>
                    </a:p>
                  </a:txBody>
                  <a:tcPr>
                    <a:solidFill>
                      <a:srgbClr val="DDF2F8"/>
                    </a:solidFill>
                  </a:tcPr>
                </a:tc>
                <a:tc>
                  <a:txBody>
                    <a:bodyPr/>
                    <a:lstStyle/>
                    <a:p>
                      <a:pPr algn="ctr">
                        <a:buNone/>
                      </a:pPr>
                      <a:r>
                        <a:rPr sz="728" b="1">
                          <a:solidFill>
                            <a:srgbClr val="3C3C3C"/>
                          </a:solidFill>
                          <a:latin typeface="华文黑体_易方达"/>
                          <a:ea typeface="华文黑体_易方达"/>
                          <a:cs typeface="华文黑体_易方达"/>
                        </a:rPr>
                        <a:t>$584.4m</a:t>
                      </a:r>
                    </a:p>
                  </a:txBody>
                  <a:tcPr>
                    <a:solidFill>
                      <a:srgbClr val="DDF2F8"/>
                    </a:solidFill>
                  </a:tcPr>
                </a:tc>
                <a:tc>
                  <a:txBody>
                    <a:bodyPr/>
                    <a:lstStyle/>
                    <a:p>
                      <a:pPr algn="ctr">
                        <a:buNone/>
                      </a:pPr>
                      <a:r>
                        <a:rPr sz="728" b="1">
                          <a:solidFill>
                            <a:srgbClr val="3C3C3C"/>
                          </a:solidFill>
                          <a:latin typeface="华文黑体_易方达"/>
                          <a:ea typeface="华文黑体_易方达"/>
                          <a:cs typeface="华文黑体_易方达"/>
                        </a:rPr>
                        <a:t>UCITS 4.6×</a:t>
                      </a:r>
                    </a:p>
                  </a:txBody>
                  <a:tcPr>
                    <a:solidFill>
                      <a:srgbClr val="DDF2F8"/>
                    </a:solidFill>
                  </a:tcPr>
                </a:tc>
                <a:tc>
                  <a:txBody>
                    <a:bodyPr/>
                    <a:lstStyle/>
                    <a:p>
                      <a:pPr algn="l">
                        <a:buNone/>
                      </a:pPr>
                      <a:r>
                        <a:rPr sz="728" b="1">
                          <a:solidFill>
                            <a:srgbClr val="3C3C3C"/>
                          </a:solidFill>
                          <a:latin typeface="华文黑体_易方达"/>
                          <a:ea typeface="华文黑体_易方达"/>
                          <a:cs typeface="华文黑体_易方达"/>
                        </a:rPr>
                        <a:t>欧洲跨境分销更强</a:t>
                      </a:r>
                    </a:p>
                  </a:txBody>
                  <a:tcPr>
                    <a:solidFill>
                      <a:srgbClr val="DDF2F8"/>
                    </a:solidFill>
                  </a:tcPr>
                </a:tc>
                <a:extLst>
                  <a:ext uri="{0D108BD9-81ED-4DB2-BD59-A6C34878D82A}">
                    <a16:rowId xmlns:a16="http://schemas.microsoft.com/office/drawing/2014/main" val="10001"/>
                  </a:ext>
                </a:extLst>
              </a:tr>
              <a:tr h="413385">
                <a:tc>
                  <a:txBody>
                    <a:bodyPr/>
                    <a:lstStyle/>
                    <a:p>
                      <a:pPr algn="l">
                        <a:buNone/>
                      </a:pPr>
                      <a:r>
                        <a:rPr sz="728" b="1">
                          <a:solidFill>
                            <a:srgbClr val="3C3C3C"/>
                          </a:solidFill>
                          <a:latin typeface="华文黑体_易方达"/>
                          <a:ea typeface="华文黑体_易方达"/>
                          <a:cs typeface="华文黑体_易方达"/>
                        </a:rPr>
                        <a:t>AB All China</a:t>
                      </a:r>
                    </a:p>
                  </a:txBody>
                  <a:tcPr>
                    <a:solidFill>
                      <a:srgbClr val="EEF6FA"/>
                    </a:solidFill>
                  </a:tcPr>
                </a:tc>
                <a:tc>
                  <a:txBody>
                    <a:bodyPr/>
                    <a:lstStyle/>
                    <a:p>
                      <a:pPr algn="ctr">
                        <a:buNone/>
                      </a:pPr>
                      <a:r>
                        <a:rPr sz="728" b="0">
                          <a:solidFill>
                            <a:srgbClr val="3C3C3C"/>
                          </a:solidFill>
                          <a:latin typeface="华文黑体_易方达"/>
                          <a:ea typeface="华文黑体_易方达"/>
                          <a:cs typeface="华文黑体_易方达"/>
                        </a:rPr>
                        <a:t>$47.8m</a:t>
                      </a:r>
                    </a:p>
                  </a:txBody>
                  <a:tcPr>
                    <a:solidFill>
                      <a:srgbClr val="EEF6FA"/>
                    </a:solidFill>
                  </a:tcPr>
                </a:tc>
                <a:tc>
                  <a:txBody>
                    <a:bodyPr/>
                    <a:lstStyle/>
                    <a:p>
                      <a:pPr algn="ctr">
                        <a:buNone/>
                      </a:pPr>
                      <a:r>
                        <a:rPr sz="728" b="0">
                          <a:solidFill>
                            <a:srgbClr val="3C3C3C"/>
                          </a:solidFill>
                          <a:latin typeface="华文黑体_易方达"/>
                          <a:ea typeface="华文黑体_易方达"/>
                          <a:cs typeface="华文黑体_易方达"/>
                        </a:rPr>
                        <a:t>$68.6m</a:t>
                      </a:r>
                    </a:p>
                  </a:txBody>
                  <a:tcPr>
                    <a:solidFill>
                      <a:srgbClr val="EEF6FA"/>
                    </a:solidFill>
                  </a:tcPr>
                </a:tc>
                <a:tc>
                  <a:txBody>
                    <a:bodyPr/>
                    <a:lstStyle/>
                    <a:p>
                      <a:pPr algn="ctr">
                        <a:buNone/>
                      </a:pPr>
                      <a:r>
                        <a:rPr sz="728" b="0">
                          <a:solidFill>
                            <a:srgbClr val="3C3C3C"/>
                          </a:solidFill>
                          <a:latin typeface="华文黑体_易方达"/>
                          <a:ea typeface="华文黑体_易方达"/>
                          <a:cs typeface="华文黑体_易方达"/>
                        </a:rPr>
                        <a:t>UCITS 1.4×</a:t>
                      </a:r>
                    </a:p>
                  </a:txBody>
                  <a:tcPr>
                    <a:solidFill>
                      <a:srgbClr val="EEF6FA"/>
                    </a:solidFill>
                  </a:tcPr>
                </a:tc>
                <a:tc>
                  <a:txBody>
                    <a:bodyPr/>
                    <a:lstStyle/>
                    <a:p>
                      <a:pPr algn="l">
                        <a:buNone/>
                      </a:pPr>
                      <a:r>
                        <a:rPr sz="728" b="0">
                          <a:solidFill>
                            <a:srgbClr val="3C3C3C"/>
                          </a:solidFill>
                          <a:latin typeface="华文黑体_易方达"/>
                          <a:ea typeface="华文黑体_易方达"/>
                          <a:cs typeface="华文黑体_易方达"/>
                        </a:rPr>
                        <a:t>两端均未形成大规模</a:t>
                      </a:r>
                    </a:p>
                  </a:txBody>
                  <a:tcPr>
                    <a:solidFill>
                      <a:srgbClr val="EEF6FA"/>
                    </a:solidFill>
                  </a:tcPr>
                </a:tc>
                <a:extLst>
                  <a:ext uri="{0D108BD9-81ED-4DB2-BD59-A6C34878D82A}">
                    <a16:rowId xmlns:a16="http://schemas.microsoft.com/office/drawing/2014/main" val="10002"/>
                  </a:ext>
                </a:extLst>
              </a:tr>
              <a:tr h="413385">
                <a:tc>
                  <a:txBody>
                    <a:bodyPr/>
                    <a:lstStyle/>
                    <a:p>
                      <a:pPr algn="l">
                        <a:buNone/>
                      </a:pPr>
                      <a:r>
                        <a:rPr sz="728" b="1">
                          <a:solidFill>
                            <a:srgbClr val="3C3C3C"/>
                          </a:solidFill>
                          <a:latin typeface="华文黑体_易方达"/>
                          <a:ea typeface="华文黑体_易方达"/>
                          <a:cs typeface="华文黑体_易方达"/>
                        </a:rPr>
                        <a:t>Matthews China</a:t>
                      </a:r>
                    </a:p>
                  </a:txBody>
                  <a:tcPr>
                    <a:solidFill>
                      <a:srgbClr val="DDF2F8"/>
                    </a:solidFill>
                  </a:tcPr>
                </a:tc>
                <a:tc>
                  <a:txBody>
                    <a:bodyPr/>
                    <a:lstStyle/>
                    <a:p>
                      <a:pPr algn="ctr">
                        <a:buNone/>
                      </a:pPr>
                      <a:r>
                        <a:rPr sz="728" b="1">
                          <a:solidFill>
                            <a:srgbClr val="3C3C3C"/>
                          </a:solidFill>
                          <a:latin typeface="华文黑体_易方达"/>
                          <a:ea typeface="华文黑体_易方达"/>
                          <a:cs typeface="华文黑体_易方达"/>
                        </a:rPr>
                        <a:t>$397.8m</a:t>
                      </a:r>
                    </a:p>
                  </a:txBody>
                  <a:tcPr>
                    <a:solidFill>
                      <a:srgbClr val="DDF2F8"/>
                    </a:solidFill>
                  </a:tcPr>
                </a:tc>
                <a:tc>
                  <a:txBody>
                    <a:bodyPr/>
                    <a:lstStyle/>
                    <a:p>
                      <a:pPr algn="ctr">
                        <a:buNone/>
                      </a:pPr>
                      <a:r>
                        <a:rPr sz="728" b="1">
                          <a:solidFill>
                            <a:srgbClr val="3C3C3C"/>
                          </a:solidFill>
                          <a:latin typeface="华文黑体_易方达"/>
                          <a:ea typeface="华文黑体_易方达"/>
                          <a:cs typeface="华文黑体_易方达"/>
                        </a:rPr>
                        <a:t>$17.4m</a:t>
                      </a:r>
                    </a:p>
                  </a:txBody>
                  <a:tcPr>
                    <a:solidFill>
                      <a:srgbClr val="DDF2F8"/>
                    </a:solidFill>
                  </a:tcPr>
                </a:tc>
                <a:tc>
                  <a:txBody>
                    <a:bodyPr/>
                    <a:lstStyle/>
                    <a:p>
                      <a:pPr algn="ctr">
                        <a:buNone/>
                      </a:pPr>
                      <a:r>
                        <a:rPr sz="728" b="1">
                          <a:solidFill>
                            <a:srgbClr val="3C3C3C"/>
                          </a:solidFill>
                          <a:latin typeface="华文黑体_易方达"/>
                          <a:ea typeface="华文黑体_易方达"/>
                          <a:cs typeface="华文黑体_易方达"/>
                        </a:rPr>
                        <a:t>美国 22.9×</a:t>
                      </a:r>
                    </a:p>
                  </a:txBody>
                  <a:tcPr>
                    <a:solidFill>
                      <a:srgbClr val="DDF2F8"/>
                    </a:solidFill>
                  </a:tcPr>
                </a:tc>
                <a:tc>
                  <a:txBody>
                    <a:bodyPr/>
                    <a:lstStyle/>
                    <a:p>
                      <a:pPr algn="l">
                        <a:buNone/>
                      </a:pPr>
                      <a:r>
                        <a:rPr sz="728" b="1">
                          <a:solidFill>
                            <a:srgbClr val="3C3C3C"/>
                          </a:solidFill>
                          <a:latin typeface="华文黑体_易方达"/>
                          <a:ea typeface="华文黑体_易方达"/>
                          <a:cs typeface="华文黑体_易方达"/>
                        </a:rPr>
                        <a:t>美国品牌历史积累</a:t>
                      </a:r>
                    </a:p>
                  </a:txBody>
                  <a:tcPr>
                    <a:solidFill>
                      <a:srgbClr val="DDF2F8"/>
                    </a:solidFill>
                  </a:tcPr>
                </a:tc>
                <a:extLst>
                  <a:ext uri="{0D108BD9-81ED-4DB2-BD59-A6C34878D82A}">
                    <a16:rowId xmlns:a16="http://schemas.microsoft.com/office/drawing/2014/main" val="10003"/>
                  </a:ext>
                </a:extLst>
              </a:tr>
              <a:tr h="413385">
                <a:tc>
                  <a:txBody>
                    <a:bodyPr/>
                    <a:lstStyle/>
                    <a:p>
                      <a:pPr algn="l">
                        <a:buNone/>
                      </a:pPr>
                      <a:r>
                        <a:rPr sz="728" b="1">
                          <a:solidFill>
                            <a:srgbClr val="3C3C3C"/>
                          </a:solidFill>
                          <a:latin typeface="华文黑体_易方达"/>
                          <a:ea typeface="华文黑体_易方达"/>
                          <a:cs typeface="华文黑体_易方达"/>
                        </a:rPr>
                        <a:t>Baillie Gifford China</a:t>
                      </a:r>
                    </a:p>
                  </a:txBody>
                  <a:tcPr>
                    <a:solidFill>
                      <a:srgbClr val="EEF6FA"/>
                    </a:solidFill>
                  </a:tcPr>
                </a:tc>
                <a:tc>
                  <a:txBody>
                    <a:bodyPr/>
                    <a:lstStyle/>
                    <a:p>
                      <a:pPr algn="ctr">
                        <a:buNone/>
                      </a:pPr>
                      <a:r>
                        <a:rPr sz="728" b="0">
                          <a:solidFill>
                            <a:srgbClr val="3C3C3C"/>
                          </a:solidFill>
                          <a:latin typeface="华文黑体_易方达"/>
                          <a:ea typeface="华文黑体_易方达"/>
                          <a:cs typeface="华文黑体_易方达"/>
                        </a:rPr>
                        <a:t>$2.75m</a:t>
                      </a:r>
                    </a:p>
                  </a:txBody>
                  <a:tcPr>
                    <a:solidFill>
                      <a:srgbClr val="EEF6FA"/>
                    </a:solidFill>
                  </a:tcPr>
                </a:tc>
                <a:tc>
                  <a:txBody>
                    <a:bodyPr/>
                    <a:lstStyle/>
                    <a:p>
                      <a:pPr algn="ctr">
                        <a:buNone/>
                      </a:pPr>
                      <a:r>
                        <a:rPr sz="728" b="0">
                          <a:solidFill>
                            <a:srgbClr val="3C3C3C"/>
                          </a:solidFill>
                          <a:latin typeface="华文黑体_易方达"/>
                          <a:ea typeface="华文黑体_易方达"/>
                          <a:cs typeface="华文黑体_易方达"/>
                        </a:rPr>
                        <a:t>$2.22m</a:t>
                      </a:r>
                    </a:p>
                  </a:txBody>
                  <a:tcPr>
                    <a:solidFill>
                      <a:srgbClr val="EEF6FA"/>
                    </a:solidFill>
                  </a:tcPr>
                </a:tc>
                <a:tc>
                  <a:txBody>
                    <a:bodyPr/>
                    <a:lstStyle/>
                    <a:p>
                      <a:pPr algn="ctr">
                        <a:buNone/>
                      </a:pPr>
                      <a:r>
                        <a:rPr sz="728" b="0">
                          <a:solidFill>
                            <a:srgbClr val="3C3C3C"/>
                          </a:solidFill>
                          <a:latin typeface="华文黑体_易方达"/>
                          <a:ea typeface="华文黑体_易方达"/>
                          <a:cs typeface="华文黑体_易方达"/>
                        </a:rPr>
                        <a:t>接近</a:t>
                      </a:r>
                    </a:p>
                  </a:txBody>
                  <a:tcPr>
                    <a:solidFill>
                      <a:srgbClr val="EEF6FA"/>
                    </a:solidFill>
                  </a:tcPr>
                </a:tc>
                <a:tc>
                  <a:txBody>
                    <a:bodyPr/>
                    <a:lstStyle/>
                    <a:p>
                      <a:pPr algn="l">
                        <a:buNone/>
                      </a:pPr>
                      <a:r>
                        <a:rPr sz="728" b="0">
                          <a:solidFill>
                            <a:srgbClr val="3C3C3C"/>
                          </a:solidFill>
                          <a:latin typeface="华文黑体_易方达"/>
                          <a:ea typeface="华文黑体_易方达"/>
                          <a:cs typeface="华文黑体_易方达"/>
                        </a:rPr>
                        <a:t>两端均小</a:t>
                      </a:r>
                    </a:p>
                  </a:txBody>
                  <a:tcPr>
                    <a:solidFill>
                      <a:srgbClr val="EEF6FA"/>
                    </a:solidFill>
                  </a:tcPr>
                </a:tc>
                <a:extLst>
                  <a:ext uri="{0D108BD9-81ED-4DB2-BD59-A6C34878D82A}">
                    <a16:rowId xmlns:a16="http://schemas.microsoft.com/office/drawing/2014/main" val="10004"/>
                  </a:ext>
                </a:extLst>
              </a:tr>
              <a:tr h="413385">
                <a:tc>
                  <a:txBody>
                    <a:bodyPr/>
                    <a:lstStyle/>
                    <a:p>
                      <a:pPr algn="l">
                        <a:buNone/>
                      </a:pPr>
                      <a:r>
                        <a:rPr sz="728" b="1">
                          <a:solidFill>
                            <a:srgbClr val="3C3C3C"/>
                          </a:solidFill>
                          <a:latin typeface="华文黑体_易方达"/>
                          <a:ea typeface="华文黑体_易方达"/>
                          <a:cs typeface="华文黑体_易方达"/>
                        </a:rPr>
                        <a:t>RBC China Equity</a:t>
                      </a:r>
                    </a:p>
                  </a:txBody>
                  <a:tcPr>
                    <a:solidFill>
                      <a:srgbClr val="FFFFFF"/>
                    </a:solidFill>
                  </a:tcPr>
                </a:tc>
                <a:tc>
                  <a:txBody>
                    <a:bodyPr/>
                    <a:lstStyle/>
                    <a:p>
                      <a:pPr algn="ctr">
                        <a:buNone/>
                      </a:pPr>
                      <a:r>
                        <a:rPr sz="728" b="0">
                          <a:solidFill>
                            <a:srgbClr val="3C3C3C"/>
                          </a:solidFill>
                          <a:latin typeface="华文黑体_易方达"/>
                          <a:ea typeface="华文黑体_易方达"/>
                          <a:cs typeface="华文黑体_易方达"/>
                        </a:rPr>
                        <a:t>$6.77m</a:t>
                      </a:r>
                    </a:p>
                  </a:txBody>
                  <a:tcPr>
                    <a:solidFill>
                      <a:srgbClr val="FFFFFF"/>
                    </a:solidFill>
                  </a:tcPr>
                </a:tc>
                <a:tc>
                  <a:txBody>
                    <a:bodyPr/>
                    <a:lstStyle/>
                    <a:p>
                      <a:pPr algn="ctr">
                        <a:buNone/>
                      </a:pPr>
                      <a:r>
                        <a:rPr sz="728" b="0">
                          <a:solidFill>
                            <a:srgbClr val="3C3C3C"/>
                          </a:solidFill>
                          <a:latin typeface="华文黑体_易方达"/>
                          <a:ea typeface="华文黑体_易方达"/>
                          <a:cs typeface="华文黑体_易方达"/>
                        </a:rPr>
                        <a:t>$6.45m</a:t>
                      </a:r>
                    </a:p>
                  </a:txBody>
                  <a:tcPr>
                    <a:solidFill>
                      <a:srgbClr val="FFFFFF"/>
                    </a:solidFill>
                  </a:tcPr>
                </a:tc>
                <a:tc>
                  <a:txBody>
                    <a:bodyPr/>
                    <a:lstStyle/>
                    <a:p>
                      <a:pPr algn="ctr">
                        <a:buNone/>
                      </a:pPr>
                      <a:r>
                        <a:rPr sz="728" b="0">
                          <a:solidFill>
                            <a:srgbClr val="3C3C3C"/>
                          </a:solidFill>
                          <a:latin typeface="华文黑体_易方达"/>
                          <a:ea typeface="华文黑体_易方达"/>
                          <a:cs typeface="华文黑体_易方达"/>
                        </a:rPr>
                        <a:t>接近</a:t>
                      </a:r>
                    </a:p>
                  </a:txBody>
                  <a:tcPr>
                    <a:solidFill>
                      <a:srgbClr val="FFFFFF"/>
                    </a:solidFill>
                  </a:tcPr>
                </a:tc>
                <a:tc>
                  <a:txBody>
                    <a:bodyPr/>
                    <a:lstStyle/>
                    <a:p>
                      <a:pPr algn="l">
                        <a:buNone/>
                      </a:pPr>
                      <a:r>
                        <a:rPr sz="728" b="0">
                          <a:solidFill>
                            <a:srgbClr val="3C3C3C"/>
                          </a:solidFill>
                          <a:latin typeface="华文黑体_易方达"/>
                          <a:ea typeface="华文黑体_易方达"/>
                          <a:cs typeface="华文黑体_易方达"/>
                        </a:rPr>
                        <a:t>两端均小</a:t>
                      </a:r>
                    </a:p>
                  </a:txBody>
                  <a:tcPr>
                    <a:solidFill>
                      <a:srgbClr val="FFFFFF"/>
                    </a:solidFill>
                  </a:tcPr>
                </a:tc>
                <a:extLst>
                  <a:ext uri="{0D108BD9-81ED-4DB2-BD59-A6C34878D82A}">
                    <a16:rowId xmlns:a16="http://schemas.microsoft.com/office/drawing/2014/main" val="10005"/>
                  </a:ext>
                </a:extLst>
              </a:tr>
            </a:tbl>
          </a:graphicData>
        </a:graphic>
      </p:graphicFrame>
      <p:sp>
        <p:nvSpPr>
          <p:cNvPr id="4" name="圆角矩形 3">
            <a:extLst>
              <a:ext uri="{FF2B5EF4-FFF2-40B4-BE49-F238E27FC236}">
                <a16:creationId xmlns:a16="http://schemas.microsoft.com/office/drawing/2014/main" id="{C9715E63-597C-4C4B-B8B1-82705038DA27}"/>
              </a:ext>
            </a:extLst>
          </p:cNvPr>
          <p:cNvSpPr>
            <a:spLocks noGrp="1"/>
          </p:cNvSpPr>
          <p:nvPr/>
        </p:nvSpPr>
        <p:spPr>
          <a:xfrm>
            <a:off x="342900" y="3638550"/>
            <a:ext cx="2476500" cy="685800"/>
          </a:xfrm>
          <a:prstGeom prst="roundRect">
            <a:avLst>
              <a:gd name="adj" fmla="val 2778"/>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5" name="矩形 4">
            <a:extLst>
              <a:ext uri="{FF2B5EF4-FFF2-40B4-BE49-F238E27FC236}">
                <a16:creationId xmlns:a16="http://schemas.microsoft.com/office/drawing/2014/main" id="{2FBD1C7E-8F62-4539-90D5-5AFEB2F333D0}"/>
              </a:ext>
            </a:extLst>
          </p:cNvPr>
          <p:cNvSpPr>
            <a:spLocks noGrp="1"/>
          </p:cNvSpPr>
          <p:nvPr/>
        </p:nvSpPr>
        <p:spPr>
          <a:xfrm>
            <a:off x="419100" y="3714750"/>
            <a:ext cx="2324100" cy="301752"/>
          </a:xfrm>
          <a:prstGeom prst="rect">
            <a:avLst/>
          </a:prstGeom>
          <a:noFill/>
          <a:ln w="0">
            <a:noFill/>
            <a:prstDash val="solid"/>
          </a:ln>
        </p:spPr>
        <p:txBody>
          <a:bodyPr lIns="38100" tIns="28575" rIns="38100" bIns="28575" anchor="ctr">
            <a:normAutofit fontScale="97273"/>
          </a:bodyPr>
          <a:lstStyle/>
          <a:p>
            <a:pPr algn="l">
              <a:buNone/>
              <a:defRPr sz="1650" b="1" i="0">
                <a:solidFill>
                  <a:srgbClr val="005096"/>
                </a:solidFill>
                <a:latin typeface="Arial"/>
                <a:ea typeface="Arial"/>
                <a:cs typeface="Arial"/>
              </a:defRPr>
            </a:pPr>
            <a:r>
              <a:rPr sz="1650" b="1" i="0">
                <a:solidFill>
                  <a:srgbClr val="005096"/>
                </a:solidFill>
                <a:latin typeface="Arial"/>
                <a:ea typeface="Arial"/>
                <a:cs typeface="Arial"/>
              </a:rPr>
              <a:t>0.026</a:t>
            </a:r>
          </a:p>
        </p:txBody>
      </p:sp>
      <p:sp>
        <p:nvSpPr>
          <p:cNvPr id="6" name="矩形 5">
            <a:extLst>
              <a:ext uri="{FF2B5EF4-FFF2-40B4-BE49-F238E27FC236}">
                <a16:creationId xmlns:a16="http://schemas.microsoft.com/office/drawing/2014/main" id="{CD6C03D2-AD0C-4F67-84FE-DD7F04C226A8}"/>
              </a:ext>
            </a:extLst>
          </p:cNvPr>
          <p:cNvSpPr>
            <a:spLocks noGrp="1"/>
          </p:cNvSpPr>
          <p:nvPr/>
        </p:nvSpPr>
        <p:spPr>
          <a:xfrm>
            <a:off x="419100" y="3974592"/>
            <a:ext cx="2324100" cy="260604"/>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5组策略月度资金流相关系数中位数</a:t>
            </a:r>
          </a:p>
        </p:txBody>
      </p:sp>
      <p:sp>
        <p:nvSpPr>
          <p:cNvPr id="7" name="圆角矩形 6">
            <a:extLst>
              <a:ext uri="{FF2B5EF4-FFF2-40B4-BE49-F238E27FC236}">
                <a16:creationId xmlns:a16="http://schemas.microsoft.com/office/drawing/2014/main" id="{E23056C2-8A0C-4619-BF88-4C138927A806}"/>
              </a:ext>
            </a:extLst>
          </p:cNvPr>
          <p:cNvSpPr>
            <a:spLocks noGrp="1"/>
          </p:cNvSpPr>
          <p:nvPr/>
        </p:nvSpPr>
        <p:spPr>
          <a:xfrm>
            <a:off x="3019425" y="3638550"/>
            <a:ext cx="2476500" cy="685800"/>
          </a:xfrm>
          <a:prstGeom prst="roundRect">
            <a:avLst>
              <a:gd name="adj" fmla="val 2778"/>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8" name="矩形 7">
            <a:extLst>
              <a:ext uri="{FF2B5EF4-FFF2-40B4-BE49-F238E27FC236}">
                <a16:creationId xmlns:a16="http://schemas.microsoft.com/office/drawing/2014/main" id="{96669518-4751-4E99-9E5B-5379E12AA351}"/>
              </a:ext>
            </a:extLst>
          </p:cNvPr>
          <p:cNvSpPr>
            <a:spLocks noGrp="1"/>
          </p:cNvSpPr>
          <p:nvPr/>
        </p:nvSpPr>
        <p:spPr>
          <a:xfrm>
            <a:off x="3095625" y="3714750"/>
            <a:ext cx="2324100" cy="301752"/>
          </a:xfrm>
          <a:prstGeom prst="rect">
            <a:avLst/>
          </a:prstGeom>
          <a:noFill/>
          <a:ln w="0">
            <a:noFill/>
            <a:prstDash val="solid"/>
          </a:ln>
        </p:spPr>
        <p:txBody>
          <a:bodyPr lIns="38100" tIns="28575" rIns="38100" bIns="28575" anchor="ctr">
            <a:normAutofit fontScale="97273"/>
          </a:bodyPr>
          <a:lstStyle/>
          <a:p>
            <a:pPr algn="l">
              <a:buNone/>
              <a:defRPr sz="1650" b="1" i="0">
                <a:solidFill>
                  <a:srgbClr val="C94A4A"/>
                </a:solidFill>
                <a:latin typeface="Arial"/>
                <a:ea typeface="Arial"/>
                <a:cs typeface="Arial"/>
              </a:defRPr>
            </a:pPr>
            <a:r>
              <a:rPr sz="1650" b="1" i="0">
                <a:solidFill>
                  <a:srgbClr val="C94A4A"/>
                </a:solidFill>
                <a:latin typeface="Arial"/>
                <a:ea typeface="Arial"/>
                <a:cs typeface="Arial"/>
              </a:rPr>
              <a:t>4/10</a:t>
            </a:r>
          </a:p>
        </p:txBody>
      </p:sp>
      <p:sp>
        <p:nvSpPr>
          <p:cNvPr id="9" name="矩形 8">
            <a:extLst>
              <a:ext uri="{FF2B5EF4-FFF2-40B4-BE49-F238E27FC236}">
                <a16:creationId xmlns:a16="http://schemas.microsoft.com/office/drawing/2014/main" id="{B1F92011-86DB-4B17-8619-9F76442ABA14}"/>
              </a:ext>
            </a:extLst>
          </p:cNvPr>
          <p:cNvSpPr>
            <a:spLocks noGrp="1"/>
          </p:cNvSpPr>
          <p:nvPr/>
        </p:nvSpPr>
        <p:spPr>
          <a:xfrm>
            <a:off x="3095625" y="3974592"/>
            <a:ext cx="2324100" cy="260604"/>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配对观察期内出现相反资金流方向</a:t>
            </a:r>
          </a:p>
        </p:txBody>
      </p:sp>
      <p:sp>
        <p:nvSpPr>
          <p:cNvPr id="10" name="圆角矩形 9">
            <a:extLst>
              <a:ext uri="{FF2B5EF4-FFF2-40B4-BE49-F238E27FC236}">
                <a16:creationId xmlns:a16="http://schemas.microsoft.com/office/drawing/2014/main" id="{8F6C7F96-65A4-4632-96F5-AC44601E2604}"/>
              </a:ext>
            </a:extLst>
          </p:cNvPr>
          <p:cNvSpPr>
            <a:spLocks noGrp="1"/>
          </p:cNvSpPr>
          <p:nvPr/>
        </p:nvSpPr>
        <p:spPr>
          <a:xfrm>
            <a:off x="5695950" y="3638550"/>
            <a:ext cx="2819400" cy="685800"/>
          </a:xfrm>
          <a:prstGeom prst="roundRect">
            <a:avLst>
              <a:gd name="adj" fmla="val 2778"/>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1" name="矩形 10">
            <a:extLst>
              <a:ext uri="{FF2B5EF4-FFF2-40B4-BE49-F238E27FC236}">
                <a16:creationId xmlns:a16="http://schemas.microsoft.com/office/drawing/2014/main" id="{AB30B13E-BC1F-47BF-B99C-B3D993AA87E3}"/>
              </a:ext>
            </a:extLst>
          </p:cNvPr>
          <p:cNvSpPr>
            <a:spLocks noGrp="1"/>
          </p:cNvSpPr>
          <p:nvPr/>
        </p:nvSpPr>
        <p:spPr>
          <a:xfrm>
            <a:off x="5772150" y="3714750"/>
            <a:ext cx="2667000" cy="301752"/>
          </a:xfrm>
          <a:prstGeom prst="rect">
            <a:avLst/>
          </a:prstGeom>
          <a:noFill/>
          <a:ln w="0">
            <a:noFill/>
            <a:prstDash val="solid"/>
          </a:ln>
        </p:spPr>
        <p:txBody>
          <a:bodyPr lIns="38100" tIns="28575" rIns="38100" bIns="28575" anchor="ctr">
            <a:normAutofit/>
          </a:bodyPr>
          <a:lstStyle/>
          <a:p>
            <a:pPr algn="l">
              <a:buNone/>
              <a:defRPr sz="1350" b="1" i="0">
                <a:solidFill>
                  <a:srgbClr val="005096"/>
                </a:solidFill>
                <a:latin typeface="Arial"/>
                <a:ea typeface="Arial"/>
                <a:cs typeface="Arial"/>
              </a:defRPr>
            </a:pPr>
            <a:r>
              <a:rPr sz="1350" b="1" i="0">
                <a:solidFill>
                  <a:srgbClr val="005096"/>
                </a:solidFill>
                <a:latin typeface="Arial"/>
                <a:ea typeface="Arial"/>
                <a:cs typeface="Arial"/>
              </a:rPr>
              <a:t>结论</a:t>
            </a:r>
          </a:p>
        </p:txBody>
      </p:sp>
      <p:sp>
        <p:nvSpPr>
          <p:cNvPr id="12" name="矩形 11">
            <a:extLst>
              <a:ext uri="{FF2B5EF4-FFF2-40B4-BE49-F238E27FC236}">
                <a16:creationId xmlns:a16="http://schemas.microsoft.com/office/drawing/2014/main" id="{7568616A-43CD-4062-B301-FE773930129C}"/>
              </a:ext>
            </a:extLst>
          </p:cNvPr>
          <p:cNvSpPr>
            <a:spLocks noGrp="1"/>
          </p:cNvSpPr>
          <p:nvPr/>
        </p:nvSpPr>
        <p:spPr>
          <a:xfrm>
            <a:off x="5772150" y="3974592"/>
            <a:ext cx="2667000" cy="260604"/>
          </a:xfrm>
          <a:prstGeom prst="rect">
            <a:avLst/>
          </a:prstGeom>
          <a:noFill/>
          <a:ln w="0">
            <a:noFill/>
            <a:prstDash val="solid"/>
          </a:ln>
        </p:spPr>
        <p:txBody>
          <a:bodyPr lIns="38100" tIns="28575" rIns="38100" bIns="28575" anchor="ctr">
            <a:normAutofit fontScale="98211"/>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策略相同 ≠ 投资者池相同；载体选择本身决定分销与持有基础</a:t>
            </a:r>
          </a:p>
        </p:txBody>
      </p:sp>
      <p:sp>
        <p:nvSpPr>
          <p:cNvPr id="13" name="矩形 12">
            <a:extLst>
              <a:ext uri="{FF2B5EF4-FFF2-40B4-BE49-F238E27FC236}">
                <a16:creationId xmlns:a16="http://schemas.microsoft.com/office/drawing/2014/main" id="{A52EF2A6-6A17-4E01-8DD0-FF9196EC6BF5}"/>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资料来源：美国主动大中华基金与UCITS架构差异分析；Morningstar基金实体配对</a:t>
            </a:r>
          </a:p>
        </p:txBody>
      </p:sp>
    </p:spTree>
    <p:extLst>
      <p:ext uri="{BB962C8B-B14F-4D97-AF65-F5344CB8AC3E}">
        <p14:creationId xmlns:p14="http://schemas.microsoft.com/office/powerpoint/2010/main" val="117974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核心结论：欧洲承载长期资产，美国主导ETF交易与创新</a:t>
            </a:r>
          </a:p>
        </p:txBody>
      </p:sp>
      <p:sp>
        <p:nvSpPr>
          <p:cNvPr id="3" name="圆角矩形 2">
            <a:extLst>
              <a:ext uri="{FF2B5EF4-FFF2-40B4-BE49-F238E27FC236}">
                <a16:creationId xmlns:a16="http://schemas.microsoft.com/office/drawing/2014/main" id="{B3C09A72-0ECE-438A-99C3-558F41382D80}"/>
              </a:ext>
            </a:extLst>
          </p:cNvPr>
          <p:cNvSpPr>
            <a:spLocks noGrp="1"/>
          </p:cNvSpPr>
          <p:nvPr/>
        </p:nvSpPr>
        <p:spPr>
          <a:xfrm>
            <a:off x="304800" y="1047750"/>
            <a:ext cx="1952625" cy="1952625"/>
          </a:xfrm>
          <a:prstGeom prst="roundRect">
            <a:avLst>
              <a:gd name="adj" fmla="val 976"/>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4" name="矩形 3">
            <a:extLst>
              <a:ext uri="{FF2B5EF4-FFF2-40B4-BE49-F238E27FC236}">
                <a16:creationId xmlns:a16="http://schemas.microsoft.com/office/drawing/2014/main" id="{65CA9460-B087-4BA9-A056-49EFD6BB299A}"/>
              </a:ext>
            </a:extLst>
          </p:cNvPr>
          <p:cNvSpPr>
            <a:spLocks noGrp="1"/>
          </p:cNvSpPr>
          <p:nvPr/>
        </p:nvSpPr>
        <p:spPr>
          <a:xfrm>
            <a:off x="438150" y="1181100"/>
            <a:ext cx="1685925" cy="457200"/>
          </a:xfrm>
          <a:prstGeom prst="rect">
            <a:avLst/>
          </a:prstGeom>
          <a:noFill/>
          <a:ln w="0">
            <a:noFill/>
            <a:prstDash val="solid"/>
          </a:ln>
        </p:spPr>
        <p:txBody>
          <a:bodyPr lIns="38100" tIns="28575" rIns="38100" bIns="28575" anchor="ctr">
            <a:normAutofit/>
          </a:bodyPr>
          <a:lstStyle/>
          <a:p>
            <a:pPr algn="l">
              <a:buNone/>
              <a:defRPr sz="1950" b="1" i="0">
                <a:solidFill>
                  <a:srgbClr val="005096"/>
                </a:solidFill>
                <a:latin typeface="Arial"/>
                <a:ea typeface="Arial"/>
                <a:cs typeface="Arial"/>
              </a:defRPr>
            </a:pPr>
            <a:r>
              <a:rPr sz="1950" b="1" i="0">
                <a:solidFill>
                  <a:srgbClr val="005096"/>
                </a:solidFill>
                <a:latin typeface="Arial"/>
                <a:ea typeface="Arial"/>
                <a:cs typeface="Arial"/>
              </a:rPr>
              <a:t>$214.3bn</a:t>
            </a:r>
          </a:p>
        </p:txBody>
      </p:sp>
      <p:sp>
        <p:nvSpPr>
          <p:cNvPr id="5" name="矩形 4">
            <a:extLst>
              <a:ext uri="{FF2B5EF4-FFF2-40B4-BE49-F238E27FC236}">
                <a16:creationId xmlns:a16="http://schemas.microsoft.com/office/drawing/2014/main" id="{C796D178-8F25-4E10-A15D-FB412DDCB2C9}"/>
              </a:ext>
            </a:extLst>
          </p:cNvPr>
          <p:cNvSpPr>
            <a:spLocks noGrp="1"/>
          </p:cNvSpPr>
          <p:nvPr/>
        </p:nvSpPr>
        <p:spPr>
          <a:xfrm>
            <a:off x="438150" y="1628775"/>
            <a:ext cx="1685925" cy="266700"/>
          </a:xfrm>
          <a:prstGeom prst="rect">
            <a:avLst/>
          </a:prstGeom>
          <a:noFill/>
          <a:ln w="0">
            <a:noFill/>
            <a:prstDash val="solid"/>
          </a:ln>
        </p:spPr>
        <p:txBody>
          <a:bodyPr lIns="38100" tIns="28575" rIns="38100" bIns="28575" anchor="ctr">
            <a:normAutofit/>
          </a:bodyPr>
          <a:lstStyle/>
          <a:p>
            <a:pPr algn="l">
              <a:buNone/>
              <a:defRPr sz="915" b="1" i="0">
                <a:solidFill>
                  <a:srgbClr val="0078B4"/>
                </a:solidFill>
                <a:latin typeface="华文黑体_易方达"/>
                <a:ea typeface="华文黑体_易方达"/>
                <a:cs typeface="华文黑体_易方达"/>
              </a:defRPr>
            </a:pPr>
            <a:r>
              <a:rPr sz="915" b="1" i="0">
                <a:solidFill>
                  <a:srgbClr val="0078B4"/>
                </a:solidFill>
                <a:latin typeface="华文黑体_易方达"/>
                <a:ea typeface="华文黑体_易方达"/>
                <a:cs typeface="华文黑体_易方达"/>
              </a:rPr>
              <a:t>样本最新总规模</a:t>
            </a:r>
          </a:p>
        </p:txBody>
      </p:sp>
      <p:sp>
        <p:nvSpPr>
          <p:cNvPr id="6" name="直线连接符 5">
            <a:extLst>
              <a:ext uri="{FF2B5EF4-FFF2-40B4-BE49-F238E27FC236}">
                <a16:creationId xmlns:a16="http://schemas.microsoft.com/office/drawing/2014/main" id="{6FD526DE-B6C1-45B0-8CD3-32FD3F055362}"/>
              </a:ext>
            </a:extLst>
          </p:cNvPr>
          <p:cNvSpPr>
            <a:spLocks noGrp="1"/>
          </p:cNvSpPr>
          <p:nvPr/>
        </p:nvSpPr>
        <p:spPr>
          <a:xfrm>
            <a:off x="438150" y="1933575"/>
            <a:ext cx="1685925" cy="0"/>
          </a:xfrm>
          <a:prstGeom prst="line">
            <a:avLst/>
          </a:prstGeom>
          <a:noFill/>
          <a:ln w="9525">
            <a:solidFill>
              <a:srgbClr val="D7D7D7"/>
            </a:solidFill>
            <a:prstDash val="solid"/>
          </a:ln>
        </p:spPr>
        <p:txBody>
          <a:bodyPr/>
          <a:lstStyle/>
          <a:p>
            <a:endParaRPr lang="zh-CN" altLang="en-US"/>
          </a:p>
        </p:txBody>
      </p:sp>
      <p:sp>
        <p:nvSpPr>
          <p:cNvPr id="7" name="矩形 6">
            <a:extLst>
              <a:ext uri="{FF2B5EF4-FFF2-40B4-BE49-F238E27FC236}">
                <a16:creationId xmlns:a16="http://schemas.microsoft.com/office/drawing/2014/main" id="{D1F61F88-8492-408C-9330-EFE8F27D24B2}"/>
              </a:ext>
            </a:extLst>
          </p:cNvPr>
          <p:cNvSpPr>
            <a:spLocks noGrp="1"/>
          </p:cNvSpPr>
          <p:nvPr/>
        </p:nvSpPr>
        <p:spPr>
          <a:xfrm>
            <a:off x="438150" y="2009775"/>
            <a:ext cx="1685925" cy="790575"/>
          </a:xfrm>
          <a:prstGeom prst="rect">
            <a:avLst/>
          </a:prstGeom>
          <a:noFill/>
          <a:ln w="0">
            <a:noFill/>
            <a:prstDash val="solid"/>
          </a:ln>
        </p:spPr>
        <p:txBody>
          <a:bodyPr lIns="38100" tIns="28575" rIns="38100" bIns="28575" anchor="t">
            <a:normAutofit/>
          </a:bodyPr>
          <a:lstStyle/>
          <a:p>
            <a:pPr algn="l">
              <a:buNone/>
              <a:defRPr sz="735" b="0" i="0">
                <a:solidFill>
                  <a:srgbClr val="3C3C3C"/>
                </a:solidFill>
                <a:latin typeface="华文黑体_易方达"/>
                <a:ea typeface="华文黑体_易方达"/>
                <a:cs typeface="华文黑体_易方达"/>
              </a:defRPr>
            </a:pPr>
            <a:r>
              <a:rPr sz="735" b="0" i="0">
                <a:solidFill>
                  <a:srgbClr val="3C3C3C"/>
                </a:solidFill>
                <a:latin typeface="华文黑体_易方达"/>
                <a:ea typeface="华文黑体_易方达"/>
                <a:cs typeface="华文黑体_易方达"/>
              </a:rPr>
              <a:t>2021年6月曾达$356.3bn；过去12个月净流出$9.9bn。</a:t>
            </a:r>
          </a:p>
        </p:txBody>
      </p:sp>
      <p:sp>
        <p:nvSpPr>
          <p:cNvPr id="8" name="圆角矩形 7">
            <a:extLst>
              <a:ext uri="{FF2B5EF4-FFF2-40B4-BE49-F238E27FC236}">
                <a16:creationId xmlns:a16="http://schemas.microsoft.com/office/drawing/2014/main" id="{C01939B0-8DE6-47F0-89C6-028915E40A22}"/>
              </a:ext>
            </a:extLst>
          </p:cNvPr>
          <p:cNvSpPr>
            <a:spLocks noGrp="1"/>
          </p:cNvSpPr>
          <p:nvPr/>
        </p:nvSpPr>
        <p:spPr>
          <a:xfrm>
            <a:off x="2409825" y="1047750"/>
            <a:ext cx="1952625" cy="1952625"/>
          </a:xfrm>
          <a:prstGeom prst="roundRect">
            <a:avLst>
              <a:gd name="adj" fmla="val 976"/>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9" name="矩形 8">
            <a:extLst>
              <a:ext uri="{FF2B5EF4-FFF2-40B4-BE49-F238E27FC236}">
                <a16:creationId xmlns:a16="http://schemas.microsoft.com/office/drawing/2014/main" id="{5367B3C9-F4D6-4F9B-B25F-FC1D504E6DF9}"/>
              </a:ext>
            </a:extLst>
          </p:cNvPr>
          <p:cNvSpPr>
            <a:spLocks noGrp="1"/>
          </p:cNvSpPr>
          <p:nvPr/>
        </p:nvSpPr>
        <p:spPr>
          <a:xfrm>
            <a:off x="2543175" y="1181100"/>
            <a:ext cx="1685925" cy="457200"/>
          </a:xfrm>
          <a:prstGeom prst="rect">
            <a:avLst/>
          </a:prstGeom>
          <a:noFill/>
          <a:ln w="0">
            <a:noFill/>
            <a:prstDash val="solid"/>
          </a:ln>
        </p:spPr>
        <p:txBody>
          <a:bodyPr lIns="38100" tIns="28575" rIns="38100" bIns="28575" anchor="ctr">
            <a:normAutofit/>
          </a:bodyPr>
          <a:lstStyle/>
          <a:p>
            <a:pPr algn="l">
              <a:buNone/>
              <a:defRPr sz="1950" b="1" i="0">
                <a:solidFill>
                  <a:srgbClr val="005096"/>
                </a:solidFill>
                <a:latin typeface="Arial"/>
                <a:ea typeface="Arial"/>
                <a:cs typeface="Arial"/>
              </a:defRPr>
            </a:pPr>
            <a:r>
              <a:rPr sz="1950" b="1" i="0">
                <a:solidFill>
                  <a:srgbClr val="005096"/>
                </a:solidFill>
                <a:latin typeface="Arial"/>
                <a:ea typeface="Arial"/>
                <a:cs typeface="Arial"/>
              </a:rPr>
              <a:t>13.1%</a:t>
            </a:r>
          </a:p>
        </p:txBody>
      </p:sp>
      <p:sp>
        <p:nvSpPr>
          <p:cNvPr id="10" name="矩形 9">
            <a:extLst>
              <a:ext uri="{FF2B5EF4-FFF2-40B4-BE49-F238E27FC236}">
                <a16:creationId xmlns:a16="http://schemas.microsoft.com/office/drawing/2014/main" id="{B52B6DD2-939A-4894-ACB5-8FC630A3C811}"/>
              </a:ext>
            </a:extLst>
          </p:cNvPr>
          <p:cNvSpPr>
            <a:spLocks noGrp="1"/>
          </p:cNvSpPr>
          <p:nvPr/>
        </p:nvSpPr>
        <p:spPr>
          <a:xfrm>
            <a:off x="2543175" y="1628775"/>
            <a:ext cx="1685925" cy="266700"/>
          </a:xfrm>
          <a:prstGeom prst="rect">
            <a:avLst/>
          </a:prstGeom>
          <a:noFill/>
          <a:ln w="0">
            <a:noFill/>
            <a:prstDash val="solid"/>
          </a:ln>
        </p:spPr>
        <p:txBody>
          <a:bodyPr lIns="38100" tIns="28575" rIns="38100" bIns="28575" anchor="ctr">
            <a:normAutofit/>
          </a:bodyPr>
          <a:lstStyle/>
          <a:p>
            <a:pPr algn="l">
              <a:buNone/>
              <a:defRPr sz="915" b="1" i="0">
                <a:solidFill>
                  <a:srgbClr val="0078B4"/>
                </a:solidFill>
                <a:latin typeface="华文黑体_易方达"/>
                <a:ea typeface="华文黑体_易方达"/>
                <a:cs typeface="华文黑体_易方达"/>
              </a:defRPr>
            </a:pPr>
            <a:r>
              <a:rPr sz="915" b="1" i="0">
                <a:solidFill>
                  <a:srgbClr val="0078B4"/>
                </a:solidFill>
                <a:latin typeface="华文黑体_易方达"/>
                <a:ea typeface="华文黑体_易方达"/>
                <a:cs typeface="华文黑体_易方达"/>
              </a:rPr>
              <a:t>美国AUM占比</a:t>
            </a:r>
          </a:p>
        </p:txBody>
      </p:sp>
      <p:sp>
        <p:nvSpPr>
          <p:cNvPr id="11" name="直线连接符 10">
            <a:extLst>
              <a:ext uri="{FF2B5EF4-FFF2-40B4-BE49-F238E27FC236}">
                <a16:creationId xmlns:a16="http://schemas.microsoft.com/office/drawing/2014/main" id="{BECB4C7D-8E3B-4425-8DDA-0AA98AB2A4C4}"/>
              </a:ext>
            </a:extLst>
          </p:cNvPr>
          <p:cNvSpPr>
            <a:spLocks noGrp="1"/>
          </p:cNvSpPr>
          <p:nvPr/>
        </p:nvSpPr>
        <p:spPr>
          <a:xfrm>
            <a:off x="2543175" y="1933575"/>
            <a:ext cx="1685925" cy="0"/>
          </a:xfrm>
          <a:prstGeom prst="line">
            <a:avLst/>
          </a:prstGeom>
          <a:noFill/>
          <a:ln w="9525">
            <a:solidFill>
              <a:srgbClr val="D7D7D7"/>
            </a:solidFill>
            <a:prstDash val="solid"/>
          </a:ln>
        </p:spPr>
        <p:txBody>
          <a:bodyPr/>
          <a:lstStyle/>
          <a:p>
            <a:endParaRPr lang="zh-CN" altLang="en-US"/>
          </a:p>
        </p:txBody>
      </p:sp>
      <p:sp>
        <p:nvSpPr>
          <p:cNvPr id="12" name="矩形 11">
            <a:extLst>
              <a:ext uri="{FF2B5EF4-FFF2-40B4-BE49-F238E27FC236}">
                <a16:creationId xmlns:a16="http://schemas.microsoft.com/office/drawing/2014/main" id="{4A21611B-9259-4035-A5AE-F480DE1493D8}"/>
              </a:ext>
            </a:extLst>
          </p:cNvPr>
          <p:cNvSpPr>
            <a:spLocks noGrp="1"/>
          </p:cNvSpPr>
          <p:nvPr/>
        </p:nvSpPr>
        <p:spPr>
          <a:xfrm>
            <a:off x="2543175" y="2009775"/>
            <a:ext cx="1685925" cy="790575"/>
          </a:xfrm>
          <a:prstGeom prst="rect">
            <a:avLst/>
          </a:prstGeom>
          <a:noFill/>
          <a:ln w="0">
            <a:noFill/>
            <a:prstDash val="solid"/>
          </a:ln>
        </p:spPr>
        <p:txBody>
          <a:bodyPr lIns="38100" tIns="28575" rIns="38100" bIns="28575" anchor="t">
            <a:normAutofit/>
          </a:bodyPr>
          <a:lstStyle/>
          <a:p>
            <a:pPr algn="l">
              <a:buNone/>
              <a:defRPr sz="735" b="0" i="0">
                <a:solidFill>
                  <a:srgbClr val="3C3C3C"/>
                </a:solidFill>
                <a:latin typeface="华文黑体_易方达"/>
                <a:ea typeface="华文黑体_易方达"/>
                <a:cs typeface="华文黑体_易方达"/>
              </a:defRPr>
            </a:pPr>
            <a:r>
              <a:rPr sz="735" b="0" i="0">
                <a:solidFill>
                  <a:srgbClr val="3C3C3C"/>
                </a:solidFill>
                <a:latin typeface="华文黑体_易方达"/>
                <a:ea typeface="华文黑体_易方达"/>
                <a:cs typeface="华文黑体_易方达"/>
              </a:rPr>
              <a:t>仅49只产品、占数量3.6%，但平均单品规模是其他地区的4.0倍。</a:t>
            </a:r>
          </a:p>
        </p:txBody>
      </p:sp>
      <p:sp>
        <p:nvSpPr>
          <p:cNvPr id="13" name="圆角矩形 12">
            <a:extLst>
              <a:ext uri="{FF2B5EF4-FFF2-40B4-BE49-F238E27FC236}">
                <a16:creationId xmlns:a16="http://schemas.microsoft.com/office/drawing/2014/main" id="{34D524BD-572B-405E-AF3D-9C29678E0887}"/>
              </a:ext>
            </a:extLst>
          </p:cNvPr>
          <p:cNvSpPr>
            <a:spLocks noGrp="1"/>
          </p:cNvSpPr>
          <p:nvPr/>
        </p:nvSpPr>
        <p:spPr>
          <a:xfrm>
            <a:off x="4514850" y="1047750"/>
            <a:ext cx="1952625" cy="1952625"/>
          </a:xfrm>
          <a:prstGeom prst="roundRect">
            <a:avLst>
              <a:gd name="adj" fmla="val 976"/>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4" name="矩形 13">
            <a:extLst>
              <a:ext uri="{FF2B5EF4-FFF2-40B4-BE49-F238E27FC236}">
                <a16:creationId xmlns:a16="http://schemas.microsoft.com/office/drawing/2014/main" id="{F992A266-0A46-44AF-A2B2-2EDAF78AA5B5}"/>
              </a:ext>
            </a:extLst>
          </p:cNvPr>
          <p:cNvSpPr>
            <a:spLocks noGrp="1"/>
          </p:cNvSpPr>
          <p:nvPr/>
        </p:nvSpPr>
        <p:spPr>
          <a:xfrm>
            <a:off x="4648200" y="1181100"/>
            <a:ext cx="1685925" cy="457200"/>
          </a:xfrm>
          <a:prstGeom prst="rect">
            <a:avLst/>
          </a:prstGeom>
          <a:noFill/>
          <a:ln w="0">
            <a:noFill/>
            <a:prstDash val="solid"/>
          </a:ln>
        </p:spPr>
        <p:txBody>
          <a:bodyPr lIns="38100" tIns="28575" rIns="38100" bIns="28575" anchor="ctr">
            <a:normAutofit/>
          </a:bodyPr>
          <a:lstStyle/>
          <a:p>
            <a:pPr algn="l">
              <a:buNone/>
              <a:defRPr sz="1950" b="1" i="0">
                <a:solidFill>
                  <a:srgbClr val="005096"/>
                </a:solidFill>
                <a:latin typeface="Arial"/>
                <a:ea typeface="Arial"/>
                <a:cs typeface="Arial"/>
              </a:defRPr>
            </a:pPr>
            <a:r>
              <a:rPr sz="1950" b="1" i="0">
                <a:solidFill>
                  <a:srgbClr val="005096"/>
                </a:solidFill>
                <a:latin typeface="Arial"/>
                <a:ea typeface="Arial"/>
                <a:cs typeface="Arial"/>
              </a:rPr>
              <a:t>86.3%</a:t>
            </a:r>
          </a:p>
        </p:txBody>
      </p:sp>
      <p:sp>
        <p:nvSpPr>
          <p:cNvPr id="15" name="矩形 14">
            <a:extLst>
              <a:ext uri="{FF2B5EF4-FFF2-40B4-BE49-F238E27FC236}">
                <a16:creationId xmlns:a16="http://schemas.microsoft.com/office/drawing/2014/main" id="{8E2C949E-04DB-4D65-8C8E-4B0483D4D7A7}"/>
              </a:ext>
            </a:extLst>
          </p:cNvPr>
          <p:cNvSpPr>
            <a:spLocks noGrp="1"/>
          </p:cNvSpPr>
          <p:nvPr/>
        </p:nvSpPr>
        <p:spPr>
          <a:xfrm>
            <a:off x="4648200" y="1628775"/>
            <a:ext cx="1685925" cy="266700"/>
          </a:xfrm>
          <a:prstGeom prst="rect">
            <a:avLst/>
          </a:prstGeom>
          <a:noFill/>
          <a:ln w="0">
            <a:noFill/>
            <a:prstDash val="solid"/>
          </a:ln>
        </p:spPr>
        <p:txBody>
          <a:bodyPr lIns="38100" tIns="28575" rIns="38100" bIns="28575" anchor="ctr">
            <a:normAutofit/>
          </a:bodyPr>
          <a:lstStyle/>
          <a:p>
            <a:pPr algn="l">
              <a:buNone/>
              <a:defRPr sz="915" b="1" i="0">
                <a:solidFill>
                  <a:srgbClr val="0078B4"/>
                </a:solidFill>
                <a:latin typeface="华文黑体_易方达"/>
                <a:ea typeface="华文黑体_易方达"/>
                <a:cs typeface="华文黑体_易方达"/>
              </a:defRPr>
            </a:pPr>
            <a:r>
              <a:rPr sz="915" b="1" i="0">
                <a:solidFill>
                  <a:srgbClr val="0078B4"/>
                </a:solidFill>
                <a:latin typeface="华文黑体_易方达"/>
                <a:ea typeface="华文黑体_易方达"/>
                <a:cs typeface="华文黑体_易方达"/>
              </a:rPr>
              <a:t>美国指数产品占比</a:t>
            </a:r>
          </a:p>
        </p:txBody>
      </p:sp>
      <p:sp>
        <p:nvSpPr>
          <p:cNvPr id="16" name="直线连接符 15">
            <a:extLst>
              <a:ext uri="{FF2B5EF4-FFF2-40B4-BE49-F238E27FC236}">
                <a16:creationId xmlns:a16="http://schemas.microsoft.com/office/drawing/2014/main" id="{DBB123F5-0B01-49C8-898B-BE69D1271E3B}"/>
              </a:ext>
            </a:extLst>
          </p:cNvPr>
          <p:cNvSpPr>
            <a:spLocks noGrp="1"/>
          </p:cNvSpPr>
          <p:nvPr/>
        </p:nvSpPr>
        <p:spPr>
          <a:xfrm>
            <a:off x="4648200" y="1933575"/>
            <a:ext cx="1685925" cy="0"/>
          </a:xfrm>
          <a:prstGeom prst="line">
            <a:avLst/>
          </a:prstGeom>
          <a:noFill/>
          <a:ln w="9525">
            <a:solidFill>
              <a:srgbClr val="D7D7D7"/>
            </a:solidFill>
            <a:prstDash val="solid"/>
          </a:ln>
        </p:spPr>
        <p:txBody>
          <a:bodyPr/>
          <a:lstStyle/>
          <a:p>
            <a:endParaRPr lang="zh-CN" altLang="en-US"/>
          </a:p>
        </p:txBody>
      </p:sp>
      <p:sp>
        <p:nvSpPr>
          <p:cNvPr id="17" name="矩形 16">
            <a:extLst>
              <a:ext uri="{FF2B5EF4-FFF2-40B4-BE49-F238E27FC236}">
                <a16:creationId xmlns:a16="http://schemas.microsoft.com/office/drawing/2014/main" id="{0F40CC7B-7C95-4D10-A160-BF025B400AC2}"/>
              </a:ext>
            </a:extLst>
          </p:cNvPr>
          <p:cNvSpPr>
            <a:spLocks noGrp="1"/>
          </p:cNvSpPr>
          <p:nvPr/>
        </p:nvSpPr>
        <p:spPr>
          <a:xfrm>
            <a:off x="4648200" y="2009775"/>
            <a:ext cx="1685925" cy="790575"/>
          </a:xfrm>
          <a:prstGeom prst="rect">
            <a:avLst/>
          </a:prstGeom>
          <a:noFill/>
          <a:ln w="0">
            <a:noFill/>
            <a:prstDash val="solid"/>
          </a:ln>
        </p:spPr>
        <p:txBody>
          <a:bodyPr lIns="38100" tIns="28575" rIns="38100" bIns="28575" anchor="t">
            <a:normAutofit/>
          </a:bodyPr>
          <a:lstStyle/>
          <a:p>
            <a:pPr algn="l">
              <a:buNone/>
              <a:defRPr sz="735" b="0" i="0">
                <a:solidFill>
                  <a:srgbClr val="3C3C3C"/>
                </a:solidFill>
                <a:latin typeface="华文黑体_易方达"/>
                <a:ea typeface="华文黑体_易方达"/>
                <a:cs typeface="华文黑体_易方达"/>
              </a:defRPr>
            </a:pPr>
            <a:r>
              <a:rPr sz="735" b="0" i="0">
                <a:solidFill>
                  <a:srgbClr val="3C3C3C"/>
                </a:solidFill>
                <a:latin typeface="华文黑体_易方达"/>
                <a:ea typeface="华文黑体_易方达"/>
                <a:cs typeface="华文黑体_易方达"/>
              </a:rPr>
              <a:t>美国前3大管理人占74.9%；前5大单品占76.9%，集中度显著高。</a:t>
            </a:r>
          </a:p>
        </p:txBody>
      </p:sp>
      <p:sp>
        <p:nvSpPr>
          <p:cNvPr id="18" name="圆角矩形 17">
            <a:extLst>
              <a:ext uri="{FF2B5EF4-FFF2-40B4-BE49-F238E27FC236}">
                <a16:creationId xmlns:a16="http://schemas.microsoft.com/office/drawing/2014/main" id="{5D4944ED-8267-4EE8-B958-EF0EBF23DD4A}"/>
              </a:ext>
            </a:extLst>
          </p:cNvPr>
          <p:cNvSpPr>
            <a:spLocks noGrp="1"/>
          </p:cNvSpPr>
          <p:nvPr/>
        </p:nvSpPr>
        <p:spPr>
          <a:xfrm>
            <a:off x="6619875" y="1047750"/>
            <a:ext cx="1952625" cy="1952625"/>
          </a:xfrm>
          <a:prstGeom prst="roundRect">
            <a:avLst>
              <a:gd name="adj" fmla="val 976"/>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9" name="矩形 18">
            <a:extLst>
              <a:ext uri="{FF2B5EF4-FFF2-40B4-BE49-F238E27FC236}">
                <a16:creationId xmlns:a16="http://schemas.microsoft.com/office/drawing/2014/main" id="{71D27694-BEDD-442F-B969-B69FDEB8C17B}"/>
              </a:ext>
            </a:extLst>
          </p:cNvPr>
          <p:cNvSpPr>
            <a:spLocks noGrp="1"/>
          </p:cNvSpPr>
          <p:nvPr/>
        </p:nvSpPr>
        <p:spPr>
          <a:xfrm>
            <a:off x="6753225" y="1181100"/>
            <a:ext cx="1685925" cy="457200"/>
          </a:xfrm>
          <a:prstGeom prst="rect">
            <a:avLst/>
          </a:prstGeom>
          <a:noFill/>
          <a:ln w="0">
            <a:noFill/>
            <a:prstDash val="solid"/>
          </a:ln>
        </p:spPr>
        <p:txBody>
          <a:bodyPr lIns="38100" tIns="28575" rIns="38100" bIns="28575" anchor="ctr">
            <a:normAutofit/>
          </a:bodyPr>
          <a:lstStyle/>
          <a:p>
            <a:pPr algn="l">
              <a:buNone/>
              <a:defRPr sz="1950" b="1" i="0">
                <a:solidFill>
                  <a:srgbClr val="C94A4A"/>
                </a:solidFill>
                <a:latin typeface="Arial"/>
                <a:ea typeface="Arial"/>
                <a:cs typeface="Arial"/>
              </a:defRPr>
            </a:pPr>
            <a:r>
              <a:rPr sz="1950" b="1" i="0">
                <a:solidFill>
                  <a:srgbClr val="C94A4A"/>
                </a:solidFill>
                <a:latin typeface="Arial"/>
                <a:ea typeface="Arial"/>
                <a:cs typeface="Arial"/>
              </a:rPr>
              <a:t>$3.8bn</a:t>
            </a:r>
          </a:p>
        </p:txBody>
      </p:sp>
      <p:sp>
        <p:nvSpPr>
          <p:cNvPr id="20" name="矩形 19">
            <a:extLst>
              <a:ext uri="{FF2B5EF4-FFF2-40B4-BE49-F238E27FC236}">
                <a16:creationId xmlns:a16="http://schemas.microsoft.com/office/drawing/2014/main" id="{93F3B5DC-1187-44B5-BCA0-14908663D342}"/>
              </a:ext>
            </a:extLst>
          </p:cNvPr>
          <p:cNvSpPr>
            <a:spLocks noGrp="1"/>
          </p:cNvSpPr>
          <p:nvPr/>
        </p:nvSpPr>
        <p:spPr>
          <a:xfrm>
            <a:off x="6753225" y="1628775"/>
            <a:ext cx="1685925" cy="266700"/>
          </a:xfrm>
          <a:prstGeom prst="rect">
            <a:avLst/>
          </a:prstGeom>
          <a:noFill/>
          <a:ln w="0">
            <a:noFill/>
            <a:prstDash val="solid"/>
          </a:ln>
        </p:spPr>
        <p:txBody>
          <a:bodyPr lIns="38100" tIns="28575" rIns="38100" bIns="28575" anchor="ctr">
            <a:normAutofit/>
          </a:bodyPr>
          <a:lstStyle/>
          <a:p>
            <a:pPr algn="l">
              <a:buNone/>
              <a:defRPr sz="915" b="1" i="0">
                <a:solidFill>
                  <a:srgbClr val="0078B4"/>
                </a:solidFill>
                <a:latin typeface="华文黑体_易方达"/>
                <a:ea typeface="华文黑体_易方达"/>
                <a:cs typeface="华文黑体_易方达"/>
              </a:defRPr>
            </a:pPr>
            <a:r>
              <a:rPr sz="915" b="1" i="0">
                <a:solidFill>
                  <a:srgbClr val="0078B4"/>
                </a:solidFill>
                <a:latin typeface="华文黑体_易方达"/>
                <a:ea typeface="华文黑体_易方达"/>
                <a:cs typeface="华文黑体_易方达"/>
              </a:rPr>
              <a:t>美国主动产品规模</a:t>
            </a:r>
          </a:p>
        </p:txBody>
      </p:sp>
      <p:sp>
        <p:nvSpPr>
          <p:cNvPr id="21" name="直线连接符 20">
            <a:extLst>
              <a:ext uri="{FF2B5EF4-FFF2-40B4-BE49-F238E27FC236}">
                <a16:creationId xmlns:a16="http://schemas.microsoft.com/office/drawing/2014/main" id="{DB92B7FA-D2AE-440E-9D37-5CE9A36715E6}"/>
              </a:ext>
            </a:extLst>
          </p:cNvPr>
          <p:cNvSpPr>
            <a:spLocks noGrp="1"/>
          </p:cNvSpPr>
          <p:nvPr/>
        </p:nvSpPr>
        <p:spPr>
          <a:xfrm>
            <a:off x="6753225" y="1933575"/>
            <a:ext cx="1685925" cy="0"/>
          </a:xfrm>
          <a:prstGeom prst="line">
            <a:avLst/>
          </a:prstGeom>
          <a:noFill/>
          <a:ln w="9525">
            <a:solidFill>
              <a:srgbClr val="D7D7D7"/>
            </a:solidFill>
            <a:prstDash val="solid"/>
          </a:ln>
        </p:spPr>
        <p:txBody>
          <a:bodyPr/>
          <a:lstStyle/>
          <a:p>
            <a:endParaRPr lang="zh-CN" altLang="en-US"/>
          </a:p>
        </p:txBody>
      </p:sp>
      <p:sp>
        <p:nvSpPr>
          <p:cNvPr id="22" name="矩形 21">
            <a:extLst>
              <a:ext uri="{FF2B5EF4-FFF2-40B4-BE49-F238E27FC236}">
                <a16:creationId xmlns:a16="http://schemas.microsoft.com/office/drawing/2014/main" id="{B8FB4BCC-0B67-4084-814F-C49E324B11A9}"/>
              </a:ext>
            </a:extLst>
          </p:cNvPr>
          <p:cNvSpPr>
            <a:spLocks noGrp="1"/>
          </p:cNvSpPr>
          <p:nvPr/>
        </p:nvSpPr>
        <p:spPr>
          <a:xfrm>
            <a:off x="6753225" y="2009775"/>
            <a:ext cx="1685925" cy="790575"/>
          </a:xfrm>
          <a:prstGeom prst="rect">
            <a:avLst/>
          </a:prstGeom>
          <a:noFill/>
          <a:ln w="0">
            <a:noFill/>
            <a:prstDash val="solid"/>
          </a:ln>
        </p:spPr>
        <p:txBody>
          <a:bodyPr lIns="38100" tIns="28575" rIns="38100" bIns="28575" anchor="t">
            <a:normAutofit/>
          </a:bodyPr>
          <a:lstStyle/>
          <a:p>
            <a:pPr algn="l">
              <a:buNone/>
              <a:defRPr sz="735" b="0" i="0">
                <a:solidFill>
                  <a:srgbClr val="3C3C3C"/>
                </a:solidFill>
                <a:latin typeface="华文黑体_易方达"/>
                <a:ea typeface="华文黑体_易方达"/>
                <a:cs typeface="华文黑体_易方达"/>
              </a:defRPr>
            </a:pPr>
            <a:r>
              <a:rPr sz="735" b="0" i="0">
                <a:solidFill>
                  <a:srgbClr val="3C3C3C"/>
                </a:solidFill>
                <a:latin typeface="华文黑体_易方达"/>
                <a:ea typeface="华文黑体_易方达"/>
                <a:cs typeface="华文黑体_易方达"/>
              </a:rPr>
              <a:t>23只产品中13只低于$25m；Fidelity China Region单品占美国主动规模72.7%。</a:t>
            </a:r>
          </a:p>
        </p:txBody>
      </p:sp>
      <p:sp>
        <p:nvSpPr>
          <p:cNvPr id="23" name="圆角矩形 22">
            <a:extLst>
              <a:ext uri="{FF2B5EF4-FFF2-40B4-BE49-F238E27FC236}">
                <a16:creationId xmlns:a16="http://schemas.microsoft.com/office/drawing/2014/main" id="{F68EB5B2-2EF0-47F8-8BE2-C31D085087DF}"/>
              </a:ext>
            </a:extLst>
          </p:cNvPr>
          <p:cNvSpPr>
            <a:spLocks noGrp="1"/>
          </p:cNvSpPr>
          <p:nvPr/>
        </p:nvSpPr>
        <p:spPr>
          <a:xfrm>
            <a:off x="304800" y="3171825"/>
            <a:ext cx="8267700" cy="609600"/>
          </a:xfrm>
          <a:prstGeom prst="roundRect">
            <a:avLst>
              <a:gd name="adj" fmla="val 3125"/>
            </a:avLst>
          </a:prstGeom>
          <a:solidFill>
            <a:srgbClr val="FFF9E8"/>
          </a:solidFill>
          <a:ln w="6668">
            <a:solidFill>
              <a:srgbClr val="F0BE42"/>
            </a:solidFill>
            <a:prstDash val="solid"/>
          </a:ln>
        </p:spPr>
        <p:txBody>
          <a:bodyPr/>
          <a:lstStyle/>
          <a:p>
            <a:endParaRPr lang="zh-CN" altLang="en-US"/>
          </a:p>
        </p:txBody>
      </p:sp>
      <p:sp>
        <p:nvSpPr>
          <p:cNvPr id="24" name="矩形 23">
            <a:extLst>
              <a:ext uri="{FF2B5EF4-FFF2-40B4-BE49-F238E27FC236}">
                <a16:creationId xmlns:a16="http://schemas.microsoft.com/office/drawing/2014/main" id="{A355A318-50EE-496C-8923-CAF26CAE62BD}"/>
              </a:ext>
            </a:extLst>
          </p:cNvPr>
          <p:cNvSpPr>
            <a:spLocks noGrp="1"/>
          </p:cNvSpPr>
          <p:nvPr/>
        </p:nvSpPr>
        <p:spPr>
          <a:xfrm>
            <a:off x="371475" y="3219450"/>
            <a:ext cx="8134350" cy="514350"/>
          </a:xfrm>
          <a:prstGeom prst="rect">
            <a:avLst/>
          </a:prstGeom>
          <a:noFill/>
          <a:ln w="0">
            <a:noFill/>
            <a:prstDash val="solid"/>
          </a:ln>
        </p:spPr>
        <p:txBody>
          <a:bodyPr lIns="38100" tIns="28575" rIns="38100" bIns="28575" anchor="ctr">
            <a:normAutofit/>
          </a:bodyPr>
          <a:lstStyle/>
          <a:p>
            <a:pPr algn="l">
              <a:buNone/>
              <a:defRPr sz="765" b="1" i="0">
                <a:solidFill>
                  <a:srgbClr val="3C3C3C"/>
                </a:solidFill>
                <a:latin typeface="华文黑体_易方达"/>
                <a:ea typeface="华文黑体_易方达"/>
                <a:cs typeface="华文黑体_易方达"/>
              </a:defRPr>
            </a:pPr>
            <a:r>
              <a:rPr sz="765" b="1" i="0">
                <a:solidFill>
                  <a:srgbClr val="3C3C3C"/>
                </a:solidFill>
                <a:latin typeface="华文黑体_易方达"/>
                <a:ea typeface="华文黑体_易方达"/>
                <a:cs typeface="华文黑体_易方达"/>
              </a:rPr>
              <a:t>产品层面：KWEB在美国、爱尔兰UCITS和香港均为独立法律载体，不是feeder；与CQQQ相比，KWEB是集中互联网平台beta，CQQQ则是覆盖A股、半导体与硬件的宽科技工具。</a:t>
            </a:r>
          </a:p>
        </p:txBody>
      </p:sp>
      <p:sp>
        <p:nvSpPr>
          <p:cNvPr id="25" name="圆角矩形 24">
            <a:extLst>
              <a:ext uri="{FF2B5EF4-FFF2-40B4-BE49-F238E27FC236}">
                <a16:creationId xmlns:a16="http://schemas.microsoft.com/office/drawing/2014/main" id="{2DF37914-4EF9-42B5-BFFC-70824BC30406}"/>
              </a:ext>
            </a:extLst>
          </p:cNvPr>
          <p:cNvSpPr>
            <a:spLocks noGrp="1"/>
          </p:cNvSpPr>
          <p:nvPr/>
        </p:nvSpPr>
        <p:spPr>
          <a:xfrm>
            <a:off x="304800" y="3886200"/>
            <a:ext cx="8267700" cy="476250"/>
          </a:xfrm>
          <a:prstGeom prst="roundRect">
            <a:avLst>
              <a:gd name="adj" fmla="val 4000"/>
            </a:avLst>
          </a:prstGeom>
          <a:solidFill>
            <a:srgbClr val="005096"/>
          </a:solidFill>
          <a:ln w="0">
            <a:noFill/>
            <a:prstDash val="solid"/>
          </a:ln>
        </p:spPr>
        <p:txBody>
          <a:bodyPr/>
          <a:lstStyle/>
          <a:p>
            <a:endParaRPr lang="zh-CN" altLang="en-US"/>
          </a:p>
        </p:txBody>
      </p:sp>
      <p:sp>
        <p:nvSpPr>
          <p:cNvPr id="26" name="矩形 25">
            <a:extLst>
              <a:ext uri="{FF2B5EF4-FFF2-40B4-BE49-F238E27FC236}">
                <a16:creationId xmlns:a16="http://schemas.microsoft.com/office/drawing/2014/main" id="{B0055CFF-BED1-4595-A7C7-57D8C3CACBF0}"/>
              </a:ext>
            </a:extLst>
          </p:cNvPr>
          <p:cNvSpPr>
            <a:spLocks noGrp="1"/>
          </p:cNvSpPr>
          <p:nvPr/>
        </p:nvSpPr>
        <p:spPr>
          <a:xfrm>
            <a:off x="371475" y="3933825"/>
            <a:ext cx="8134350" cy="381000"/>
          </a:xfrm>
          <a:prstGeom prst="rect">
            <a:avLst/>
          </a:prstGeom>
          <a:noFill/>
          <a:ln w="0">
            <a:noFill/>
            <a:prstDash val="solid"/>
          </a:ln>
        </p:spPr>
        <p:txBody>
          <a:bodyPr lIns="38100" tIns="28575" rIns="38100" bIns="28575" anchor="ctr">
            <a:normAutofit/>
          </a:bodyPr>
          <a:lstStyle/>
          <a:p>
            <a:pPr algn="ctr">
              <a:buNone/>
              <a:defRPr sz="765" b="1" i="0">
                <a:solidFill>
                  <a:srgbClr val="FFFFFF"/>
                </a:solidFill>
                <a:latin typeface="华文黑体_易方达"/>
                <a:ea typeface="华文黑体_易方达"/>
                <a:cs typeface="华文黑体_易方达"/>
              </a:defRPr>
            </a:pPr>
            <a:r>
              <a:rPr sz="765" b="1" i="0">
                <a:solidFill>
                  <a:srgbClr val="FFFFFF"/>
                </a:solidFill>
                <a:latin typeface="华文黑体_易方达"/>
                <a:ea typeface="华文黑体_易方达"/>
                <a:cs typeface="华文黑体_易方达"/>
              </a:rPr>
              <a:t>机会判断：美国新增需求集中于细分科技、AI/半导体和杠杆工具；传统主动选股产品的分销飞轮仍未建立。</a:t>
            </a:r>
          </a:p>
        </p:txBody>
      </p:sp>
      <p:sp>
        <p:nvSpPr>
          <p:cNvPr id="27" name="矩形 26">
            <a:extLst>
              <a:ext uri="{FF2B5EF4-FFF2-40B4-BE49-F238E27FC236}">
                <a16:creationId xmlns:a16="http://schemas.microsoft.com/office/drawing/2014/main" id="{28A9E407-08C4-4D68-9892-C8041C946C90}"/>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资料来源：Morningstar底表与本项目历次专题分析，数据截至2026年6月；新品/产品资料更新至2026年7月中旬</a:t>
            </a:r>
          </a:p>
        </p:txBody>
      </p:sp>
    </p:spTree>
    <p:extLst>
      <p:ext uri="{BB962C8B-B14F-4D97-AF65-F5344CB8AC3E}">
        <p14:creationId xmlns:p14="http://schemas.microsoft.com/office/powerpoint/2010/main" val="1179745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650" b="1">
                <a:solidFill>
                  <a:srgbClr val="FFFFFF"/>
                </a:solidFill>
              </a:defRPr>
            </a:pPr>
            <a:r>
              <a:rPr sz="1650" b="1">
                <a:solidFill>
                  <a:srgbClr val="FFFFFF"/>
                </a:solidFill>
                <a:latin typeface="+mn-ea"/>
                <a:ea typeface="+mn-ea"/>
                <a:cs typeface="+mn-ea"/>
              </a:rPr>
              <a:t>差异来自需求结构、分销网络和信任飞轮，而不是单纯的费率或业绩</a:t>
            </a:r>
          </a:p>
        </p:txBody>
      </p:sp>
      <p:sp>
        <p:nvSpPr>
          <p:cNvPr id="3" name="圆角矩形 2">
            <a:extLst>
              <a:ext uri="{FF2B5EF4-FFF2-40B4-BE49-F238E27FC236}">
                <a16:creationId xmlns:a16="http://schemas.microsoft.com/office/drawing/2014/main" id="{369836D7-01C4-4405-B4EE-9AB03D63A9E6}"/>
              </a:ext>
            </a:extLst>
          </p:cNvPr>
          <p:cNvSpPr>
            <a:spLocks noGrp="1"/>
          </p:cNvSpPr>
          <p:nvPr/>
        </p:nvSpPr>
        <p:spPr>
          <a:xfrm>
            <a:off x="361950" y="1104900"/>
            <a:ext cx="2571750" cy="1257300"/>
          </a:xfrm>
          <a:prstGeom prst="roundRect">
            <a:avLst>
              <a:gd name="adj" fmla="val 1515"/>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4" name="圆角矩形 3">
            <a:extLst>
              <a:ext uri="{FF2B5EF4-FFF2-40B4-BE49-F238E27FC236}">
                <a16:creationId xmlns:a16="http://schemas.microsoft.com/office/drawing/2014/main" id="{A96B841A-4E56-4EC1-9DA0-5F90FBC7D726}"/>
              </a:ext>
            </a:extLst>
          </p:cNvPr>
          <p:cNvSpPr>
            <a:spLocks noGrp="1"/>
          </p:cNvSpPr>
          <p:nvPr/>
        </p:nvSpPr>
        <p:spPr>
          <a:xfrm>
            <a:off x="447675" y="1200150"/>
            <a:ext cx="476250" cy="323850"/>
          </a:xfrm>
          <a:prstGeom prst="roundRect">
            <a:avLst>
              <a:gd name="adj" fmla="val 5882"/>
            </a:avLst>
          </a:prstGeom>
          <a:solidFill>
            <a:srgbClr val="1EB9E1"/>
          </a:solidFill>
          <a:ln w="0">
            <a:noFill/>
            <a:prstDash val="solid"/>
          </a:ln>
        </p:spPr>
        <p:txBody>
          <a:bodyPr lIns="38100" tIns="28575" rIns="38100" bIns="28575" anchor="ctr">
            <a:normAutofit/>
          </a:bodyPr>
          <a:lstStyle/>
          <a:p>
            <a:pPr algn="ctr">
              <a:buNone/>
              <a:defRPr sz="1125" b="1" i="0">
                <a:solidFill>
                  <a:srgbClr val="FFFFFF"/>
                </a:solidFill>
                <a:latin typeface="Arial"/>
                <a:ea typeface="Arial"/>
                <a:cs typeface="Arial"/>
              </a:defRPr>
            </a:pPr>
            <a:r>
              <a:rPr sz="1125" b="1" i="0">
                <a:solidFill>
                  <a:srgbClr val="FFFFFF"/>
                </a:solidFill>
                <a:latin typeface="Arial"/>
                <a:ea typeface="Arial"/>
                <a:cs typeface="Arial"/>
              </a:rPr>
              <a:t>01</a:t>
            </a:r>
          </a:p>
        </p:txBody>
      </p:sp>
      <p:sp>
        <p:nvSpPr>
          <p:cNvPr id="5" name="矩形 4">
            <a:extLst>
              <a:ext uri="{FF2B5EF4-FFF2-40B4-BE49-F238E27FC236}">
                <a16:creationId xmlns:a16="http://schemas.microsoft.com/office/drawing/2014/main" id="{28E5985F-00B0-492C-91DD-7171B8FAC61E}"/>
              </a:ext>
            </a:extLst>
          </p:cNvPr>
          <p:cNvSpPr>
            <a:spLocks noGrp="1"/>
          </p:cNvSpPr>
          <p:nvPr/>
        </p:nvSpPr>
        <p:spPr>
          <a:xfrm>
            <a:off x="1009650" y="1181100"/>
            <a:ext cx="1838325" cy="295275"/>
          </a:xfrm>
          <a:prstGeom prst="rect">
            <a:avLst/>
          </a:prstGeom>
          <a:noFill/>
          <a:ln w="0">
            <a:noFill/>
            <a:prstDash val="solid"/>
          </a:ln>
        </p:spPr>
        <p:txBody>
          <a:bodyPr lIns="38100" tIns="28575" rIns="38100" bIns="28575" anchor="ctr">
            <a:normAutofit/>
          </a:bodyPr>
          <a:lstStyle/>
          <a:p>
            <a:pPr algn="l">
              <a:buNone/>
              <a:defRPr sz="930" b="1" i="0">
                <a:solidFill>
                  <a:srgbClr val="005096"/>
                </a:solidFill>
                <a:latin typeface="华文黑体_易方达"/>
                <a:ea typeface="华文黑体_易方达"/>
                <a:cs typeface="华文黑体_易方达"/>
              </a:defRPr>
            </a:pPr>
            <a:r>
              <a:rPr sz="930" b="1" i="0">
                <a:solidFill>
                  <a:srgbClr val="005096"/>
                </a:solidFill>
                <a:latin typeface="华文黑体_易方达"/>
                <a:ea typeface="华文黑体_易方达"/>
                <a:cs typeface="华文黑体_易方达"/>
              </a:rPr>
              <a:t>需求偏好</a:t>
            </a:r>
          </a:p>
        </p:txBody>
      </p:sp>
      <p:sp>
        <p:nvSpPr>
          <p:cNvPr id="6" name="矩形 5">
            <a:extLst>
              <a:ext uri="{FF2B5EF4-FFF2-40B4-BE49-F238E27FC236}">
                <a16:creationId xmlns:a16="http://schemas.microsoft.com/office/drawing/2014/main" id="{B653F2E9-4D98-406E-AF74-7CE1A8FFEF32}"/>
              </a:ext>
            </a:extLst>
          </p:cNvPr>
          <p:cNvSpPr>
            <a:spLocks noGrp="1"/>
          </p:cNvSpPr>
          <p:nvPr/>
        </p:nvSpPr>
        <p:spPr>
          <a:xfrm>
            <a:off x="485775" y="1581150"/>
            <a:ext cx="2324100" cy="685800"/>
          </a:xfrm>
          <a:prstGeom prst="rect">
            <a:avLst/>
          </a:prstGeom>
          <a:noFill/>
          <a:ln w="0">
            <a:noFill/>
            <a:prstDash val="solid"/>
          </a:ln>
        </p:spPr>
        <p:txBody>
          <a:bodyPr lIns="38100" tIns="28575" rIns="38100" bIns="28575" anchor="t">
            <a:normAutofit/>
          </a:bodyPr>
          <a:lstStyle/>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美国中国配置更偏战术beta、ETF与税务效率；传统主动中国基金的长期核心仓需求弱。</a:t>
            </a:r>
          </a:p>
        </p:txBody>
      </p:sp>
      <p:sp>
        <p:nvSpPr>
          <p:cNvPr id="7" name="圆角矩形 6">
            <a:extLst>
              <a:ext uri="{FF2B5EF4-FFF2-40B4-BE49-F238E27FC236}">
                <a16:creationId xmlns:a16="http://schemas.microsoft.com/office/drawing/2014/main" id="{09E5C9FC-2213-479A-ABC7-3C13500A26AC}"/>
              </a:ext>
            </a:extLst>
          </p:cNvPr>
          <p:cNvSpPr>
            <a:spLocks noGrp="1"/>
          </p:cNvSpPr>
          <p:nvPr/>
        </p:nvSpPr>
        <p:spPr>
          <a:xfrm>
            <a:off x="3162300" y="1104900"/>
            <a:ext cx="2571750" cy="1257300"/>
          </a:xfrm>
          <a:prstGeom prst="roundRect">
            <a:avLst>
              <a:gd name="adj" fmla="val 1515"/>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8" name="圆角矩形 7">
            <a:extLst>
              <a:ext uri="{FF2B5EF4-FFF2-40B4-BE49-F238E27FC236}">
                <a16:creationId xmlns:a16="http://schemas.microsoft.com/office/drawing/2014/main" id="{A7A95CDB-A89A-4EC6-99CF-E21F5455E430}"/>
              </a:ext>
            </a:extLst>
          </p:cNvPr>
          <p:cNvSpPr>
            <a:spLocks noGrp="1"/>
          </p:cNvSpPr>
          <p:nvPr/>
        </p:nvSpPr>
        <p:spPr>
          <a:xfrm>
            <a:off x="3248025" y="1200150"/>
            <a:ext cx="476250" cy="323850"/>
          </a:xfrm>
          <a:prstGeom prst="roundRect">
            <a:avLst>
              <a:gd name="adj" fmla="val 5882"/>
            </a:avLst>
          </a:prstGeom>
          <a:solidFill>
            <a:srgbClr val="0078B4"/>
          </a:solidFill>
          <a:ln w="0">
            <a:noFill/>
            <a:prstDash val="solid"/>
          </a:ln>
        </p:spPr>
        <p:txBody>
          <a:bodyPr lIns="38100" tIns="28575" rIns="38100" bIns="28575" anchor="ctr">
            <a:normAutofit/>
          </a:bodyPr>
          <a:lstStyle/>
          <a:p>
            <a:pPr algn="ctr">
              <a:buNone/>
              <a:defRPr sz="1125" b="1" i="0">
                <a:solidFill>
                  <a:srgbClr val="FFFFFF"/>
                </a:solidFill>
                <a:latin typeface="Arial"/>
                <a:ea typeface="Arial"/>
                <a:cs typeface="Arial"/>
              </a:defRPr>
            </a:pPr>
            <a:r>
              <a:rPr sz="1125" b="1" i="0">
                <a:solidFill>
                  <a:srgbClr val="FFFFFF"/>
                </a:solidFill>
                <a:latin typeface="Arial"/>
                <a:ea typeface="Arial"/>
                <a:cs typeface="Arial"/>
              </a:rPr>
              <a:t>02</a:t>
            </a:r>
          </a:p>
        </p:txBody>
      </p:sp>
      <p:sp>
        <p:nvSpPr>
          <p:cNvPr id="9" name="矩形 8">
            <a:extLst>
              <a:ext uri="{FF2B5EF4-FFF2-40B4-BE49-F238E27FC236}">
                <a16:creationId xmlns:a16="http://schemas.microsoft.com/office/drawing/2014/main" id="{20863A85-F3B7-457B-9BEE-A19F9D22861E}"/>
              </a:ext>
            </a:extLst>
          </p:cNvPr>
          <p:cNvSpPr>
            <a:spLocks noGrp="1"/>
          </p:cNvSpPr>
          <p:nvPr/>
        </p:nvSpPr>
        <p:spPr>
          <a:xfrm>
            <a:off x="3810000" y="1181100"/>
            <a:ext cx="1838325" cy="295275"/>
          </a:xfrm>
          <a:prstGeom prst="rect">
            <a:avLst/>
          </a:prstGeom>
          <a:noFill/>
          <a:ln w="0">
            <a:noFill/>
            <a:prstDash val="solid"/>
          </a:ln>
        </p:spPr>
        <p:txBody>
          <a:bodyPr lIns="38100" tIns="28575" rIns="38100" bIns="28575" anchor="ctr">
            <a:normAutofit/>
          </a:bodyPr>
          <a:lstStyle/>
          <a:p>
            <a:pPr algn="l">
              <a:buNone/>
              <a:defRPr sz="930" b="1" i="0">
                <a:solidFill>
                  <a:srgbClr val="005096"/>
                </a:solidFill>
                <a:latin typeface="华文黑体_易方达"/>
                <a:ea typeface="华文黑体_易方达"/>
                <a:cs typeface="华文黑体_易方达"/>
              </a:defRPr>
            </a:pPr>
            <a:r>
              <a:rPr sz="930" b="1" i="0">
                <a:solidFill>
                  <a:srgbClr val="005096"/>
                </a:solidFill>
                <a:latin typeface="华文黑体_易方达"/>
                <a:ea typeface="华文黑体_易方达"/>
                <a:cs typeface="华文黑体_易方达"/>
              </a:rPr>
              <a:t>分销半径</a:t>
            </a:r>
          </a:p>
        </p:txBody>
      </p:sp>
      <p:sp>
        <p:nvSpPr>
          <p:cNvPr id="10" name="矩形 9">
            <a:extLst>
              <a:ext uri="{FF2B5EF4-FFF2-40B4-BE49-F238E27FC236}">
                <a16:creationId xmlns:a16="http://schemas.microsoft.com/office/drawing/2014/main" id="{800452DC-CDD1-478D-BEDD-2CCBB383AFB6}"/>
              </a:ext>
            </a:extLst>
          </p:cNvPr>
          <p:cNvSpPr>
            <a:spLocks noGrp="1"/>
          </p:cNvSpPr>
          <p:nvPr/>
        </p:nvSpPr>
        <p:spPr>
          <a:xfrm>
            <a:off x="3286125" y="1581150"/>
            <a:ext cx="2324100" cy="685800"/>
          </a:xfrm>
          <a:prstGeom prst="rect">
            <a:avLst/>
          </a:prstGeom>
          <a:noFill/>
          <a:ln w="0">
            <a:noFill/>
            <a:prstDash val="solid"/>
          </a:ln>
        </p:spPr>
        <p:txBody>
          <a:bodyPr lIns="38100" tIns="28575" rIns="38100" bIns="28575" anchor="t">
            <a:normAutofit/>
          </a:bodyPr>
          <a:lstStyle/>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UCITS通过多份额、多币种和多国注册覆盖欧洲、亚洲与离岸私人银行渠道。</a:t>
            </a:r>
          </a:p>
        </p:txBody>
      </p:sp>
      <p:sp>
        <p:nvSpPr>
          <p:cNvPr id="11" name="圆角矩形 10">
            <a:extLst>
              <a:ext uri="{FF2B5EF4-FFF2-40B4-BE49-F238E27FC236}">
                <a16:creationId xmlns:a16="http://schemas.microsoft.com/office/drawing/2014/main" id="{2CE90D96-9DDD-48A6-B0DD-09A1C4F65A05}"/>
              </a:ext>
            </a:extLst>
          </p:cNvPr>
          <p:cNvSpPr>
            <a:spLocks noGrp="1"/>
          </p:cNvSpPr>
          <p:nvPr/>
        </p:nvSpPr>
        <p:spPr>
          <a:xfrm>
            <a:off x="5962650" y="1104900"/>
            <a:ext cx="2571750" cy="1257300"/>
          </a:xfrm>
          <a:prstGeom prst="roundRect">
            <a:avLst>
              <a:gd name="adj" fmla="val 1515"/>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2" name="圆角矩形 11">
            <a:extLst>
              <a:ext uri="{FF2B5EF4-FFF2-40B4-BE49-F238E27FC236}">
                <a16:creationId xmlns:a16="http://schemas.microsoft.com/office/drawing/2014/main" id="{18E8E0D7-C9B7-41B2-B63A-3F5D79CA972D}"/>
              </a:ext>
            </a:extLst>
          </p:cNvPr>
          <p:cNvSpPr>
            <a:spLocks noGrp="1"/>
          </p:cNvSpPr>
          <p:nvPr/>
        </p:nvSpPr>
        <p:spPr>
          <a:xfrm>
            <a:off x="6048375" y="1200150"/>
            <a:ext cx="476250" cy="323850"/>
          </a:xfrm>
          <a:prstGeom prst="roundRect">
            <a:avLst>
              <a:gd name="adj" fmla="val 5882"/>
            </a:avLst>
          </a:prstGeom>
          <a:solidFill>
            <a:srgbClr val="0078B4"/>
          </a:solidFill>
          <a:ln w="0">
            <a:noFill/>
            <a:prstDash val="solid"/>
          </a:ln>
        </p:spPr>
        <p:txBody>
          <a:bodyPr lIns="38100" tIns="28575" rIns="38100" bIns="28575" anchor="ctr">
            <a:normAutofit/>
          </a:bodyPr>
          <a:lstStyle/>
          <a:p>
            <a:pPr algn="ctr">
              <a:buNone/>
              <a:defRPr sz="1125" b="1" i="0">
                <a:solidFill>
                  <a:srgbClr val="FFFFFF"/>
                </a:solidFill>
                <a:latin typeface="Arial"/>
                <a:ea typeface="Arial"/>
                <a:cs typeface="Arial"/>
              </a:defRPr>
            </a:pPr>
            <a:r>
              <a:rPr sz="1125" b="1" i="0">
                <a:solidFill>
                  <a:srgbClr val="FFFFFF"/>
                </a:solidFill>
                <a:latin typeface="Arial"/>
                <a:ea typeface="Arial"/>
                <a:cs typeface="Arial"/>
              </a:rPr>
              <a:t>03</a:t>
            </a:r>
          </a:p>
        </p:txBody>
      </p:sp>
      <p:sp>
        <p:nvSpPr>
          <p:cNvPr id="13" name="矩形 12">
            <a:extLst>
              <a:ext uri="{FF2B5EF4-FFF2-40B4-BE49-F238E27FC236}">
                <a16:creationId xmlns:a16="http://schemas.microsoft.com/office/drawing/2014/main" id="{2B4F18D5-9E31-4B95-8970-D6AAAED803E3}"/>
              </a:ext>
            </a:extLst>
          </p:cNvPr>
          <p:cNvSpPr>
            <a:spLocks noGrp="1"/>
          </p:cNvSpPr>
          <p:nvPr/>
        </p:nvSpPr>
        <p:spPr>
          <a:xfrm>
            <a:off x="6610350" y="1181100"/>
            <a:ext cx="1838325" cy="295275"/>
          </a:xfrm>
          <a:prstGeom prst="rect">
            <a:avLst/>
          </a:prstGeom>
          <a:noFill/>
          <a:ln w="0">
            <a:noFill/>
            <a:prstDash val="solid"/>
          </a:ln>
        </p:spPr>
        <p:txBody>
          <a:bodyPr lIns="38100" tIns="28575" rIns="38100" bIns="28575" anchor="ctr">
            <a:normAutofit/>
          </a:bodyPr>
          <a:lstStyle/>
          <a:p>
            <a:pPr algn="l">
              <a:buNone/>
              <a:defRPr sz="930" b="1" i="0">
                <a:solidFill>
                  <a:srgbClr val="005096"/>
                </a:solidFill>
                <a:latin typeface="华文黑体_易方达"/>
                <a:ea typeface="华文黑体_易方达"/>
                <a:cs typeface="华文黑体_易方达"/>
              </a:defRPr>
            </a:pPr>
            <a:r>
              <a:rPr sz="930" b="1" i="0">
                <a:solidFill>
                  <a:srgbClr val="005096"/>
                </a:solidFill>
                <a:latin typeface="华文黑体_易方达"/>
                <a:ea typeface="华文黑体_易方达"/>
                <a:cs typeface="华文黑体_易方达"/>
              </a:rPr>
              <a:t>规模飞轮</a:t>
            </a:r>
          </a:p>
        </p:txBody>
      </p:sp>
      <p:sp>
        <p:nvSpPr>
          <p:cNvPr id="14" name="矩形 13">
            <a:extLst>
              <a:ext uri="{FF2B5EF4-FFF2-40B4-BE49-F238E27FC236}">
                <a16:creationId xmlns:a16="http://schemas.microsoft.com/office/drawing/2014/main" id="{C8517DC6-C28D-4347-BDB8-47C03555F57C}"/>
              </a:ext>
            </a:extLst>
          </p:cNvPr>
          <p:cNvSpPr>
            <a:spLocks noGrp="1"/>
          </p:cNvSpPr>
          <p:nvPr/>
        </p:nvSpPr>
        <p:spPr>
          <a:xfrm>
            <a:off x="6086475" y="1581150"/>
            <a:ext cx="2324100" cy="685800"/>
          </a:xfrm>
          <a:prstGeom prst="rect">
            <a:avLst/>
          </a:prstGeom>
          <a:noFill/>
          <a:ln w="0">
            <a:noFill/>
            <a:prstDash val="solid"/>
          </a:ln>
        </p:spPr>
        <p:txBody>
          <a:bodyPr lIns="38100" tIns="28575" rIns="38100" bIns="28575" anchor="t">
            <a:normAutofit/>
          </a:bodyPr>
          <a:lstStyle/>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主动基金需要顾问平台准入、评级、历史业绩与销售支持共同积累；美国多数新品未跨过起量门槛。</a:t>
            </a:r>
          </a:p>
        </p:txBody>
      </p:sp>
      <p:sp>
        <p:nvSpPr>
          <p:cNvPr id="15" name="圆角矩形 14">
            <a:extLst>
              <a:ext uri="{FF2B5EF4-FFF2-40B4-BE49-F238E27FC236}">
                <a16:creationId xmlns:a16="http://schemas.microsoft.com/office/drawing/2014/main" id="{FC2721A7-19C5-445E-AD6D-322C8E947DA7}"/>
              </a:ext>
            </a:extLst>
          </p:cNvPr>
          <p:cNvSpPr>
            <a:spLocks noGrp="1"/>
          </p:cNvSpPr>
          <p:nvPr/>
        </p:nvSpPr>
        <p:spPr>
          <a:xfrm>
            <a:off x="1762125" y="2590800"/>
            <a:ext cx="2571750" cy="1257300"/>
          </a:xfrm>
          <a:prstGeom prst="roundRect">
            <a:avLst>
              <a:gd name="adj" fmla="val 1515"/>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6" name="圆角矩形 15">
            <a:extLst>
              <a:ext uri="{FF2B5EF4-FFF2-40B4-BE49-F238E27FC236}">
                <a16:creationId xmlns:a16="http://schemas.microsoft.com/office/drawing/2014/main" id="{B6E52F03-AE21-4C9E-A195-839ADCD1C8F2}"/>
              </a:ext>
            </a:extLst>
          </p:cNvPr>
          <p:cNvSpPr>
            <a:spLocks noGrp="1"/>
          </p:cNvSpPr>
          <p:nvPr/>
        </p:nvSpPr>
        <p:spPr>
          <a:xfrm>
            <a:off x="1847850" y="2686050"/>
            <a:ext cx="476250" cy="323850"/>
          </a:xfrm>
          <a:prstGeom prst="roundRect">
            <a:avLst>
              <a:gd name="adj" fmla="val 5882"/>
            </a:avLst>
          </a:prstGeom>
          <a:solidFill>
            <a:srgbClr val="0078B4"/>
          </a:solidFill>
          <a:ln w="0">
            <a:noFill/>
            <a:prstDash val="solid"/>
          </a:ln>
        </p:spPr>
        <p:txBody>
          <a:bodyPr lIns="38100" tIns="28575" rIns="38100" bIns="28575" anchor="ctr">
            <a:normAutofit/>
          </a:bodyPr>
          <a:lstStyle/>
          <a:p>
            <a:pPr algn="ctr">
              <a:buNone/>
              <a:defRPr sz="1125" b="1" i="0">
                <a:solidFill>
                  <a:srgbClr val="FFFFFF"/>
                </a:solidFill>
                <a:latin typeface="Arial"/>
                <a:ea typeface="Arial"/>
                <a:cs typeface="Arial"/>
              </a:defRPr>
            </a:pPr>
            <a:r>
              <a:rPr sz="1125" b="1" i="0">
                <a:solidFill>
                  <a:srgbClr val="FFFFFF"/>
                </a:solidFill>
                <a:latin typeface="Arial"/>
                <a:ea typeface="Arial"/>
                <a:cs typeface="Arial"/>
              </a:rPr>
              <a:t>04</a:t>
            </a:r>
          </a:p>
        </p:txBody>
      </p:sp>
      <p:sp>
        <p:nvSpPr>
          <p:cNvPr id="17" name="矩形 16">
            <a:extLst>
              <a:ext uri="{FF2B5EF4-FFF2-40B4-BE49-F238E27FC236}">
                <a16:creationId xmlns:a16="http://schemas.microsoft.com/office/drawing/2014/main" id="{64156E38-C7F0-4211-A218-A16825965D22}"/>
              </a:ext>
            </a:extLst>
          </p:cNvPr>
          <p:cNvSpPr>
            <a:spLocks noGrp="1"/>
          </p:cNvSpPr>
          <p:nvPr/>
        </p:nvSpPr>
        <p:spPr>
          <a:xfrm>
            <a:off x="2409825" y="2667000"/>
            <a:ext cx="1838325" cy="295275"/>
          </a:xfrm>
          <a:prstGeom prst="rect">
            <a:avLst/>
          </a:prstGeom>
          <a:noFill/>
          <a:ln w="0">
            <a:noFill/>
            <a:prstDash val="solid"/>
          </a:ln>
        </p:spPr>
        <p:txBody>
          <a:bodyPr lIns="38100" tIns="28575" rIns="38100" bIns="28575" anchor="ctr">
            <a:normAutofit/>
          </a:bodyPr>
          <a:lstStyle/>
          <a:p>
            <a:pPr algn="l">
              <a:buNone/>
              <a:defRPr sz="930" b="1" i="0">
                <a:solidFill>
                  <a:srgbClr val="005096"/>
                </a:solidFill>
                <a:latin typeface="华文黑体_易方达"/>
                <a:ea typeface="华文黑体_易方达"/>
                <a:cs typeface="华文黑体_易方达"/>
              </a:defRPr>
            </a:pPr>
            <a:r>
              <a:rPr sz="930" b="1" i="0">
                <a:solidFill>
                  <a:srgbClr val="005096"/>
                </a:solidFill>
                <a:latin typeface="华文黑体_易方达"/>
                <a:ea typeface="华文黑体_易方达"/>
                <a:cs typeface="华文黑体_易方达"/>
              </a:rPr>
              <a:t>投资者池独立</a:t>
            </a:r>
          </a:p>
        </p:txBody>
      </p:sp>
      <p:sp>
        <p:nvSpPr>
          <p:cNvPr id="18" name="矩形 17">
            <a:extLst>
              <a:ext uri="{FF2B5EF4-FFF2-40B4-BE49-F238E27FC236}">
                <a16:creationId xmlns:a16="http://schemas.microsoft.com/office/drawing/2014/main" id="{05CC35ED-777D-43C6-9C03-84EEDA2C1B91}"/>
              </a:ext>
            </a:extLst>
          </p:cNvPr>
          <p:cNvSpPr>
            <a:spLocks noGrp="1"/>
          </p:cNvSpPr>
          <p:nvPr/>
        </p:nvSpPr>
        <p:spPr>
          <a:xfrm>
            <a:off x="1885950" y="3067050"/>
            <a:ext cx="2324100" cy="685800"/>
          </a:xfrm>
          <a:prstGeom prst="rect">
            <a:avLst/>
          </a:prstGeom>
          <a:noFill/>
          <a:ln w="0">
            <a:noFill/>
            <a:prstDash val="solid"/>
          </a:ln>
        </p:spPr>
        <p:txBody>
          <a:bodyPr lIns="38100" tIns="28575" rIns="38100" bIns="28575" anchor="t">
            <a:normAutofit/>
          </a:bodyPr>
          <a:lstStyle/>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同策略在美国与UCITS面对不同财富管理平台、机构客户和申赎节奏，资金流相关性很低。</a:t>
            </a:r>
          </a:p>
        </p:txBody>
      </p:sp>
      <p:sp>
        <p:nvSpPr>
          <p:cNvPr id="19" name="圆角矩形 18">
            <a:extLst>
              <a:ext uri="{FF2B5EF4-FFF2-40B4-BE49-F238E27FC236}">
                <a16:creationId xmlns:a16="http://schemas.microsoft.com/office/drawing/2014/main" id="{EC135035-D0CF-4AE1-9BB4-34BFF1C6CA0E}"/>
              </a:ext>
            </a:extLst>
          </p:cNvPr>
          <p:cNvSpPr>
            <a:spLocks noGrp="1"/>
          </p:cNvSpPr>
          <p:nvPr/>
        </p:nvSpPr>
        <p:spPr>
          <a:xfrm>
            <a:off x="4562475" y="2590800"/>
            <a:ext cx="2571750" cy="1257300"/>
          </a:xfrm>
          <a:prstGeom prst="roundRect">
            <a:avLst>
              <a:gd name="adj" fmla="val 1515"/>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20" name="圆角矩形 19">
            <a:extLst>
              <a:ext uri="{FF2B5EF4-FFF2-40B4-BE49-F238E27FC236}">
                <a16:creationId xmlns:a16="http://schemas.microsoft.com/office/drawing/2014/main" id="{FCA3E078-CF9C-4AD9-B85C-3BB702F699C6}"/>
              </a:ext>
            </a:extLst>
          </p:cNvPr>
          <p:cNvSpPr>
            <a:spLocks noGrp="1"/>
          </p:cNvSpPr>
          <p:nvPr/>
        </p:nvSpPr>
        <p:spPr>
          <a:xfrm>
            <a:off x="4648200" y="2686050"/>
            <a:ext cx="476250" cy="323850"/>
          </a:xfrm>
          <a:prstGeom prst="roundRect">
            <a:avLst>
              <a:gd name="adj" fmla="val 5882"/>
            </a:avLst>
          </a:prstGeom>
          <a:solidFill>
            <a:srgbClr val="1EB9E1"/>
          </a:solidFill>
          <a:ln w="0">
            <a:noFill/>
            <a:prstDash val="solid"/>
          </a:ln>
        </p:spPr>
        <p:txBody>
          <a:bodyPr lIns="38100" tIns="28575" rIns="38100" bIns="28575" anchor="ctr">
            <a:normAutofit/>
          </a:bodyPr>
          <a:lstStyle/>
          <a:p>
            <a:pPr algn="ctr">
              <a:buNone/>
              <a:defRPr sz="1125" b="1" i="0">
                <a:solidFill>
                  <a:srgbClr val="FFFFFF"/>
                </a:solidFill>
                <a:latin typeface="Arial"/>
                <a:ea typeface="Arial"/>
                <a:cs typeface="Arial"/>
              </a:defRPr>
            </a:pPr>
            <a:r>
              <a:rPr sz="1125" b="1" i="0">
                <a:solidFill>
                  <a:srgbClr val="FFFFFF"/>
                </a:solidFill>
                <a:latin typeface="Arial"/>
                <a:ea typeface="Arial"/>
                <a:cs typeface="Arial"/>
              </a:rPr>
              <a:t>05</a:t>
            </a:r>
          </a:p>
        </p:txBody>
      </p:sp>
      <p:sp>
        <p:nvSpPr>
          <p:cNvPr id="21" name="矩形 20">
            <a:extLst>
              <a:ext uri="{FF2B5EF4-FFF2-40B4-BE49-F238E27FC236}">
                <a16:creationId xmlns:a16="http://schemas.microsoft.com/office/drawing/2014/main" id="{86F78E3B-FBEF-4DCD-A364-8671E0713E73}"/>
              </a:ext>
            </a:extLst>
          </p:cNvPr>
          <p:cNvSpPr>
            <a:spLocks noGrp="1"/>
          </p:cNvSpPr>
          <p:nvPr/>
        </p:nvSpPr>
        <p:spPr>
          <a:xfrm>
            <a:off x="5210175" y="2667000"/>
            <a:ext cx="1838325" cy="295275"/>
          </a:xfrm>
          <a:prstGeom prst="rect">
            <a:avLst/>
          </a:prstGeom>
          <a:noFill/>
          <a:ln w="0">
            <a:noFill/>
            <a:prstDash val="solid"/>
          </a:ln>
        </p:spPr>
        <p:txBody>
          <a:bodyPr lIns="38100" tIns="28575" rIns="38100" bIns="28575" anchor="ctr">
            <a:normAutofit/>
          </a:bodyPr>
          <a:lstStyle/>
          <a:p>
            <a:pPr algn="l">
              <a:buNone/>
              <a:defRPr sz="930" b="1" i="0">
                <a:solidFill>
                  <a:srgbClr val="005096"/>
                </a:solidFill>
                <a:latin typeface="华文黑体_易方达"/>
                <a:ea typeface="华文黑体_易方达"/>
                <a:cs typeface="华文黑体_易方达"/>
              </a:defRPr>
            </a:pPr>
            <a:r>
              <a:rPr sz="930" b="1" i="0">
                <a:solidFill>
                  <a:srgbClr val="005096"/>
                </a:solidFill>
                <a:latin typeface="华文黑体_易方达"/>
                <a:ea typeface="华文黑体_易方达"/>
                <a:cs typeface="华文黑体_易方达"/>
              </a:rPr>
              <a:t>产品工具化</a:t>
            </a:r>
          </a:p>
        </p:txBody>
      </p:sp>
      <p:sp>
        <p:nvSpPr>
          <p:cNvPr id="22" name="矩形 21">
            <a:extLst>
              <a:ext uri="{FF2B5EF4-FFF2-40B4-BE49-F238E27FC236}">
                <a16:creationId xmlns:a16="http://schemas.microsoft.com/office/drawing/2014/main" id="{9905D4D5-ABE2-4345-8BF9-6AD9D2DDEB93}"/>
              </a:ext>
            </a:extLst>
          </p:cNvPr>
          <p:cNvSpPr>
            <a:spLocks noGrp="1"/>
          </p:cNvSpPr>
          <p:nvPr/>
        </p:nvSpPr>
        <p:spPr>
          <a:xfrm>
            <a:off x="4686300" y="3067050"/>
            <a:ext cx="2324100" cy="685800"/>
          </a:xfrm>
          <a:prstGeom prst="rect">
            <a:avLst/>
          </a:prstGeom>
          <a:noFill/>
          <a:ln w="0">
            <a:noFill/>
            <a:prstDash val="solid"/>
          </a:ln>
        </p:spPr>
        <p:txBody>
          <a:bodyPr lIns="38100" tIns="28575" rIns="38100" bIns="28575" anchor="t">
            <a:normAutofit/>
          </a:bodyPr>
          <a:lstStyle/>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美国大单品集中在宽基、互联网、A股和杠杆/期权生态，主题表达比管理人主观选股更容易传播。</a:t>
            </a:r>
          </a:p>
        </p:txBody>
      </p:sp>
      <p:sp>
        <p:nvSpPr>
          <p:cNvPr id="23" name="圆角矩形 22">
            <a:extLst>
              <a:ext uri="{FF2B5EF4-FFF2-40B4-BE49-F238E27FC236}">
                <a16:creationId xmlns:a16="http://schemas.microsoft.com/office/drawing/2014/main" id="{7BBAC1EE-11F4-4684-AA72-7B82CB86CB98}"/>
              </a:ext>
            </a:extLst>
          </p:cNvPr>
          <p:cNvSpPr>
            <a:spLocks noGrp="1"/>
          </p:cNvSpPr>
          <p:nvPr/>
        </p:nvSpPr>
        <p:spPr>
          <a:xfrm>
            <a:off x="828675" y="4067175"/>
            <a:ext cx="7239000" cy="390525"/>
          </a:xfrm>
          <a:prstGeom prst="roundRect">
            <a:avLst>
              <a:gd name="adj" fmla="val 4878"/>
            </a:avLst>
          </a:prstGeom>
          <a:solidFill>
            <a:srgbClr val="005096"/>
          </a:solidFill>
          <a:ln w="0">
            <a:noFill/>
            <a:prstDash val="solid"/>
          </a:ln>
        </p:spPr>
        <p:txBody>
          <a:bodyPr/>
          <a:lstStyle/>
          <a:p>
            <a:endParaRPr lang="zh-CN" altLang="en-US"/>
          </a:p>
        </p:txBody>
      </p:sp>
      <p:sp>
        <p:nvSpPr>
          <p:cNvPr id="24" name="矩形 23">
            <a:extLst>
              <a:ext uri="{FF2B5EF4-FFF2-40B4-BE49-F238E27FC236}">
                <a16:creationId xmlns:a16="http://schemas.microsoft.com/office/drawing/2014/main" id="{66B1F83D-D7D1-470E-80BB-C06A657C3319}"/>
              </a:ext>
            </a:extLst>
          </p:cNvPr>
          <p:cNvSpPr>
            <a:spLocks noGrp="1"/>
          </p:cNvSpPr>
          <p:nvPr/>
        </p:nvSpPr>
        <p:spPr>
          <a:xfrm>
            <a:off x="895350" y="4114800"/>
            <a:ext cx="7105650" cy="295275"/>
          </a:xfrm>
          <a:prstGeom prst="rect">
            <a:avLst/>
          </a:prstGeom>
          <a:noFill/>
          <a:ln w="0">
            <a:noFill/>
            <a:prstDash val="solid"/>
          </a:ln>
        </p:spPr>
        <p:txBody>
          <a:bodyPr lIns="38100" tIns="28575" rIns="38100" bIns="28575" anchor="ctr">
            <a:normAutofit/>
          </a:bodyPr>
          <a:lstStyle/>
          <a:p>
            <a:pPr algn="ctr">
              <a:buNone/>
              <a:defRPr sz="765" b="1" i="0">
                <a:solidFill>
                  <a:srgbClr val="FFFFFF"/>
                </a:solidFill>
                <a:latin typeface="华文黑体_易方达"/>
                <a:ea typeface="华文黑体_易方达"/>
                <a:cs typeface="华文黑体_易方达"/>
              </a:defRPr>
            </a:pPr>
            <a:r>
              <a:rPr sz="765" b="1" i="0">
                <a:solidFill>
                  <a:srgbClr val="FFFFFF"/>
                </a:solidFill>
                <a:latin typeface="华文黑体_易方达"/>
                <a:ea typeface="华文黑体_易方达"/>
                <a:cs typeface="华文黑体_易方达"/>
              </a:rPr>
              <a:t>因此，复制UCITS策略到美国并不能自然复制规模；必须先解决美国本地顾问渠道、ETF化表达和种子资本。</a:t>
            </a:r>
          </a:p>
        </p:txBody>
      </p:sp>
      <p:sp>
        <p:nvSpPr>
          <p:cNvPr id="25" name="矩形 24">
            <a:extLst>
              <a:ext uri="{FF2B5EF4-FFF2-40B4-BE49-F238E27FC236}">
                <a16:creationId xmlns:a16="http://schemas.microsoft.com/office/drawing/2014/main" id="{752052C5-69AE-4681-B146-9C6D3EBD6D39}"/>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资料来源：美国主动大中华基金与UCITS架构差异分析；头部管理人产品布局分析</a:t>
            </a:r>
          </a:p>
        </p:txBody>
      </p:sp>
    </p:spTree>
    <p:extLst>
      <p:ext uri="{BB962C8B-B14F-4D97-AF65-F5344CB8AC3E}">
        <p14:creationId xmlns:p14="http://schemas.microsoft.com/office/powerpoint/2010/main" val="117974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KWEB已成为全球互联网平台beta及衍生品核心</a:t>
            </a:r>
          </a:p>
        </p:txBody>
      </p:sp>
      <p:sp>
        <p:nvSpPr>
          <p:cNvPr id="3" name="圆角矩形 2">
            <a:extLst>
              <a:ext uri="{FF2B5EF4-FFF2-40B4-BE49-F238E27FC236}">
                <a16:creationId xmlns:a16="http://schemas.microsoft.com/office/drawing/2014/main" id="{A2F9651F-C051-43AD-8AC6-CB4DBB963756}"/>
              </a:ext>
            </a:extLst>
          </p:cNvPr>
          <p:cNvSpPr>
            <a:spLocks noGrp="1"/>
          </p:cNvSpPr>
          <p:nvPr/>
        </p:nvSpPr>
        <p:spPr>
          <a:xfrm>
            <a:off x="342900" y="1028700"/>
            <a:ext cx="1809750" cy="857250"/>
          </a:xfrm>
          <a:prstGeom prst="roundRect">
            <a:avLst>
              <a:gd name="adj" fmla="val 222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4" name="矩形 3">
            <a:extLst>
              <a:ext uri="{FF2B5EF4-FFF2-40B4-BE49-F238E27FC236}">
                <a16:creationId xmlns:a16="http://schemas.microsoft.com/office/drawing/2014/main" id="{E69D637C-E35B-4444-A1E8-2ECF7F04E1F0}"/>
              </a:ext>
            </a:extLst>
          </p:cNvPr>
          <p:cNvSpPr>
            <a:spLocks noGrp="1"/>
          </p:cNvSpPr>
          <p:nvPr/>
        </p:nvSpPr>
        <p:spPr>
          <a:xfrm>
            <a:off x="419100" y="1104900"/>
            <a:ext cx="1657350" cy="377190"/>
          </a:xfrm>
          <a:prstGeom prst="rect">
            <a:avLst/>
          </a:prstGeom>
          <a:noFill/>
          <a:ln w="0">
            <a:noFill/>
            <a:prstDash val="solid"/>
          </a:ln>
        </p:spPr>
        <p:txBody>
          <a:bodyPr lIns="38100" tIns="28575" rIns="38100" bIns="28575" anchor="ctr">
            <a:normAutofit/>
          </a:bodyPr>
          <a:lstStyle/>
          <a:p>
            <a:pPr algn="l">
              <a:buNone/>
              <a:defRPr sz="1800" b="1" i="0">
                <a:solidFill>
                  <a:srgbClr val="005096"/>
                </a:solidFill>
                <a:latin typeface="Arial"/>
                <a:ea typeface="Arial"/>
                <a:cs typeface="Arial"/>
              </a:defRPr>
            </a:pPr>
            <a:r>
              <a:rPr sz="1800" b="1" i="0">
                <a:solidFill>
                  <a:srgbClr val="005096"/>
                </a:solidFill>
                <a:latin typeface="Arial"/>
                <a:ea typeface="Arial"/>
                <a:cs typeface="Arial"/>
              </a:rPr>
              <a:t>$5.20bn</a:t>
            </a:r>
          </a:p>
        </p:txBody>
      </p:sp>
      <p:sp>
        <p:nvSpPr>
          <p:cNvPr id="5" name="矩形 4">
            <a:extLst>
              <a:ext uri="{FF2B5EF4-FFF2-40B4-BE49-F238E27FC236}">
                <a16:creationId xmlns:a16="http://schemas.microsoft.com/office/drawing/2014/main" id="{77EAC598-40B4-4DD5-B23F-0999E53971F9}"/>
              </a:ext>
            </a:extLst>
          </p:cNvPr>
          <p:cNvSpPr>
            <a:spLocks noGrp="1"/>
          </p:cNvSpPr>
          <p:nvPr/>
        </p:nvSpPr>
        <p:spPr>
          <a:xfrm>
            <a:off x="419100" y="1448753"/>
            <a:ext cx="1657350" cy="325755"/>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美国ETF官方AUM</a:t>
            </a:r>
          </a:p>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2026-07-13</a:t>
            </a:r>
          </a:p>
        </p:txBody>
      </p:sp>
      <p:sp>
        <p:nvSpPr>
          <p:cNvPr id="6" name="圆角矩形 5">
            <a:extLst>
              <a:ext uri="{FF2B5EF4-FFF2-40B4-BE49-F238E27FC236}">
                <a16:creationId xmlns:a16="http://schemas.microsoft.com/office/drawing/2014/main" id="{78FFA260-1650-481A-9F26-B2BCB16AF14A}"/>
              </a:ext>
            </a:extLst>
          </p:cNvPr>
          <p:cNvSpPr>
            <a:spLocks noGrp="1"/>
          </p:cNvSpPr>
          <p:nvPr/>
        </p:nvSpPr>
        <p:spPr>
          <a:xfrm>
            <a:off x="2305050" y="1028700"/>
            <a:ext cx="1809750" cy="857250"/>
          </a:xfrm>
          <a:prstGeom prst="roundRect">
            <a:avLst>
              <a:gd name="adj" fmla="val 222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7" name="矩形 6">
            <a:extLst>
              <a:ext uri="{FF2B5EF4-FFF2-40B4-BE49-F238E27FC236}">
                <a16:creationId xmlns:a16="http://schemas.microsoft.com/office/drawing/2014/main" id="{53F2B537-37FA-4BCE-AF8F-597980C1BDB6}"/>
              </a:ext>
            </a:extLst>
          </p:cNvPr>
          <p:cNvSpPr>
            <a:spLocks noGrp="1"/>
          </p:cNvSpPr>
          <p:nvPr/>
        </p:nvSpPr>
        <p:spPr>
          <a:xfrm>
            <a:off x="2381250" y="1104900"/>
            <a:ext cx="1657350" cy="377190"/>
          </a:xfrm>
          <a:prstGeom prst="rect">
            <a:avLst/>
          </a:prstGeom>
          <a:noFill/>
          <a:ln w="0">
            <a:noFill/>
            <a:prstDash val="solid"/>
          </a:ln>
        </p:spPr>
        <p:txBody>
          <a:bodyPr lIns="38100" tIns="28575" rIns="38100" bIns="28575" anchor="ctr">
            <a:normAutofit/>
          </a:bodyPr>
          <a:lstStyle/>
          <a:p>
            <a:pPr algn="l">
              <a:buNone/>
              <a:defRPr sz="1875" b="1" i="0">
                <a:solidFill>
                  <a:srgbClr val="005096"/>
                </a:solidFill>
                <a:latin typeface="Arial"/>
                <a:ea typeface="Arial"/>
                <a:cs typeface="Arial"/>
              </a:defRPr>
            </a:pPr>
            <a:r>
              <a:rPr sz="1875" b="1" i="0">
                <a:solidFill>
                  <a:srgbClr val="005096"/>
                </a:solidFill>
                <a:latin typeface="Arial"/>
                <a:ea typeface="Arial"/>
                <a:cs typeface="Arial"/>
              </a:rPr>
              <a:t>0.70%</a:t>
            </a:r>
          </a:p>
        </p:txBody>
      </p:sp>
      <p:sp>
        <p:nvSpPr>
          <p:cNvPr id="8" name="矩形 7">
            <a:extLst>
              <a:ext uri="{FF2B5EF4-FFF2-40B4-BE49-F238E27FC236}">
                <a16:creationId xmlns:a16="http://schemas.microsoft.com/office/drawing/2014/main" id="{A85502A0-DCDF-4684-BA65-E789C6B7B615}"/>
              </a:ext>
            </a:extLst>
          </p:cNvPr>
          <p:cNvSpPr>
            <a:spLocks noGrp="1"/>
          </p:cNvSpPr>
          <p:nvPr/>
        </p:nvSpPr>
        <p:spPr>
          <a:xfrm>
            <a:off x="2381250" y="1448753"/>
            <a:ext cx="1657350" cy="325755"/>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管理费率</a:t>
            </a:r>
          </a:p>
        </p:txBody>
      </p:sp>
      <p:sp>
        <p:nvSpPr>
          <p:cNvPr id="9" name="圆角矩形 8">
            <a:extLst>
              <a:ext uri="{FF2B5EF4-FFF2-40B4-BE49-F238E27FC236}">
                <a16:creationId xmlns:a16="http://schemas.microsoft.com/office/drawing/2014/main" id="{3E38616E-0D59-4557-9B67-2BC46DC31D0B}"/>
              </a:ext>
            </a:extLst>
          </p:cNvPr>
          <p:cNvSpPr>
            <a:spLocks noGrp="1"/>
          </p:cNvSpPr>
          <p:nvPr/>
        </p:nvSpPr>
        <p:spPr>
          <a:xfrm>
            <a:off x="4267200" y="1028700"/>
            <a:ext cx="1809750" cy="857250"/>
          </a:xfrm>
          <a:prstGeom prst="roundRect">
            <a:avLst>
              <a:gd name="adj" fmla="val 222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0" name="矩形 9">
            <a:extLst>
              <a:ext uri="{FF2B5EF4-FFF2-40B4-BE49-F238E27FC236}">
                <a16:creationId xmlns:a16="http://schemas.microsoft.com/office/drawing/2014/main" id="{B6ADFF90-86B2-49D9-A499-B7352E6360B1}"/>
              </a:ext>
            </a:extLst>
          </p:cNvPr>
          <p:cNvSpPr>
            <a:spLocks noGrp="1"/>
          </p:cNvSpPr>
          <p:nvPr/>
        </p:nvSpPr>
        <p:spPr>
          <a:xfrm>
            <a:off x="4343400" y="1104900"/>
            <a:ext cx="1657350" cy="377190"/>
          </a:xfrm>
          <a:prstGeom prst="rect">
            <a:avLst/>
          </a:prstGeom>
          <a:noFill/>
          <a:ln w="0">
            <a:noFill/>
            <a:prstDash val="solid"/>
          </a:ln>
        </p:spPr>
        <p:txBody>
          <a:bodyPr lIns="38100" tIns="28575" rIns="38100" bIns="28575" anchor="ctr">
            <a:normAutofit/>
          </a:bodyPr>
          <a:lstStyle/>
          <a:p>
            <a:pPr algn="l">
              <a:buNone/>
              <a:defRPr sz="1875" b="1" i="0">
                <a:solidFill>
                  <a:srgbClr val="005096"/>
                </a:solidFill>
                <a:latin typeface="Arial"/>
                <a:ea typeface="Arial"/>
                <a:cs typeface="Arial"/>
              </a:defRPr>
            </a:pPr>
            <a:r>
              <a:rPr sz="1875" b="1" i="0">
                <a:solidFill>
                  <a:srgbClr val="005096"/>
                </a:solidFill>
                <a:latin typeface="Arial"/>
                <a:ea typeface="Arial"/>
                <a:cs typeface="Arial"/>
              </a:rPr>
              <a:t>33只</a:t>
            </a:r>
          </a:p>
        </p:txBody>
      </p:sp>
      <p:sp>
        <p:nvSpPr>
          <p:cNvPr id="11" name="矩形 10">
            <a:extLst>
              <a:ext uri="{FF2B5EF4-FFF2-40B4-BE49-F238E27FC236}">
                <a16:creationId xmlns:a16="http://schemas.microsoft.com/office/drawing/2014/main" id="{84AA85F1-2BF3-41C6-AD6B-40CD961148D9}"/>
              </a:ext>
            </a:extLst>
          </p:cNvPr>
          <p:cNvSpPr>
            <a:spLocks noGrp="1"/>
          </p:cNvSpPr>
          <p:nvPr/>
        </p:nvSpPr>
        <p:spPr>
          <a:xfrm>
            <a:off x="4343400" y="1448753"/>
            <a:ext cx="1657350" cy="325755"/>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指数成分股数量</a:t>
            </a:r>
          </a:p>
        </p:txBody>
      </p:sp>
      <p:sp>
        <p:nvSpPr>
          <p:cNvPr id="12" name="圆角矩形 11">
            <a:extLst>
              <a:ext uri="{FF2B5EF4-FFF2-40B4-BE49-F238E27FC236}">
                <a16:creationId xmlns:a16="http://schemas.microsoft.com/office/drawing/2014/main" id="{B7638E0E-CF7C-4001-A51E-9AC7EB66F0CD}"/>
              </a:ext>
            </a:extLst>
          </p:cNvPr>
          <p:cNvSpPr>
            <a:spLocks noGrp="1"/>
          </p:cNvSpPr>
          <p:nvPr/>
        </p:nvSpPr>
        <p:spPr>
          <a:xfrm>
            <a:off x="6229350" y="1028700"/>
            <a:ext cx="2286000" cy="857250"/>
          </a:xfrm>
          <a:prstGeom prst="roundRect">
            <a:avLst>
              <a:gd name="adj" fmla="val 222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3" name="矩形 12">
            <a:extLst>
              <a:ext uri="{FF2B5EF4-FFF2-40B4-BE49-F238E27FC236}">
                <a16:creationId xmlns:a16="http://schemas.microsoft.com/office/drawing/2014/main" id="{41E3523E-1648-49AE-928F-AD7E9171C0AC}"/>
              </a:ext>
            </a:extLst>
          </p:cNvPr>
          <p:cNvSpPr>
            <a:spLocks noGrp="1"/>
          </p:cNvSpPr>
          <p:nvPr/>
        </p:nvSpPr>
        <p:spPr>
          <a:xfrm>
            <a:off x="6305550" y="1104900"/>
            <a:ext cx="2133600" cy="377190"/>
          </a:xfrm>
          <a:prstGeom prst="rect">
            <a:avLst/>
          </a:prstGeom>
          <a:noFill/>
          <a:ln w="0">
            <a:noFill/>
            <a:prstDash val="solid"/>
          </a:ln>
        </p:spPr>
        <p:txBody>
          <a:bodyPr lIns="38100" tIns="28575" rIns="38100" bIns="28575" anchor="ctr">
            <a:normAutofit/>
          </a:bodyPr>
          <a:lstStyle/>
          <a:p>
            <a:pPr algn="l">
              <a:buNone/>
              <a:defRPr sz="1875" b="1" i="0">
                <a:solidFill>
                  <a:srgbClr val="1EB9E1"/>
                </a:solidFill>
                <a:latin typeface="Arial"/>
                <a:ea typeface="Arial"/>
                <a:cs typeface="Arial"/>
              </a:defRPr>
            </a:pPr>
            <a:r>
              <a:rPr sz="1875" b="1" i="0">
                <a:solidFill>
                  <a:srgbClr val="1EB9E1"/>
                </a:solidFill>
                <a:latin typeface="Arial"/>
                <a:ea typeface="Arial"/>
                <a:cs typeface="Arial"/>
              </a:rPr>
              <a:t>1.74%</a:t>
            </a:r>
          </a:p>
        </p:txBody>
      </p:sp>
      <p:sp>
        <p:nvSpPr>
          <p:cNvPr id="14" name="矩形 13">
            <a:extLst>
              <a:ext uri="{FF2B5EF4-FFF2-40B4-BE49-F238E27FC236}">
                <a16:creationId xmlns:a16="http://schemas.microsoft.com/office/drawing/2014/main" id="{DA8E3277-8B71-406C-B86C-4A3818023A0D}"/>
              </a:ext>
            </a:extLst>
          </p:cNvPr>
          <p:cNvSpPr>
            <a:spLocks noGrp="1"/>
          </p:cNvSpPr>
          <p:nvPr/>
        </p:nvSpPr>
        <p:spPr>
          <a:xfrm>
            <a:off x="6305550" y="1448753"/>
            <a:ext cx="2133600" cy="325755"/>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成立以来年化收益</a:t>
            </a:r>
          </a:p>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截至研究时点</a:t>
            </a:r>
          </a:p>
        </p:txBody>
      </p:sp>
      <p:sp>
        <p:nvSpPr>
          <p:cNvPr id="15" name="圆角矩形 14">
            <a:extLst>
              <a:ext uri="{FF2B5EF4-FFF2-40B4-BE49-F238E27FC236}">
                <a16:creationId xmlns:a16="http://schemas.microsoft.com/office/drawing/2014/main" id="{8984339B-DC16-4FF8-82FC-F287227FB558}"/>
              </a:ext>
            </a:extLst>
          </p:cNvPr>
          <p:cNvSpPr>
            <a:spLocks noGrp="1"/>
          </p:cNvSpPr>
          <p:nvPr/>
        </p:nvSpPr>
        <p:spPr>
          <a:xfrm>
            <a:off x="381000" y="2486025"/>
            <a:ext cx="1809750" cy="1209675"/>
          </a:xfrm>
          <a:prstGeom prst="roundRect">
            <a:avLst>
              <a:gd name="adj" fmla="val 1575"/>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6" name="矩形 15">
            <a:extLst>
              <a:ext uri="{FF2B5EF4-FFF2-40B4-BE49-F238E27FC236}">
                <a16:creationId xmlns:a16="http://schemas.microsoft.com/office/drawing/2014/main" id="{EC7FE377-EFEE-4ECB-97A0-E6DF5D4526D0}"/>
              </a:ext>
            </a:extLst>
          </p:cNvPr>
          <p:cNvSpPr>
            <a:spLocks noGrp="1"/>
          </p:cNvSpPr>
          <p:nvPr/>
        </p:nvSpPr>
        <p:spPr>
          <a:xfrm>
            <a:off x="476250" y="2571750"/>
            <a:ext cx="1619250" cy="257175"/>
          </a:xfrm>
          <a:prstGeom prst="rect">
            <a:avLst/>
          </a:prstGeom>
          <a:noFill/>
          <a:ln w="0">
            <a:noFill/>
            <a:prstDash val="solid"/>
          </a:ln>
        </p:spPr>
        <p:txBody>
          <a:bodyPr lIns="38100" tIns="28575" rIns="38100" bIns="28575" anchor="ctr">
            <a:normAutofit/>
          </a:bodyPr>
          <a:lstStyle/>
          <a:p>
            <a:pPr algn="l">
              <a:buNone/>
              <a:defRPr sz="1275" b="1" i="0">
                <a:solidFill>
                  <a:srgbClr val="1EB9E1"/>
                </a:solidFill>
                <a:latin typeface="Arial"/>
                <a:ea typeface="Arial"/>
                <a:cs typeface="Arial"/>
              </a:defRPr>
            </a:pPr>
            <a:r>
              <a:rPr sz="1275" b="1" i="0">
                <a:solidFill>
                  <a:srgbClr val="1EB9E1"/>
                </a:solidFill>
                <a:latin typeface="Arial"/>
                <a:ea typeface="Arial"/>
                <a:cs typeface="Arial"/>
              </a:rPr>
              <a:t>2013</a:t>
            </a:r>
          </a:p>
        </p:txBody>
      </p:sp>
      <p:sp>
        <p:nvSpPr>
          <p:cNvPr id="17" name="矩形 16">
            <a:extLst>
              <a:ext uri="{FF2B5EF4-FFF2-40B4-BE49-F238E27FC236}">
                <a16:creationId xmlns:a16="http://schemas.microsoft.com/office/drawing/2014/main" id="{A449D5FC-D958-48E6-92C8-53849FED4564}"/>
              </a:ext>
            </a:extLst>
          </p:cNvPr>
          <p:cNvSpPr>
            <a:spLocks noGrp="1"/>
          </p:cNvSpPr>
          <p:nvPr/>
        </p:nvSpPr>
        <p:spPr>
          <a:xfrm>
            <a:off x="476250" y="2847975"/>
            <a:ext cx="1619250" cy="266700"/>
          </a:xfrm>
          <a:prstGeom prst="rect">
            <a:avLst/>
          </a:prstGeom>
          <a:noFill/>
          <a:ln w="0">
            <a:noFill/>
            <a:prstDash val="solid"/>
          </a:ln>
        </p:spPr>
        <p:txBody>
          <a:bodyPr lIns="38100" tIns="28575" rIns="38100" bIns="28575" anchor="ctr">
            <a:normAutofit/>
          </a:bodyPr>
          <a:lstStyle/>
          <a:p>
            <a:pPr algn="l">
              <a:buNone/>
              <a:defRPr sz="923" b="1" i="0">
                <a:solidFill>
                  <a:srgbClr val="005096"/>
                </a:solidFill>
                <a:latin typeface="华文黑体_易方达"/>
                <a:ea typeface="华文黑体_易方达"/>
                <a:cs typeface="华文黑体_易方达"/>
              </a:defRPr>
            </a:pPr>
            <a:r>
              <a:rPr sz="923" b="1" i="0">
                <a:solidFill>
                  <a:srgbClr val="005096"/>
                </a:solidFill>
                <a:latin typeface="华文黑体_易方达"/>
                <a:ea typeface="华文黑体_易方达"/>
                <a:cs typeface="华文黑体_易方达"/>
              </a:rPr>
              <a:t>美国KWEB成立</a:t>
            </a:r>
          </a:p>
        </p:txBody>
      </p:sp>
      <p:sp>
        <p:nvSpPr>
          <p:cNvPr id="18" name="矩形 17">
            <a:extLst>
              <a:ext uri="{FF2B5EF4-FFF2-40B4-BE49-F238E27FC236}">
                <a16:creationId xmlns:a16="http://schemas.microsoft.com/office/drawing/2014/main" id="{C9195DF8-1A40-4792-82B8-22C0F4983A47}"/>
              </a:ext>
            </a:extLst>
          </p:cNvPr>
          <p:cNvSpPr>
            <a:spLocks noGrp="1"/>
          </p:cNvSpPr>
          <p:nvPr/>
        </p:nvSpPr>
        <p:spPr>
          <a:xfrm>
            <a:off x="476250" y="3143250"/>
            <a:ext cx="1619250" cy="428625"/>
          </a:xfrm>
          <a:prstGeom prst="rect">
            <a:avLst/>
          </a:prstGeom>
          <a:noFill/>
          <a:ln w="0">
            <a:noFill/>
            <a:prstDash val="solid"/>
          </a:ln>
        </p:spPr>
        <p:txBody>
          <a:bodyPr lIns="38100" tIns="28575" rIns="38100" bIns="28575" anchor="t">
            <a:normAutofit/>
          </a:bodyPr>
          <a:lstStyle/>
          <a:p>
            <a:pPr algn="l">
              <a:buNone/>
              <a:defRPr sz="682" b="0" i="0">
                <a:solidFill>
                  <a:srgbClr val="3C3C3C"/>
                </a:solidFill>
                <a:latin typeface="华文黑体_易方达"/>
                <a:ea typeface="华文黑体_易方达"/>
                <a:cs typeface="华文黑体_易方达"/>
              </a:defRPr>
            </a:pPr>
            <a:r>
              <a:rPr sz="682" b="0" i="0">
                <a:solidFill>
                  <a:srgbClr val="3C3C3C"/>
                </a:solidFill>
                <a:latin typeface="华文黑体_易方达"/>
                <a:ea typeface="华文黑体_易方达"/>
                <a:cs typeface="华文黑体_易方达"/>
              </a:rPr>
              <a:t>KraneShares Trust下独立1940 Act ETF</a:t>
            </a:r>
          </a:p>
        </p:txBody>
      </p:sp>
      <p:sp>
        <p:nvSpPr>
          <p:cNvPr id="19" name="圆角矩形 18">
            <a:extLst>
              <a:ext uri="{FF2B5EF4-FFF2-40B4-BE49-F238E27FC236}">
                <a16:creationId xmlns:a16="http://schemas.microsoft.com/office/drawing/2014/main" id="{96925129-9A08-4942-B1D3-EA0ED5547FE6}"/>
              </a:ext>
            </a:extLst>
          </p:cNvPr>
          <p:cNvSpPr>
            <a:spLocks noGrp="1"/>
          </p:cNvSpPr>
          <p:nvPr/>
        </p:nvSpPr>
        <p:spPr>
          <a:xfrm>
            <a:off x="2428875" y="2486025"/>
            <a:ext cx="1809750" cy="1209675"/>
          </a:xfrm>
          <a:prstGeom prst="roundRect">
            <a:avLst>
              <a:gd name="adj" fmla="val 1575"/>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20" name="矩形 19">
            <a:extLst>
              <a:ext uri="{FF2B5EF4-FFF2-40B4-BE49-F238E27FC236}">
                <a16:creationId xmlns:a16="http://schemas.microsoft.com/office/drawing/2014/main" id="{33AB7074-4BEF-4662-9A62-EAD08DDE9270}"/>
              </a:ext>
            </a:extLst>
          </p:cNvPr>
          <p:cNvSpPr>
            <a:spLocks noGrp="1"/>
          </p:cNvSpPr>
          <p:nvPr/>
        </p:nvSpPr>
        <p:spPr>
          <a:xfrm>
            <a:off x="2524125" y="2571750"/>
            <a:ext cx="1619250" cy="257175"/>
          </a:xfrm>
          <a:prstGeom prst="rect">
            <a:avLst/>
          </a:prstGeom>
          <a:noFill/>
          <a:ln w="0">
            <a:noFill/>
            <a:prstDash val="solid"/>
          </a:ln>
        </p:spPr>
        <p:txBody>
          <a:bodyPr lIns="38100" tIns="28575" rIns="38100" bIns="28575" anchor="ctr">
            <a:normAutofit/>
          </a:bodyPr>
          <a:lstStyle/>
          <a:p>
            <a:pPr algn="l">
              <a:buNone/>
              <a:defRPr sz="1275" b="1" i="0">
                <a:solidFill>
                  <a:srgbClr val="1EB9E1"/>
                </a:solidFill>
                <a:latin typeface="Arial"/>
                <a:ea typeface="Arial"/>
                <a:cs typeface="Arial"/>
              </a:defRPr>
            </a:pPr>
            <a:r>
              <a:rPr sz="1275" b="1" i="0">
                <a:solidFill>
                  <a:srgbClr val="1EB9E1"/>
                </a:solidFill>
                <a:latin typeface="Arial"/>
                <a:ea typeface="Arial"/>
                <a:cs typeface="Arial"/>
              </a:rPr>
              <a:t>2021</a:t>
            </a:r>
          </a:p>
        </p:txBody>
      </p:sp>
      <p:sp>
        <p:nvSpPr>
          <p:cNvPr id="21" name="矩形 20">
            <a:extLst>
              <a:ext uri="{FF2B5EF4-FFF2-40B4-BE49-F238E27FC236}">
                <a16:creationId xmlns:a16="http://schemas.microsoft.com/office/drawing/2014/main" id="{C0BD7DC0-8CCE-4750-B1A2-64AFC4B1BF93}"/>
              </a:ext>
            </a:extLst>
          </p:cNvPr>
          <p:cNvSpPr>
            <a:spLocks noGrp="1"/>
          </p:cNvSpPr>
          <p:nvPr/>
        </p:nvSpPr>
        <p:spPr>
          <a:xfrm>
            <a:off x="2524125" y="2847975"/>
            <a:ext cx="1619250" cy="266700"/>
          </a:xfrm>
          <a:prstGeom prst="rect">
            <a:avLst/>
          </a:prstGeom>
          <a:noFill/>
          <a:ln w="0">
            <a:noFill/>
            <a:prstDash val="solid"/>
          </a:ln>
        </p:spPr>
        <p:txBody>
          <a:bodyPr lIns="38100" tIns="28575" rIns="38100" bIns="28575" anchor="ctr">
            <a:normAutofit/>
          </a:bodyPr>
          <a:lstStyle/>
          <a:p>
            <a:pPr algn="l">
              <a:buNone/>
              <a:defRPr sz="923" b="1" i="0">
                <a:solidFill>
                  <a:srgbClr val="005096"/>
                </a:solidFill>
                <a:latin typeface="华文黑体_易方达"/>
                <a:ea typeface="华文黑体_易方达"/>
                <a:cs typeface="华文黑体_易方达"/>
              </a:defRPr>
            </a:pPr>
            <a:r>
              <a:rPr sz="923" b="1" i="0">
                <a:solidFill>
                  <a:srgbClr val="005096"/>
                </a:solidFill>
                <a:latin typeface="华文黑体_易方达"/>
                <a:ea typeface="华文黑体_易方达"/>
                <a:cs typeface="华文黑体_易方达"/>
              </a:rPr>
              <a:t>资金爆发</a:t>
            </a:r>
          </a:p>
        </p:txBody>
      </p:sp>
      <p:sp>
        <p:nvSpPr>
          <p:cNvPr id="22" name="矩形 21">
            <a:extLst>
              <a:ext uri="{FF2B5EF4-FFF2-40B4-BE49-F238E27FC236}">
                <a16:creationId xmlns:a16="http://schemas.microsoft.com/office/drawing/2014/main" id="{EC274480-83C7-4EE8-853A-ACB1100FF1BC}"/>
              </a:ext>
            </a:extLst>
          </p:cNvPr>
          <p:cNvSpPr>
            <a:spLocks noGrp="1"/>
          </p:cNvSpPr>
          <p:nvPr/>
        </p:nvSpPr>
        <p:spPr>
          <a:xfrm>
            <a:off x="2524125" y="3143250"/>
            <a:ext cx="1619250" cy="428625"/>
          </a:xfrm>
          <a:prstGeom prst="rect">
            <a:avLst/>
          </a:prstGeom>
          <a:noFill/>
          <a:ln w="0">
            <a:noFill/>
            <a:prstDash val="solid"/>
          </a:ln>
        </p:spPr>
        <p:txBody>
          <a:bodyPr lIns="38100" tIns="28575" rIns="38100" bIns="28575" anchor="t">
            <a:normAutofit/>
          </a:bodyPr>
          <a:lstStyle/>
          <a:p>
            <a:pPr algn="l">
              <a:buNone/>
              <a:defRPr sz="682" b="0" i="0">
                <a:solidFill>
                  <a:srgbClr val="3C3C3C"/>
                </a:solidFill>
                <a:latin typeface="华文黑体_易方达"/>
                <a:ea typeface="华文黑体_易方达"/>
                <a:cs typeface="华文黑体_易方达"/>
              </a:defRPr>
            </a:pPr>
            <a:r>
              <a:rPr sz="682" b="0" i="0">
                <a:solidFill>
                  <a:srgbClr val="3C3C3C"/>
                </a:solidFill>
                <a:latin typeface="华文黑体_易方达"/>
                <a:ea typeface="华文黑体_易方达"/>
                <a:cs typeface="华文黑体_易方达"/>
              </a:rPr>
              <a:t>全年净流入$7.41bn，互联网主题成为全球交易工具</a:t>
            </a:r>
          </a:p>
        </p:txBody>
      </p:sp>
      <p:sp>
        <p:nvSpPr>
          <p:cNvPr id="23" name="圆角矩形 22">
            <a:extLst>
              <a:ext uri="{FF2B5EF4-FFF2-40B4-BE49-F238E27FC236}">
                <a16:creationId xmlns:a16="http://schemas.microsoft.com/office/drawing/2014/main" id="{9B31C144-B577-4359-8E14-AD87D6912590}"/>
              </a:ext>
            </a:extLst>
          </p:cNvPr>
          <p:cNvSpPr>
            <a:spLocks noGrp="1"/>
          </p:cNvSpPr>
          <p:nvPr/>
        </p:nvSpPr>
        <p:spPr>
          <a:xfrm>
            <a:off x="4476750" y="2486025"/>
            <a:ext cx="1809750" cy="1209675"/>
          </a:xfrm>
          <a:prstGeom prst="roundRect">
            <a:avLst>
              <a:gd name="adj" fmla="val 1575"/>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24" name="矩形 23">
            <a:extLst>
              <a:ext uri="{FF2B5EF4-FFF2-40B4-BE49-F238E27FC236}">
                <a16:creationId xmlns:a16="http://schemas.microsoft.com/office/drawing/2014/main" id="{D4E3BE3E-DF4F-4443-8FE1-A1418D9D7244}"/>
              </a:ext>
            </a:extLst>
          </p:cNvPr>
          <p:cNvSpPr>
            <a:spLocks noGrp="1"/>
          </p:cNvSpPr>
          <p:nvPr/>
        </p:nvSpPr>
        <p:spPr>
          <a:xfrm>
            <a:off x="4572000" y="2571750"/>
            <a:ext cx="1619250" cy="257175"/>
          </a:xfrm>
          <a:prstGeom prst="rect">
            <a:avLst/>
          </a:prstGeom>
          <a:noFill/>
          <a:ln w="0">
            <a:noFill/>
            <a:prstDash val="solid"/>
          </a:ln>
        </p:spPr>
        <p:txBody>
          <a:bodyPr lIns="38100" tIns="28575" rIns="38100" bIns="28575" anchor="ctr">
            <a:normAutofit/>
          </a:bodyPr>
          <a:lstStyle/>
          <a:p>
            <a:pPr algn="l">
              <a:buNone/>
              <a:defRPr sz="1275" b="1" i="0">
                <a:solidFill>
                  <a:srgbClr val="1EB9E1"/>
                </a:solidFill>
                <a:latin typeface="Arial"/>
                <a:ea typeface="Arial"/>
                <a:cs typeface="Arial"/>
              </a:defRPr>
            </a:pPr>
            <a:r>
              <a:rPr sz="1275" b="1" i="0">
                <a:solidFill>
                  <a:srgbClr val="1EB9E1"/>
                </a:solidFill>
                <a:latin typeface="Arial"/>
                <a:ea typeface="Arial"/>
                <a:cs typeface="Arial"/>
              </a:rPr>
              <a:t>2024–25</a:t>
            </a:r>
          </a:p>
        </p:txBody>
      </p:sp>
      <p:sp>
        <p:nvSpPr>
          <p:cNvPr id="25" name="矩形 24">
            <a:extLst>
              <a:ext uri="{FF2B5EF4-FFF2-40B4-BE49-F238E27FC236}">
                <a16:creationId xmlns:a16="http://schemas.microsoft.com/office/drawing/2014/main" id="{6117D53D-699D-48A4-86EF-0EF61423FC9D}"/>
              </a:ext>
            </a:extLst>
          </p:cNvPr>
          <p:cNvSpPr>
            <a:spLocks noGrp="1"/>
          </p:cNvSpPr>
          <p:nvPr/>
        </p:nvSpPr>
        <p:spPr>
          <a:xfrm>
            <a:off x="4572000" y="2847975"/>
            <a:ext cx="1619250" cy="266700"/>
          </a:xfrm>
          <a:prstGeom prst="rect">
            <a:avLst/>
          </a:prstGeom>
          <a:noFill/>
          <a:ln w="0">
            <a:noFill/>
            <a:prstDash val="solid"/>
          </a:ln>
        </p:spPr>
        <p:txBody>
          <a:bodyPr lIns="38100" tIns="28575" rIns="38100" bIns="28575" anchor="ctr">
            <a:normAutofit/>
          </a:bodyPr>
          <a:lstStyle/>
          <a:p>
            <a:pPr algn="l">
              <a:buNone/>
              <a:defRPr sz="923" b="1" i="0">
                <a:solidFill>
                  <a:srgbClr val="005096"/>
                </a:solidFill>
                <a:latin typeface="华文黑体_易方达"/>
                <a:ea typeface="华文黑体_易方达"/>
                <a:cs typeface="华文黑体_易方达"/>
              </a:defRPr>
            </a:pPr>
            <a:r>
              <a:rPr sz="923" b="1" i="0">
                <a:solidFill>
                  <a:srgbClr val="005096"/>
                </a:solidFill>
                <a:latin typeface="华文黑体_易方达"/>
                <a:ea typeface="华文黑体_易方达"/>
                <a:cs typeface="华文黑体_易方达"/>
              </a:rPr>
              <a:t>第二轮扩张</a:t>
            </a:r>
          </a:p>
        </p:txBody>
      </p:sp>
      <p:sp>
        <p:nvSpPr>
          <p:cNvPr id="26" name="矩形 25">
            <a:extLst>
              <a:ext uri="{FF2B5EF4-FFF2-40B4-BE49-F238E27FC236}">
                <a16:creationId xmlns:a16="http://schemas.microsoft.com/office/drawing/2014/main" id="{3DD9514B-B3E3-4532-9BCC-CF01A31E07C1}"/>
              </a:ext>
            </a:extLst>
          </p:cNvPr>
          <p:cNvSpPr>
            <a:spLocks noGrp="1"/>
          </p:cNvSpPr>
          <p:nvPr/>
        </p:nvSpPr>
        <p:spPr>
          <a:xfrm>
            <a:off x="4572000" y="3143250"/>
            <a:ext cx="1619250" cy="428625"/>
          </a:xfrm>
          <a:prstGeom prst="rect">
            <a:avLst/>
          </a:prstGeom>
          <a:noFill/>
          <a:ln w="0">
            <a:noFill/>
            <a:prstDash val="solid"/>
          </a:ln>
        </p:spPr>
        <p:txBody>
          <a:bodyPr lIns="38100" tIns="28575" rIns="38100" bIns="28575" anchor="t">
            <a:normAutofit/>
          </a:bodyPr>
          <a:lstStyle/>
          <a:p>
            <a:pPr algn="l">
              <a:buNone/>
              <a:defRPr sz="682" b="0" i="0">
                <a:solidFill>
                  <a:srgbClr val="3C3C3C"/>
                </a:solidFill>
                <a:latin typeface="华文黑体_易方达"/>
                <a:ea typeface="华文黑体_易方达"/>
                <a:cs typeface="华文黑体_易方达"/>
              </a:defRPr>
            </a:pPr>
            <a:r>
              <a:rPr sz="682" b="0" i="0">
                <a:solidFill>
                  <a:srgbClr val="3C3C3C"/>
                </a:solidFill>
                <a:latin typeface="华文黑体_易方达"/>
                <a:ea typeface="华文黑体_易方达"/>
                <a:cs typeface="华文黑体_易方达"/>
              </a:rPr>
              <a:t>9·24后流入集中；2025净流入$1.98bn</a:t>
            </a:r>
          </a:p>
        </p:txBody>
      </p:sp>
      <p:sp>
        <p:nvSpPr>
          <p:cNvPr id="27" name="圆角矩形 26">
            <a:extLst>
              <a:ext uri="{FF2B5EF4-FFF2-40B4-BE49-F238E27FC236}">
                <a16:creationId xmlns:a16="http://schemas.microsoft.com/office/drawing/2014/main" id="{F4EC14E4-0EBE-43E2-8B73-5499FFCBA5EC}"/>
              </a:ext>
            </a:extLst>
          </p:cNvPr>
          <p:cNvSpPr>
            <a:spLocks noGrp="1"/>
          </p:cNvSpPr>
          <p:nvPr/>
        </p:nvSpPr>
        <p:spPr>
          <a:xfrm>
            <a:off x="6524625" y="2486025"/>
            <a:ext cx="1809750" cy="1209675"/>
          </a:xfrm>
          <a:prstGeom prst="roundRect">
            <a:avLst>
              <a:gd name="adj" fmla="val 1575"/>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28" name="矩形 27">
            <a:extLst>
              <a:ext uri="{FF2B5EF4-FFF2-40B4-BE49-F238E27FC236}">
                <a16:creationId xmlns:a16="http://schemas.microsoft.com/office/drawing/2014/main" id="{AB25092C-C6F7-46C7-93E1-F19B8091E95A}"/>
              </a:ext>
            </a:extLst>
          </p:cNvPr>
          <p:cNvSpPr>
            <a:spLocks noGrp="1"/>
          </p:cNvSpPr>
          <p:nvPr/>
        </p:nvSpPr>
        <p:spPr>
          <a:xfrm>
            <a:off x="6619875" y="2571750"/>
            <a:ext cx="1619250" cy="257175"/>
          </a:xfrm>
          <a:prstGeom prst="rect">
            <a:avLst/>
          </a:prstGeom>
          <a:noFill/>
          <a:ln w="0">
            <a:noFill/>
            <a:prstDash val="solid"/>
          </a:ln>
        </p:spPr>
        <p:txBody>
          <a:bodyPr lIns="38100" tIns="28575" rIns="38100" bIns="28575" anchor="ctr">
            <a:normAutofit/>
          </a:bodyPr>
          <a:lstStyle/>
          <a:p>
            <a:pPr algn="l">
              <a:buNone/>
              <a:defRPr sz="1275" b="1" i="0">
                <a:solidFill>
                  <a:srgbClr val="1EB9E1"/>
                </a:solidFill>
                <a:latin typeface="Arial"/>
                <a:ea typeface="Arial"/>
                <a:cs typeface="Arial"/>
              </a:defRPr>
            </a:pPr>
            <a:r>
              <a:rPr sz="1275" b="1" i="0">
                <a:solidFill>
                  <a:srgbClr val="1EB9E1"/>
                </a:solidFill>
                <a:latin typeface="Arial"/>
                <a:ea typeface="Arial"/>
                <a:cs typeface="Arial"/>
              </a:rPr>
              <a:t>2026</a:t>
            </a:r>
          </a:p>
        </p:txBody>
      </p:sp>
      <p:sp>
        <p:nvSpPr>
          <p:cNvPr id="29" name="矩形 28">
            <a:extLst>
              <a:ext uri="{FF2B5EF4-FFF2-40B4-BE49-F238E27FC236}">
                <a16:creationId xmlns:a16="http://schemas.microsoft.com/office/drawing/2014/main" id="{B400B9DB-B1F9-42E8-A9EB-D6BCCC685B4E}"/>
              </a:ext>
            </a:extLst>
          </p:cNvPr>
          <p:cNvSpPr>
            <a:spLocks noGrp="1"/>
          </p:cNvSpPr>
          <p:nvPr/>
        </p:nvSpPr>
        <p:spPr>
          <a:xfrm>
            <a:off x="6619875" y="2847975"/>
            <a:ext cx="1619250" cy="266700"/>
          </a:xfrm>
          <a:prstGeom prst="rect">
            <a:avLst/>
          </a:prstGeom>
          <a:noFill/>
          <a:ln w="0">
            <a:noFill/>
            <a:prstDash val="solid"/>
          </a:ln>
        </p:spPr>
        <p:txBody>
          <a:bodyPr lIns="38100" tIns="28575" rIns="38100" bIns="28575" anchor="ctr">
            <a:normAutofit/>
          </a:bodyPr>
          <a:lstStyle/>
          <a:p>
            <a:pPr algn="l">
              <a:buNone/>
              <a:defRPr sz="923" b="1" i="0">
                <a:solidFill>
                  <a:srgbClr val="005096"/>
                </a:solidFill>
                <a:latin typeface="华文黑体_易方达"/>
                <a:ea typeface="华文黑体_易方达"/>
                <a:cs typeface="华文黑体_易方达"/>
              </a:defRPr>
            </a:pPr>
            <a:r>
              <a:rPr sz="923" b="1" i="0">
                <a:solidFill>
                  <a:srgbClr val="005096"/>
                </a:solidFill>
                <a:latin typeface="华文黑体_易方达"/>
                <a:ea typeface="华文黑体_易方达"/>
                <a:cs typeface="华文黑体_易方达"/>
              </a:rPr>
              <a:t>生态深化</a:t>
            </a:r>
          </a:p>
        </p:txBody>
      </p:sp>
      <p:sp>
        <p:nvSpPr>
          <p:cNvPr id="30" name="矩形 29">
            <a:extLst>
              <a:ext uri="{FF2B5EF4-FFF2-40B4-BE49-F238E27FC236}">
                <a16:creationId xmlns:a16="http://schemas.microsoft.com/office/drawing/2014/main" id="{4B1AA9C1-B4C5-459E-B286-DCCB6157CCE4}"/>
              </a:ext>
            </a:extLst>
          </p:cNvPr>
          <p:cNvSpPr>
            <a:spLocks noGrp="1"/>
          </p:cNvSpPr>
          <p:nvPr/>
        </p:nvSpPr>
        <p:spPr>
          <a:xfrm>
            <a:off x="6619875" y="3143250"/>
            <a:ext cx="1619250" cy="428625"/>
          </a:xfrm>
          <a:prstGeom prst="rect">
            <a:avLst/>
          </a:prstGeom>
          <a:noFill/>
          <a:ln w="0">
            <a:noFill/>
            <a:prstDash val="solid"/>
          </a:ln>
        </p:spPr>
        <p:txBody>
          <a:bodyPr lIns="38100" tIns="28575" rIns="38100" bIns="28575" anchor="t">
            <a:normAutofit/>
          </a:bodyPr>
          <a:lstStyle/>
          <a:p>
            <a:pPr algn="l">
              <a:buNone/>
              <a:defRPr sz="682" b="0" i="0">
                <a:solidFill>
                  <a:srgbClr val="3C3C3C"/>
                </a:solidFill>
                <a:latin typeface="华文黑体_易方达"/>
                <a:ea typeface="华文黑体_易方达"/>
                <a:cs typeface="华文黑体_易方达"/>
              </a:defRPr>
            </a:pPr>
            <a:r>
              <a:rPr sz="682" b="0" i="0">
                <a:solidFill>
                  <a:srgbClr val="3C3C3C"/>
                </a:solidFill>
                <a:latin typeface="华文黑体_易方达"/>
                <a:ea typeface="华文黑体_易方达"/>
                <a:cs typeface="华文黑体_易方达"/>
              </a:rPr>
              <a:t>Eurex推出UCITS期权；美国出现缓冲、备兑与杠杆产品</a:t>
            </a:r>
          </a:p>
        </p:txBody>
      </p:sp>
      <p:cxnSp>
        <p:nvCxnSpPr>
          <p:cNvPr id="194" name="直线箭头连接符 193"/>
          <p:cNvCxnSpPr>
            <a:stCxn id="19" idx="1"/>
            <a:endCxn id="15" idx="3"/>
          </p:cNvCxnSpPr>
          <p:nvPr/>
        </p:nvCxnSpPr>
        <p:spPr>
          <a:xfrm flipH="1">
            <a:off x="2190750" y="3090863"/>
            <a:ext cx="238125" cy="0"/>
          </a:xfrm>
          <a:prstGeom prst="straightConnector1">
            <a:avLst/>
          </a:prstGeom>
          <a:ln w="13335">
            <a:solidFill>
              <a:srgbClr val="0078B4"/>
            </a:solidFill>
            <a:prstDash val="solid"/>
            <a:headEnd type="arrow" w="sm" len="sm"/>
          </a:ln>
        </p:spPr>
      </p:cxnSp>
      <p:cxnSp>
        <p:nvCxnSpPr>
          <p:cNvPr id="195" name="直线箭头连接符 194"/>
          <p:cNvCxnSpPr>
            <a:stCxn id="23" idx="1"/>
            <a:endCxn id="19" idx="3"/>
          </p:cNvCxnSpPr>
          <p:nvPr/>
        </p:nvCxnSpPr>
        <p:spPr>
          <a:xfrm flipH="1">
            <a:off x="4238625" y="3090863"/>
            <a:ext cx="238125" cy="0"/>
          </a:xfrm>
          <a:prstGeom prst="straightConnector1">
            <a:avLst/>
          </a:prstGeom>
          <a:ln w="13335">
            <a:solidFill>
              <a:srgbClr val="0078B4"/>
            </a:solidFill>
            <a:prstDash val="solid"/>
            <a:headEnd type="arrow" w="sm" len="sm"/>
          </a:ln>
        </p:spPr>
      </p:cxnSp>
      <p:cxnSp>
        <p:nvCxnSpPr>
          <p:cNvPr id="196" name="直线箭头连接符 195"/>
          <p:cNvCxnSpPr>
            <a:stCxn id="27" idx="1"/>
            <a:endCxn id="23" idx="3"/>
          </p:cNvCxnSpPr>
          <p:nvPr/>
        </p:nvCxnSpPr>
        <p:spPr>
          <a:xfrm flipH="1">
            <a:off x="6286500" y="3090863"/>
            <a:ext cx="238125" cy="0"/>
          </a:xfrm>
          <a:prstGeom prst="straightConnector1">
            <a:avLst/>
          </a:prstGeom>
          <a:ln w="13335">
            <a:solidFill>
              <a:srgbClr val="0078B4"/>
            </a:solidFill>
            <a:prstDash val="solid"/>
            <a:headEnd type="arrow" w="sm" len="sm"/>
          </a:ln>
        </p:spPr>
      </p:cxnSp>
      <p:sp>
        <p:nvSpPr>
          <p:cNvPr id="34" name="圆角矩形 33">
            <a:extLst>
              <a:ext uri="{FF2B5EF4-FFF2-40B4-BE49-F238E27FC236}">
                <a16:creationId xmlns:a16="http://schemas.microsoft.com/office/drawing/2014/main" id="{85C83BD8-C74F-4DD1-84B1-6ECFD98FF88C}"/>
              </a:ext>
            </a:extLst>
          </p:cNvPr>
          <p:cNvSpPr>
            <a:spLocks noGrp="1"/>
          </p:cNvSpPr>
          <p:nvPr/>
        </p:nvSpPr>
        <p:spPr>
          <a:xfrm>
            <a:off x="381000" y="3962400"/>
            <a:ext cx="7953375" cy="438150"/>
          </a:xfrm>
          <a:prstGeom prst="roundRect">
            <a:avLst>
              <a:gd name="adj" fmla="val 4348"/>
            </a:avLst>
          </a:prstGeom>
          <a:solidFill>
            <a:srgbClr val="FFF9E8"/>
          </a:solidFill>
          <a:ln w="6668">
            <a:solidFill>
              <a:srgbClr val="F0BE42"/>
            </a:solidFill>
            <a:prstDash val="solid"/>
          </a:ln>
        </p:spPr>
        <p:txBody>
          <a:bodyPr/>
          <a:lstStyle/>
          <a:p>
            <a:endParaRPr lang="zh-CN" altLang="en-US"/>
          </a:p>
        </p:txBody>
      </p:sp>
      <p:sp>
        <p:nvSpPr>
          <p:cNvPr id="35" name="矩形 34">
            <a:extLst>
              <a:ext uri="{FF2B5EF4-FFF2-40B4-BE49-F238E27FC236}">
                <a16:creationId xmlns:a16="http://schemas.microsoft.com/office/drawing/2014/main" id="{5BB49620-57EC-4334-9786-599638F07862}"/>
              </a:ext>
            </a:extLst>
          </p:cNvPr>
          <p:cNvSpPr>
            <a:spLocks noGrp="1"/>
          </p:cNvSpPr>
          <p:nvPr/>
        </p:nvSpPr>
        <p:spPr>
          <a:xfrm>
            <a:off x="447675" y="4010025"/>
            <a:ext cx="7820025" cy="342900"/>
          </a:xfrm>
          <a:prstGeom prst="rect">
            <a:avLst/>
          </a:prstGeom>
          <a:noFill/>
          <a:ln w="0">
            <a:noFill/>
            <a:prstDash val="solid"/>
          </a:ln>
        </p:spPr>
        <p:txBody>
          <a:bodyPr lIns="38100" tIns="28575" rIns="38100" bIns="28575" anchor="ctr">
            <a:normAutofit/>
          </a:bodyPr>
          <a:lstStyle/>
          <a:p>
            <a:pPr algn="ctr">
              <a:buNone/>
              <a:defRPr sz="765" b="1" i="0">
                <a:solidFill>
                  <a:srgbClr val="3C3C3C"/>
                </a:solidFill>
                <a:latin typeface="华文黑体_易方达"/>
                <a:ea typeface="华文黑体_易方达"/>
                <a:cs typeface="华文黑体_易方达"/>
              </a:defRPr>
            </a:pPr>
            <a:r>
              <a:rPr sz="765" b="1" i="0">
                <a:solidFill>
                  <a:srgbClr val="3C3C3C"/>
                </a:solidFill>
                <a:latin typeface="华文黑体_易方达"/>
                <a:ea typeface="华文黑体_易方达"/>
                <a:cs typeface="华文黑体_易方达"/>
              </a:rPr>
              <a:t>2025年9月规模峰值$9.79bn；到2026年6月回落至$4.91bn，下降49.9%，体现主题ETF的高资金弹性。</a:t>
            </a:r>
          </a:p>
        </p:txBody>
      </p:sp>
      <p:sp>
        <p:nvSpPr>
          <p:cNvPr id="36" name="矩形 35">
            <a:extLst>
              <a:ext uri="{FF2B5EF4-FFF2-40B4-BE49-F238E27FC236}">
                <a16:creationId xmlns:a16="http://schemas.microsoft.com/office/drawing/2014/main" id="{C049987E-1F8D-4F47-AAA8-89180332CB70}"/>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资料来源：KWEB重点单品分析；KraneShares官方资料；Morningstar底表</a:t>
            </a:r>
          </a:p>
        </p:txBody>
      </p:sp>
    </p:spTree>
    <p:extLst>
      <p:ext uri="{BB962C8B-B14F-4D97-AF65-F5344CB8AC3E}">
        <p14:creationId xmlns:p14="http://schemas.microsoft.com/office/powerpoint/2010/main" val="1179745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95250"/>
            <a:ext cx="6438900" cy="609600"/>
          </a:xfrm>
        </p:spPr>
        <p:txBody>
          <a:bodyPr>
            <a:normAutofit/>
          </a:bodyPr>
          <a:lstStyle/>
          <a:p>
            <a:pPr>
              <a:buNone/>
              <a:defRPr sz="1650" b="1">
                <a:solidFill>
                  <a:srgbClr val="FFFFFF"/>
                </a:solidFill>
              </a:defRPr>
            </a:pPr>
            <a:r>
              <a:rPr sz="1650" b="1">
                <a:solidFill>
                  <a:srgbClr val="FFFFFF"/>
                </a:solidFill>
                <a:latin typeface="+mn-ea"/>
                <a:ea typeface="+mn-ea"/>
                <a:cs typeface="+mn-ea"/>
              </a:rPr>
              <a:t>KWEB的规模增长由少数资金爆发年份驱动，2026H1重新转为净流出</a:t>
            </a:r>
          </a:p>
        </p:txBody>
      </p:sp>
      <p:graphicFrame>
        <p:nvGraphicFramePr>
          <p:cNvPr id="18" name="Chart"/>
          <p:cNvGraphicFramePr/>
          <p:nvPr/>
        </p:nvGraphicFramePr>
        <p:xfrm>
          <a:off x="333375" y="1066800"/>
          <a:ext cx="6000750" cy="3095625"/>
        </p:xfrm>
        <a:graphic>
          <a:graphicData uri="http://schemas.openxmlformats.org/drawingml/2006/chart">
            <c:chart xmlns:c="http://schemas.openxmlformats.org/drawingml/2006/chart" xmlns:r="http://schemas.openxmlformats.org/officeDocument/2006/relationships" r:id="rId3"/>
          </a:graphicData>
        </a:graphic>
      </p:graphicFrame>
      <p:sp>
        <p:nvSpPr>
          <p:cNvPr id="4" name="圆角矩形 3">
            <a:extLst>
              <a:ext uri="{FF2B5EF4-FFF2-40B4-BE49-F238E27FC236}">
                <a16:creationId xmlns:a16="http://schemas.microsoft.com/office/drawing/2014/main" id="{C646EB4B-44CA-45F6-8303-D3A846F944E1}"/>
              </a:ext>
            </a:extLst>
          </p:cNvPr>
          <p:cNvSpPr>
            <a:spLocks noGrp="1"/>
          </p:cNvSpPr>
          <p:nvPr/>
        </p:nvSpPr>
        <p:spPr>
          <a:xfrm>
            <a:off x="6553200" y="1114425"/>
            <a:ext cx="1952625" cy="752475"/>
          </a:xfrm>
          <a:prstGeom prst="roundRect">
            <a:avLst>
              <a:gd name="adj" fmla="val 253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5" name="矩形 4">
            <a:extLst>
              <a:ext uri="{FF2B5EF4-FFF2-40B4-BE49-F238E27FC236}">
                <a16:creationId xmlns:a16="http://schemas.microsoft.com/office/drawing/2014/main" id="{F52876B3-2337-4BD6-B14C-EEAF5634C595}"/>
              </a:ext>
            </a:extLst>
          </p:cNvPr>
          <p:cNvSpPr>
            <a:spLocks noGrp="1"/>
          </p:cNvSpPr>
          <p:nvPr/>
        </p:nvSpPr>
        <p:spPr>
          <a:xfrm>
            <a:off x="6629400" y="1190625"/>
            <a:ext cx="1800225" cy="331089"/>
          </a:xfrm>
          <a:prstGeom prst="rect">
            <a:avLst/>
          </a:prstGeom>
          <a:noFill/>
          <a:ln w="0">
            <a:noFill/>
            <a:prstDash val="solid"/>
          </a:ln>
        </p:spPr>
        <p:txBody>
          <a:bodyPr lIns="38100" tIns="28575" rIns="38100" bIns="28575" anchor="ctr">
            <a:normAutofit/>
          </a:bodyPr>
          <a:lstStyle/>
          <a:p>
            <a:pPr algn="l">
              <a:buNone/>
              <a:defRPr sz="1575" b="1" i="0">
                <a:solidFill>
                  <a:srgbClr val="1EB9E1"/>
                </a:solidFill>
                <a:latin typeface="Arial"/>
                <a:ea typeface="Arial"/>
                <a:cs typeface="Arial"/>
              </a:defRPr>
            </a:pPr>
            <a:r>
              <a:rPr sz="1575" b="1" i="0">
                <a:solidFill>
                  <a:srgbClr val="1EB9E1"/>
                </a:solidFill>
                <a:latin typeface="Arial"/>
                <a:ea typeface="Arial"/>
                <a:cs typeface="Arial"/>
              </a:rPr>
              <a:t>+$7.41bn</a:t>
            </a:r>
          </a:p>
        </p:txBody>
      </p:sp>
      <p:sp>
        <p:nvSpPr>
          <p:cNvPr id="6" name="矩形 5">
            <a:extLst>
              <a:ext uri="{FF2B5EF4-FFF2-40B4-BE49-F238E27FC236}">
                <a16:creationId xmlns:a16="http://schemas.microsoft.com/office/drawing/2014/main" id="{8330520B-0772-41D2-AE88-3475744D6875}"/>
              </a:ext>
            </a:extLst>
          </p:cNvPr>
          <p:cNvSpPr>
            <a:spLocks noGrp="1"/>
          </p:cNvSpPr>
          <p:nvPr/>
        </p:nvSpPr>
        <p:spPr>
          <a:xfrm>
            <a:off x="6629400" y="1483138"/>
            <a:ext cx="1800225" cy="285941"/>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2021全年净流入</a:t>
            </a:r>
          </a:p>
        </p:txBody>
      </p:sp>
      <p:sp>
        <p:nvSpPr>
          <p:cNvPr id="7" name="圆角矩形 6">
            <a:extLst>
              <a:ext uri="{FF2B5EF4-FFF2-40B4-BE49-F238E27FC236}">
                <a16:creationId xmlns:a16="http://schemas.microsoft.com/office/drawing/2014/main" id="{2F64704D-545F-4CCC-9B31-EC38C9C4C69D}"/>
              </a:ext>
            </a:extLst>
          </p:cNvPr>
          <p:cNvSpPr>
            <a:spLocks noGrp="1"/>
          </p:cNvSpPr>
          <p:nvPr/>
        </p:nvSpPr>
        <p:spPr>
          <a:xfrm>
            <a:off x="6553200" y="1990725"/>
            <a:ext cx="1952625" cy="752475"/>
          </a:xfrm>
          <a:prstGeom prst="roundRect">
            <a:avLst>
              <a:gd name="adj" fmla="val 253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8" name="矩形 7">
            <a:extLst>
              <a:ext uri="{FF2B5EF4-FFF2-40B4-BE49-F238E27FC236}">
                <a16:creationId xmlns:a16="http://schemas.microsoft.com/office/drawing/2014/main" id="{C4264C7A-C092-4FAE-83F9-9F91CD94BC89}"/>
              </a:ext>
            </a:extLst>
          </p:cNvPr>
          <p:cNvSpPr>
            <a:spLocks noGrp="1"/>
          </p:cNvSpPr>
          <p:nvPr/>
        </p:nvSpPr>
        <p:spPr>
          <a:xfrm>
            <a:off x="6629400" y="2066925"/>
            <a:ext cx="1800225" cy="331089"/>
          </a:xfrm>
          <a:prstGeom prst="rect">
            <a:avLst/>
          </a:prstGeom>
          <a:noFill/>
          <a:ln w="0">
            <a:noFill/>
            <a:prstDash val="solid"/>
          </a:ln>
        </p:spPr>
        <p:txBody>
          <a:bodyPr lIns="38100" tIns="28575" rIns="38100" bIns="28575" anchor="ctr">
            <a:normAutofit/>
          </a:bodyPr>
          <a:lstStyle/>
          <a:p>
            <a:pPr algn="l">
              <a:buNone/>
              <a:defRPr sz="1575" b="1" i="0">
                <a:solidFill>
                  <a:srgbClr val="005096"/>
                </a:solidFill>
                <a:latin typeface="Arial"/>
                <a:ea typeface="Arial"/>
                <a:cs typeface="Arial"/>
              </a:defRPr>
            </a:pPr>
            <a:r>
              <a:rPr sz="1575" b="1" i="0">
                <a:solidFill>
                  <a:srgbClr val="005096"/>
                </a:solidFill>
                <a:latin typeface="Arial"/>
                <a:ea typeface="Arial"/>
                <a:cs typeface="Arial"/>
              </a:rPr>
              <a:t>+$1.98bn</a:t>
            </a:r>
          </a:p>
        </p:txBody>
      </p:sp>
      <p:sp>
        <p:nvSpPr>
          <p:cNvPr id="9" name="矩形 8">
            <a:extLst>
              <a:ext uri="{FF2B5EF4-FFF2-40B4-BE49-F238E27FC236}">
                <a16:creationId xmlns:a16="http://schemas.microsoft.com/office/drawing/2014/main" id="{A257A3A3-E49A-41FA-A37E-7D4B01ECC6EF}"/>
              </a:ext>
            </a:extLst>
          </p:cNvPr>
          <p:cNvSpPr>
            <a:spLocks noGrp="1"/>
          </p:cNvSpPr>
          <p:nvPr/>
        </p:nvSpPr>
        <p:spPr>
          <a:xfrm>
            <a:off x="6629400" y="2359438"/>
            <a:ext cx="1800225" cy="285941"/>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2025全年净流入</a:t>
            </a:r>
          </a:p>
        </p:txBody>
      </p:sp>
      <p:sp>
        <p:nvSpPr>
          <p:cNvPr id="10" name="圆角矩形 9">
            <a:extLst>
              <a:ext uri="{FF2B5EF4-FFF2-40B4-BE49-F238E27FC236}">
                <a16:creationId xmlns:a16="http://schemas.microsoft.com/office/drawing/2014/main" id="{4C2F669B-F8CA-430E-819E-47029E23B526}"/>
              </a:ext>
            </a:extLst>
          </p:cNvPr>
          <p:cNvSpPr>
            <a:spLocks noGrp="1"/>
          </p:cNvSpPr>
          <p:nvPr/>
        </p:nvSpPr>
        <p:spPr>
          <a:xfrm>
            <a:off x="6553200" y="2867025"/>
            <a:ext cx="1952625" cy="752475"/>
          </a:xfrm>
          <a:prstGeom prst="roundRect">
            <a:avLst>
              <a:gd name="adj" fmla="val 253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1" name="矩形 10">
            <a:extLst>
              <a:ext uri="{FF2B5EF4-FFF2-40B4-BE49-F238E27FC236}">
                <a16:creationId xmlns:a16="http://schemas.microsoft.com/office/drawing/2014/main" id="{795C8A20-FBD2-4BC7-B6AE-15490DCB8161}"/>
              </a:ext>
            </a:extLst>
          </p:cNvPr>
          <p:cNvSpPr>
            <a:spLocks noGrp="1"/>
          </p:cNvSpPr>
          <p:nvPr/>
        </p:nvSpPr>
        <p:spPr>
          <a:xfrm>
            <a:off x="6629400" y="2943225"/>
            <a:ext cx="1800225" cy="331089"/>
          </a:xfrm>
          <a:prstGeom prst="rect">
            <a:avLst/>
          </a:prstGeom>
          <a:noFill/>
          <a:ln w="0">
            <a:noFill/>
            <a:prstDash val="solid"/>
          </a:ln>
        </p:spPr>
        <p:txBody>
          <a:bodyPr lIns="38100" tIns="28575" rIns="38100" bIns="28575" anchor="ctr">
            <a:normAutofit/>
          </a:bodyPr>
          <a:lstStyle/>
          <a:p>
            <a:pPr algn="l">
              <a:buNone/>
              <a:defRPr sz="1575" b="1" i="0">
                <a:solidFill>
                  <a:srgbClr val="C94A4A"/>
                </a:solidFill>
                <a:latin typeface="Arial"/>
                <a:ea typeface="Arial"/>
                <a:cs typeface="Arial"/>
              </a:defRPr>
            </a:pPr>
            <a:r>
              <a:rPr sz="1575" b="1" i="0">
                <a:solidFill>
                  <a:srgbClr val="C94A4A"/>
                </a:solidFill>
                <a:latin typeface="Arial"/>
                <a:ea typeface="Arial"/>
                <a:cs typeface="Arial"/>
              </a:rPr>
              <a:t>-$0.82bn</a:t>
            </a:r>
          </a:p>
        </p:txBody>
      </p:sp>
      <p:sp>
        <p:nvSpPr>
          <p:cNvPr id="12" name="矩形 11">
            <a:extLst>
              <a:ext uri="{FF2B5EF4-FFF2-40B4-BE49-F238E27FC236}">
                <a16:creationId xmlns:a16="http://schemas.microsoft.com/office/drawing/2014/main" id="{75A5C34C-4D22-41B9-820B-6BDBCA31D4D7}"/>
              </a:ext>
            </a:extLst>
          </p:cNvPr>
          <p:cNvSpPr>
            <a:spLocks noGrp="1"/>
          </p:cNvSpPr>
          <p:nvPr/>
        </p:nvSpPr>
        <p:spPr>
          <a:xfrm>
            <a:off x="6629400" y="3235738"/>
            <a:ext cx="1800225" cy="285941"/>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2026H1净流出</a:t>
            </a:r>
          </a:p>
        </p:txBody>
      </p:sp>
      <p:sp>
        <p:nvSpPr>
          <p:cNvPr id="13" name="圆角矩形 12">
            <a:extLst>
              <a:ext uri="{FF2B5EF4-FFF2-40B4-BE49-F238E27FC236}">
                <a16:creationId xmlns:a16="http://schemas.microsoft.com/office/drawing/2014/main" id="{A7A5420C-A640-4E5A-A547-0BC94440AE8A}"/>
              </a:ext>
            </a:extLst>
          </p:cNvPr>
          <p:cNvSpPr>
            <a:spLocks noGrp="1"/>
          </p:cNvSpPr>
          <p:nvPr/>
        </p:nvSpPr>
        <p:spPr>
          <a:xfrm>
            <a:off x="6553200" y="3743325"/>
            <a:ext cx="1952625" cy="542925"/>
          </a:xfrm>
          <a:prstGeom prst="roundRect">
            <a:avLst>
              <a:gd name="adj" fmla="val 3509"/>
            </a:avLst>
          </a:prstGeom>
          <a:solidFill>
            <a:srgbClr val="FFF9E8"/>
          </a:solidFill>
          <a:ln w="6668">
            <a:solidFill>
              <a:srgbClr val="F0BE42"/>
            </a:solidFill>
            <a:prstDash val="solid"/>
          </a:ln>
        </p:spPr>
        <p:txBody>
          <a:bodyPr/>
          <a:lstStyle/>
          <a:p>
            <a:endParaRPr lang="zh-CN" altLang="en-US"/>
          </a:p>
        </p:txBody>
      </p:sp>
      <p:sp>
        <p:nvSpPr>
          <p:cNvPr id="14" name="矩形 13">
            <a:extLst>
              <a:ext uri="{FF2B5EF4-FFF2-40B4-BE49-F238E27FC236}">
                <a16:creationId xmlns:a16="http://schemas.microsoft.com/office/drawing/2014/main" id="{E2FA54DE-BC9A-4DDA-B4D4-34861C8D3DB7}"/>
              </a:ext>
            </a:extLst>
          </p:cNvPr>
          <p:cNvSpPr>
            <a:spLocks noGrp="1"/>
          </p:cNvSpPr>
          <p:nvPr/>
        </p:nvSpPr>
        <p:spPr>
          <a:xfrm>
            <a:off x="6619875" y="3790950"/>
            <a:ext cx="1819275" cy="447675"/>
          </a:xfrm>
          <a:prstGeom prst="rect">
            <a:avLst/>
          </a:prstGeom>
          <a:noFill/>
          <a:ln w="0">
            <a:noFill/>
            <a:prstDash val="solid"/>
          </a:ln>
        </p:spPr>
        <p:txBody>
          <a:bodyPr lIns="38100" tIns="28575" rIns="38100" bIns="28575" anchor="ctr">
            <a:normAutofit/>
          </a:bodyPr>
          <a:lstStyle/>
          <a:p>
            <a:pPr algn="l">
              <a:buNone/>
              <a:defRPr sz="682" b="1" i="0">
                <a:solidFill>
                  <a:srgbClr val="3C3C3C"/>
                </a:solidFill>
                <a:latin typeface="华文黑体_易方达"/>
                <a:ea typeface="华文黑体_易方达"/>
                <a:cs typeface="华文黑体_易方达"/>
              </a:defRPr>
            </a:pPr>
            <a:r>
              <a:rPr sz="682" b="1" i="0">
                <a:solidFill>
                  <a:srgbClr val="3C3C3C"/>
                </a:solidFill>
                <a:latin typeface="华文黑体_易方达"/>
                <a:ea typeface="华文黑体_易方达"/>
                <a:cs typeface="华文黑体_易方达"/>
              </a:rPr>
              <a:t>过去12个月仍为净流入约$0.91bn，但2026年6月单月净流出$0.85bn；观察KWEB必须同时看规模、申赎和指数收益。</a:t>
            </a:r>
          </a:p>
        </p:txBody>
      </p:sp>
      <p:sp>
        <p:nvSpPr>
          <p:cNvPr id="15" name="矩形 14">
            <a:extLst>
              <a:ext uri="{FF2B5EF4-FFF2-40B4-BE49-F238E27FC236}">
                <a16:creationId xmlns:a16="http://schemas.microsoft.com/office/drawing/2014/main" id="{2641888D-AC53-4065-987C-0DC22DB254AC}"/>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资料来源：Morningstar底表；KWEB年度资金流汇总，单位USD bn</a:t>
            </a:r>
          </a:p>
        </p:txBody>
      </p:sp>
    </p:spTree>
    <p:extLst>
      <p:ext uri="{BB962C8B-B14F-4D97-AF65-F5344CB8AC3E}">
        <p14:creationId xmlns:p14="http://schemas.microsoft.com/office/powerpoint/2010/main" val="1179745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94FA71D-32D3-7EAC-8818-7A00C3144118}"/>
              </a:ext>
            </a:extLst>
          </p:cNvPr>
          <p:cNvSpPr>
            <a:spLocks noGrp="1"/>
          </p:cNvSpPr>
          <p:nvPr>
            <p:ph idx="1"/>
          </p:nvPr>
        </p:nvSpPr>
        <p:spPr/>
        <p:txBody>
          <a:bodyPr/>
          <a:lstStyle/>
          <a:p>
            <a:endParaRPr kumimoji="1" lang="zh-CN" altLang="en-US"/>
          </a:p>
        </p:txBody>
      </p:sp>
      <p:sp>
        <p:nvSpPr>
          <p:cNvPr id="3" name="内容占位符 2">
            <a:extLst>
              <a:ext uri="{FF2B5EF4-FFF2-40B4-BE49-F238E27FC236}">
                <a16:creationId xmlns:a16="http://schemas.microsoft.com/office/drawing/2014/main" id="{16966946-BF30-D3B6-F910-A90B4BA8CACC}"/>
              </a:ext>
            </a:extLst>
          </p:cNvPr>
          <p:cNvSpPr>
            <a:spLocks noGrp="1"/>
          </p:cNvSpPr>
          <p:nvPr>
            <p:ph idx="10"/>
          </p:nvPr>
        </p:nvSpPr>
        <p:spPr/>
        <p:txBody>
          <a:bodyPr/>
          <a:lstStyle/>
          <a:p>
            <a:endParaRPr kumimoji="1"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650" b="1">
                <a:solidFill>
                  <a:srgbClr val="FFFFFF"/>
                </a:solidFill>
              </a:defRPr>
            </a:pPr>
            <a:r>
              <a:rPr sz="1650" b="1">
                <a:solidFill>
                  <a:srgbClr val="FFFFFF"/>
                </a:solidFill>
                <a:latin typeface="+mn-ea"/>
                <a:ea typeface="+mn-ea"/>
                <a:cs typeface="+mn-ea"/>
              </a:rPr>
              <a:t>KWEB聚焦互联网平台，CQQQ覆盖更广的中国科技产业链</a:t>
            </a:r>
          </a:p>
        </p:txBody>
      </p:sp>
      <p:graphicFrame>
        <p:nvGraphicFramePr>
          <p:cNvPr id="9" name="表格 8"/>
          <p:cNvGraphicFramePr/>
          <p:nvPr/>
        </p:nvGraphicFramePr>
        <p:xfrm>
          <a:off x="333375" y="1019175"/>
          <a:ext cx="8191500" cy="3105150"/>
        </p:xfrm>
        <a:graphic>
          <a:graphicData uri="http://schemas.openxmlformats.org/drawingml/2006/table">
            <a:tbl>
              <a:tblPr/>
              <a:tblGrid>
                <a:gridCol w="1684234">
                  <a:extLst>
                    <a:ext uri="{9D8B030D-6E8A-4147-A177-3AD203B41FA5}">
                      <a16:colId xmlns:a16="http://schemas.microsoft.com/office/drawing/2014/main" val="20000"/>
                    </a:ext>
                  </a:extLst>
                </a:gridCol>
                <a:gridCol w="3062243">
                  <a:extLst>
                    <a:ext uri="{9D8B030D-6E8A-4147-A177-3AD203B41FA5}">
                      <a16:colId xmlns:a16="http://schemas.microsoft.com/office/drawing/2014/main" val="20001"/>
                    </a:ext>
                  </a:extLst>
                </a:gridCol>
                <a:gridCol w="3445023">
                  <a:extLst>
                    <a:ext uri="{9D8B030D-6E8A-4147-A177-3AD203B41FA5}">
                      <a16:colId xmlns:a16="http://schemas.microsoft.com/office/drawing/2014/main" val="20002"/>
                    </a:ext>
                  </a:extLst>
                </a:gridCol>
              </a:tblGrid>
              <a:tr h="266700">
                <a:tc>
                  <a:txBody>
                    <a:bodyPr/>
                    <a:lstStyle/>
                    <a:p>
                      <a:pPr algn="ctr">
                        <a:buNone/>
                      </a:pPr>
                      <a:r>
                        <a:rPr sz="713" b="1">
                          <a:solidFill>
                            <a:srgbClr val="FFFFFF"/>
                          </a:solidFill>
                          <a:latin typeface="华文黑体_易方达"/>
                          <a:ea typeface="华文黑体_易方达"/>
                          <a:cs typeface="华文黑体_易方达"/>
                        </a:rPr>
                        <a:t>维度</a:t>
                      </a:r>
                    </a:p>
                  </a:txBody>
                  <a:tcPr>
                    <a:solidFill>
                      <a:srgbClr val="005096"/>
                    </a:solidFill>
                  </a:tcPr>
                </a:tc>
                <a:tc>
                  <a:txBody>
                    <a:bodyPr/>
                    <a:lstStyle/>
                    <a:p>
                      <a:pPr algn="ctr">
                        <a:buNone/>
                      </a:pPr>
                      <a:r>
                        <a:rPr sz="713" b="1">
                          <a:solidFill>
                            <a:srgbClr val="FFFFFF"/>
                          </a:solidFill>
                          <a:latin typeface="华文黑体_易方达"/>
                          <a:ea typeface="华文黑体_易方达"/>
                          <a:cs typeface="华文黑体_易方达"/>
                        </a:rPr>
                        <a:t>KWEB</a:t>
                      </a:r>
                    </a:p>
                  </a:txBody>
                  <a:tcPr>
                    <a:solidFill>
                      <a:srgbClr val="005096"/>
                    </a:solidFill>
                  </a:tcPr>
                </a:tc>
                <a:tc>
                  <a:txBody>
                    <a:bodyPr/>
                    <a:lstStyle/>
                    <a:p>
                      <a:pPr algn="ctr">
                        <a:buNone/>
                      </a:pPr>
                      <a:r>
                        <a:rPr sz="713" b="1">
                          <a:solidFill>
                            <a:srgbClr val="FFFFFF"/>
                          </a:solidFill>
                          <a:latin typeface="华文黑体_易方达"/>
                          <a:ea typeface="华文黑体_易方达"/>
                          <a:cs typeface="华文黑体_易方达"/>
                        </a:rPr>
                        <a:t>CQQQ</a:t>
                      </a:r>
                    </a:p>
                  </a:txBody>
                  <a:tcPr>
                    <a:solidFill>
                      <a:srgbClr val="005096"/>
                    </a:solidFill>
                  </a:tcPr>
                </a:tc>
                <a:extLst>
                  <a:ext uri="{0D108BD9-81ED-4DB2-BD59-A6C34878D82A}">
                    <a16:rowId xmlns:a16="http://schemas.microsoft.com/office/drawing/2014/main" val="10000"/>
                  </a:ext>
                </a:extLst>
              </a:tr>
              <a:tr h="354806">
                <a:tc>
                  <a:txBody>
                    <a:bodyPr/>
                    <a:lstStyle/>
                    <a:p>
                      <a:pPr algn="l">
                        <a:buNone/>
                      </a:pPr>
                      <a:r>
                        <a:rPr sz="690" b="1">
                          <a:solidFill>
                            <a:srgbClr val="3C3C3C"/>
                          </a:solidFill>
                          <a:latin typeface="华文黑体_易方达"/>
                          <a:ea typeface="华文黑体_易方达"/>
                          <a:cs typeface="华文黑体_易方达"/>
                        </a:rPr>
                        <a:t>跟踪指数</a:t>
                      </a:r>
                    </a:p>
                  </a:txBody>
                  <a:tcPr>
                    <a:solidFill>
                      <a:srgbClr val="FFFFFF"/>
                    </a:solidFill>
                  </a:tcPr>
                </a:tc>
                <a:tc>
                  <a:txBody>
                    <a:bodyPr/>
                    <a:lstStyle/>
                    <a:p>
                      <a:pPr algn="l">
                        <a:buNone/>
                      </a:pPr>
                      <a:r>
                        <a:rPr sz="690" b="0">
                          <a:solidFill>
                            <a:srgbClr val="3C3C3C"/>
                          </a:solidFill>
                          <a:latin typeface="华文黑体_易方达"/>
                          <a:ea typeface="华文黑体_易方达"/>
                          <a:cs typeface="华文黑体_易方达"/>
                        </a:rPr>
                        <a:t>CSI Overseas China Internet</a:t>
                      </a:r>
                    </a:p>
                  </a:txBody>
                  <a:tcPr>
                    <a:solidFill>
                      <a:srgbClr val="FFFFFF"/>
                    </a:solidFill>
                  </a:tcPr>
                </a:tc>
                <a:tc>
                  <a:txBody>
                    <a:bodyPr/>
                    <a:lstStyle/>
                    <a:p>
                      <a:pPr algn="l">
                        <a:buNone/>
                      </a:pPr>
                      <a:r>
                        <a:rPr sz="690" b="0">
                          <a:solidFill>
                            <a:srgbClr val="3C3C3C"/>
                          </a:solidFill>
                          <a:latin typeface="华文黑体_易方达"/>
                          <a:ea typeface="华文黑体_易方达"/>
                          <a:cs typeface="华文黑体_易方达"/>
                        </a:rPr>
                        <a:t>FTSE China Incl A 25% Technology Capped</a:t>
                      </a:r>
                    </a:p>
                  </a:txBody>
                  <a:tcPr>
                    <a:solidFill>
                      <a:srgbClr val="FFFFFF"/>
                    </a:solidFill>
                  </a:tcPr>
                </a:tc>
                <a:extLst>
                  <a:ext uri="{0D108BD9-81ED-4DB2-BD59-A6C34878D82A}">
                    <a16:rowId xmlns:a16="http://schemas.microsoft.com/office/drawing/2014/main" val="10001"/>
                  </a:ext>
                </a:extLst>
              </a:tr>
              <a:tr h="354806">
                <a:tc>
                  <a:txBody>
                    <a:bodyPr/>
                    <a:lstStyle/>
                    <a:p>
                      <a:pPr algn="l">
                        <a:buNone/>
                      </a:pPr>
                      <a:r>
                        <a:rPr sz="690" b="1">
                          <a:solidFill>
                            <a:srgbClr val="3C3C3C"/>
                          </a:solidFill>
                          <a:latin typeface="华文黑体_易方达"/>
                          <a:ea typeface="华文黑体_易方达"/>
                          <a:cs typeface="华文黑体_易方达"/>
                        </a:rPr>
                        <a:t>成分股数量</a:t>
                      </a:r>
                    </a:p>
                  </a:txBody>
                  <a:tcPr>
                    <a:solidFill>
                      <a:srgbClr val="EEF6FA"/>
                    </a:solidFill>
                  </a:tcPr>
                </a:tc>
                <a:tc>
                  <a:txBody>
                    <a:bodyPr/>
                    <a:lstStyle/>
                    <a:p>
                      <a:pPr algn="l">
                        <a:buNone/>
                      </a:pPr>
                      <a:r>
                        <a:rPr sz="690" b="0">
                          <a:solidFill>
                            <a:srgbClr val="3C3C3C"/>
                          </a:solidFill>
                          <a:latin typeface="华文黑体_易方达"/>
                          <a:ea typeface="华文黑体_易方达"/>
                          <a:cs typeface="华文黑体_易方达"/>
                        </a:rPr>
                        <a:t>33只</a:t>
                      </a:r>
                    </a:p>
                  </a:txBody>
                  <a:tcPr>
                    <a:solidFill>
                      <a:srgbClr val="EEF6FA"/>
                    </a:solidFill>
                  </a:tcPr>
                </a:tc>
                <a:tc>
                  <a:txBody>
                    <a:bodyPr/>
                    <a:lstStyle/>
                    <a:p>
                      <a:pPr algn="l">
                        <a:buNone/>
                      </a:pPr>
                      <a:r>
                        <a:rPr sz="690" b="0">
                          <a:solidFill>
                            <a:srgbClr val="3C3C3C"/>
                          </a:solidFill>
                          <a:latin typeface="华文黑体_易方达"/>
                          <a:ea typeface="华文黑体_易方达"/>
                          <a:cs typeface="华文黑体_易方达"/>
                        </a:rPr>
                        <a:t>186只</a:t>
                      </a:r>
                    </a:p>
                  </a:txBody>
                  <a:tcPr>
                    <a:solidFill>
                      <a:srgbClr val="EEF6FA"/>
                    </a:solidFill>
                  </a:tcPr>
                </a:tc>
                <a:extLst>
                  <a:ext uri="{0D108BD9-81ED-4DB2-BD59-A6C34878D82A}">
                    <a16:rowId xmlns:a16="http://schemas.microsoft.com/office/drawing/2014/main" val="10002"/>
                  </a:ext>
                </a:extLst>
              </a:tr>
              <a:tr h="354806">
                <a:tc>
                  <a:txBody>
                    <a:bodyPr/>
                    <a:lstStyle/>
                    <a:p>
                      <a:pPr algn="l">
                        <a:buNone/>
                      </a:pPr>
                      <a:r>
                        <a:rPr sz="690" b="1">
                          <a:solidFill>
                            <a:srgbClr val="3C3C3C"/>
                          </a:solidFill>
                          <a:latin typeface="华文黑体_易方达"/>
                          <a:ea typeface="华文黑体_易方达"/>
                          <a:cs typeface="华文黑体_易方达"/>
                        </a:rPr>
                        <a:t>产业暴露</a:t>
                      </a:r>
                    </a:p>
                  </a:txBody>
                  <a:tcPr>
                    <a:solidFill>
                      <a:srgbClr val="FFFFFF"/>
                    </a:solidFill>
                  </a:tcPr>
                </a:tc>
                <a:tc>
                  <a:txBody>
                    <a:bodyPr/>
                    <a:lstStyle/>
                    <a:p>
                      <a:pPr algn="l">
                        <a:buNone/>
                      </a:pPr>
                      <a:r>
                        <a:rPr sz="690" b="0">
                          <a:solidFill>
                            <a:srgbClr val="3C3C3C"/>
                          </a:solidFill>
                          <a:latin typeface="华文黑体_易方达"/>
                          <a:ea typeface="华文黑体_易方达"/>
                          <a:cs typeface="华文黑体_易方达"/>
                        </a:rPr>
                        <a:t>互联网平台、消费与数字服务</a:t>
                      </a:r>
                    </a:p>
                  </a:txBody>
                  <a:tcPr>
                    <a:solidFill>
                      <a:srgbClr val="FFFFFF"/>
                    </a:solidFill>
                  </a:tcPr>
                </a:tc>
                <a:tc>
                  <a:txBody>
                    <a:bodyPr/>
                    <a:lstStyle/>
                    <a:p>
                      <a:pPr algn="l">
                        <a:buNone/>
                      </a:pPr>
                      <a:r>
                        <a:rPr sz="690" b="0">
                          <a:solidFill>
                            <a:srgbClr val="3C3C3C"/>
                          </a:solidFill>
                          <a:latin typeface="华文黑体_易方达"/>
                          <a:ea typeface="华文黑体_易方达"/>
                          <a:cs typeface="华文黑体_易方达"/>
                        </a:rPr>
                        <a:t>A股+离岸；半导体、设备、电子、软件与平台</a:t>
                      </a:r>
                    </a:p>
                  </a:txBody>
                  <a:tcPr>
                    <a:solidFill>
                      <a:srgbClr val="FFFFFF"/>
                    </a:solidFill>
                  </a:tcPr>
                </a:tc>
                <a:extLst>
                  <a:ext uri="{0D108BD9-81ED-4DB2-BD59-A6C34878D82A}">
                    <a16:rowId xmlns:a16="http://schemas.microsoft.com/office/drawing/2014/main" val="10003"/>
                  </a:ext>
                </a:extLst>
              </a:tr>
              <a:tr h="354806">
                <a:tc>
                  <a:txBody>
                    <a:bodyPr/>
                    <a:lstStyle/>
                    <a:p>
                      <a:pPr algn="l">
                        <a:buNone/>
                      </a:pPr>
                      <a:r>
                        <a:rPr sz="690" b="1">
                          <a:solidFill>
                            <a:srgbClr val="3C3C3C"/>
                          </a:solidFill>
                          <a:latin typeface="华文黑体_易方达"/>
                          <a:ea typeface="华文黑体_易方达"/>
                          <a:cs typeface="华文黑体_易方达"/>
                        </a:rPr>
                        <a:t>成分约束</a:t>
                      </a:r>
                    </a:p>
                  </a:txBody>
                  <a:tcPr>
                    <a:solidFill>
                      <a:srgbClr val="EEF6FA"/>
                    </a:solidFill>
                  </a:tcPr>
                </a:tc>
                <a:tc>
                  <a:txBody>
                    <a:bodyPr/>
                    <a:lstStyle/>
                    <a:p>
                      <a:pPr algn="l">
                        <a:buNone/>
                      </a:pPr>
                      <a:r>
                        <a:rPr sz="690" b="0">
                          <a:solidFill>
                            <a:srgbClr val="3C3C3C"/>
                          </a:solidFill>
                          <a:latin typeface="华文黑体_易方达"/>
                          <a:ea typeface="华文黑体_易方达"/>
                          <a:cs typeface="华文黑体_易方达"/>
                        </a:rPr>
                        <a:t>10/40上限；优先香港上市；半年调整</a:t>
                      </a:r>
                    </a:p>
                  </a:txBody>
                  <a:tcPr>
                    <a:solidFill>
                      <a:srgbClr val="EEF6FA"/>
                    </a:solidFill>
                  </a:tcPr>
                </a:tc>
                <a:tc>
                  <a:txBody>
                    <a:bodyPr/>
                    <a:lstStyle/>
                    <a:p>
                      <a:pPr algn="l">
                        <a:buNone/>
                      </a:pPr>
                      <a:r>
                        <a:rPr sz="690" b="0">
                          <a:solidFill>
                            <a:srgbClr val="3C3C3C"/>
                          </a:solidFill>
                          <a:latin typeface="华文黑体_易方达"/>
                          <a:ea typeface="华文黑体_易方达"/>
                          <a:cs typeface="华文黑体_易方达"/>
                        </a:rPr>
                        <a:t>25%为A股纳入因子，不是组合上限；季度调整</a:t>
                      </a:r>
                    </a:p>
                  </a:txBody>
                  <a:tcPr>
                    <a:solidFill>
                      <a:srgbClr val="EEF6FA"/>
                    </a:solidFill>
                  </a:tcPr>
                </a:tc>
                <a:extLst>
                  <a:ext uri="{0D108BD9-81ED-4DB2-BD59-A6C34878D82A}">
                    <a16:rowId xmlns:a16="http://schemas.microsoft.com/office/drawing/2014/main" val="10004"/>
                  </a:ext>
                </a:extLst>
              </a:tr>
              <a:tr h="354806">
                <a:tc>
                  <a:txBody>
                    <a:bodyPr/>
                    <a:lstStyle/>
                    <a:p>
                      <a:pPr algn="l">
                        <a:buNone/>
                      </a:pPr>
                      <a:r>
                        <a:rPr sz="690" b="1">
                          <a:solidFill>
                            <a:srgbClr val="3C3C3C"/>
                          </a:solidFill>
                          <a:latin typeface="华文黑体_易方达"/>
                          <a:ea typeface="华文黑体_易方达"/>
                          <a:cs typeface="华文黑体_易方达"/>
                        </a:rPr>
                        <a:t>AUM / 费率</a:t>
                      </a:r>
                    </a:p>
                  </a:txBody>
                  <a:tcPr>
                    <a:solidFill>
                      <a:srgbClr val="FFFFFF"/>
                    </a:solidFill>
                  </a:tcPr>
                </a:tc>
                <a:tc>
                  <a:txBody>
                    <a:bodyPr/>
                    <a:lstStyle/>
                    <a:p>
                      <a:pPr algn="l">
                        <a:buNone/>
                      </a:pPr>
                      <a:r>
                        <a:rPr sz="690" b="0">
                          <a:solidFill>
                            <a:srgbClr val="3C3C3C"/>
                          </a:solidFill>
                          <a:latin typeface="华文黑体_易方达"/>
                          <a:ea typeface="华文黑体_易方达"/>
                          <a:cs typeface="华文黑体_易方达"/>
                        </a:rPr>
                        <a:t>$4.91bn / 0.70%</a:t>
                      </a:r>
                    </a:p>
                  </a:txBody>
                  <a:tcPr>
                    <a:solidFill>
                      <a:srgbClr val="FFFFFF"/>
                    </a:solidFill>
                  </a:tcPr>
                </a:tc>
                <a:tc>
                  <a:txBody>
                    <a:bodyPr/>
                    <a:lstStyle/>
                    <a:p>
                      <a:pPr algn="l">
                        <a:buNone/>
                      </a:pPr>
                      <a:r>
                        <a:rPr sz="690" b="0">
                          <a:solidFill>
                            <a:srgbClr val="3C3C3C"/>
                          </a:solidFill>
                          <a:latin typeface="华文黑体_易方达"/>
                          <a:ea typeface="华文黑体_易方达"/>
                          <a:cs typeface="华文黑体_易方达"/>
                        </a:rPr>
                        <a:t>$3.42bn / 0.65%</a:t>
                      </a:r>
                    </a:p>
                  </a:txBody>
                  <a:tcPr>
                    <a:solidFill>
                      <a:srgbClr val="FFFFFF"/>
                    </a:solidFill>
                  </a:tcPr>
                </a:tc>
                <a:extLst>
                  <a:ext uri="{0D108BD9-81ED-4DB2-BD59-A6C34878D82A}">
                    <a16:rowId xmlns:a16="http://schemas.microsoft.com/office/drawing/2014/main" val="10005"/>
                  </a:ext>
                </a:extLst>
              </a:tr>
              <a:tr h="354806">
                <a:tc>
                  <a:txBody>
                    <a:bodyPr/>
                    <a:lstStyle/>
                    <a:p>
                      <a:pPr algn="l">
                        <a:buNone/>
                      </a:pPr>
                      <a:r>
                        <a:rPr sz="690" b="1">
                          <a:solidFill>
                            <a:srgbClr val="3C3C3C"/>
                          </a:solidFill>
                          <a:latin typeface="华文黑体_易方达"/>
                          <a:ea typeface="华文黑体_易方达"/>
                          <a:cs typeface="华文黑体_易方达"/>
                        </a:rPr>
                        <a:t>2026H1收益</a:t>
                      </a:r>
                    </a:p>
                  </a:txBody>
                  <a:tcPr>
                    <a:solidFill>
                      <a:srgbClr val="DDF2F8"/>
                    </a:solidFill>
                  </a:tcPr>
                </a:tc>
                <a:tc>
                  <a:txBody>
                    <a:bodyPr/>
                    <a:lstStyle/>
                    <a:p>
                      <a:pPr algn="l">
                        <a:buNone/>
                      </a:pPr>
                      <a:r>
                        <a:rPr sz="690" b="1">
                          <a:solidFill>
                            <a:srgbClr val="3C3C3C"/>
                          </a:solidFill>
                          <a:latin typeface="华文黑体_易方达"/>
                          <a:ea typeface="华文黑体_易方达"/>
                          <a:cs typeface="华文黑体_易方达"/>
                        </a:rPr>
                        <a:t>-28.96%</a:t>
                      </a:r>
                    </a:p>
                  </a:txBody>
                  <a:tcPr>
                    <a:solidFill>
                      <a:srgbClr val="DDF2F8"/>
                    </a:solidFill>
                  </a:tcPr>
                </a:tc>
                <a:tc>
                  <a:txBody>
                    <a:bodyPr/>
                    <a:lstStyle/>
                    <a:p>
                      <a:pPr algn="l">
                        <a:buNone/>
                      </a:pPr>
                      <a:r>
                        <a:rPr sz="690" b="1">
                          <a:solidFill>
                            <a:srgbClr val="3C3C3C"/>
                          </a:solidFill>
                          <a:latin typeface="华文黑体_易方达"/>
                          <a:ea typeface="华文黑体_易方达"/>
                          <a:cs typeface="华文黑体_易方达"/>
                        </a:rPr>
                        <a:t>+9.61%</a:t>
                      </a:r>
                    </a:p>
                  </a:txBody>
                  <a:tcPr>
                    <a:solidFill>
                      <a:srgbClr val="DDF2F8"/>
                    </a:solidFill>
                  </a:tcPr>
                </a:tc>
                <a:extLst>
                  <a:ext uri="{0D108BD9-81ED-4DB2-BD59-A6C34878D82A}">
                    <a16:rowId xmlns:a16="http://schemas.microsoft.com/office/drawing/2014/main" val="10006"/>
                  </a:ext>
                </a:extLst>
              </a:tr>
              <a:tr h="354806">
                <a:tc>
                  <a:txBody>
                    <a:bodyPr/>
                    <a:lstStyle/>
                    <a:p>
                      <a:pPr algn="l">
                        <a:buNone/>
                      </a:pPr>
                      <a:r>
                        <a:rPr sz="690" b="1">
                          <a:solidFill>
                            <a:srgbClr val="3C3C3C"/>
                          </a:solidFill>
                          <a:latin typeface="华文黑体_易方达"/>
                          <a:ea typeface="华文黑体_易方达"/>
                          <a:cs typeface="华文黑体_易方达"/>
                        </a:rPr>
                        <a:t>全球发行</a:t>
                      </a:r>
                    </a:p>
                  </a:txBody>
                  <a:tcPr>
                    <a:solidFill>
                      <a:srgbClr val="FFFFFF"/>
                    </a:solidFill>
                  </a:tcPr>
                </a:tc>
                <a:tc>
                  <a:txBody>
                    <a:bodyPr/>
                    <a:lstStyle/>
                    <a:p>
                      <a:pPr algn="l">
                        <a:buNone/>
                      </a:pPr>
                      <a:r>
                        <a:rPr sz="690" b="0">
                          <a:solidFill>
                            <a:srgbClr val="3C3C3C"/>
                          </a:solidFill>
                          <a:latin typeface="华文黑体_易方达"/>
                          <a:ea typeface="华文黑体_易方达"/>
                          <a:cs typeface="华文黑体_易方达"/>
                        </a:rPr>
                        <a:t>同一指数、美国/爱尔兰/香港三个独立载体</a:t>
                      </a:r>
                    </a:p>
                  </a:txBody>
                  <a:tcPr>
                    <a:solidFill>
                      <a:srgbClr val="FFFFFF"/>
                    </a:solidFill>
                  </a:tcPr>
                </a:tc>
                <a:tc>
                  <a:txBody>
                    <a:bodyPr/>
                    <a:lstStyle/>
                    <a:p>
                      <a:pPr algn="l">
                        <a:buNone/>
                      </a:pPr>
                      <a:r>
                        <a:rPr sz="690" b="0">
                          <a:solidFill>
                            <a:srgbClr val="3C3C3C"/>
                          </a:solidFill>
                          <a:latin typeface="华文黑体_易方达"/>
                          <a:ea typeface="华文黑体_易方达"/>
                          <a:cs typeface="华文黑体_易方达"/>
                        </a:rPr>
                        <a:t>美国旗舰为主；海外类似产品多使用不同指数</a:t>
                      </a:r>
                    </a:p>
                  </a:txBody>
                  <a:tcPr>
                    <a:solidFill>
                      <a:srgbClr val="FFFFFF"/>
                    </a:solidFill>
                  </a:tcPr>
                </a:tc>
                <a:extLst>
                  <a:ext uri="{0D108BD9-81ED-4DB2-BD59-A6C34878D82A}">
                    <a16:rowId xmlns:a16="http://schemas.microsoft.com/office/drawing/2014/main" val="10007"/>
                  </a:ext>
                </a:extLst>
              </a:tr>
              <a:tr h="354806">
                <a:tc>
                  <a:txBody>
                    <a:bodyPr/>
                    <a:lstStyle/>
                    <a:p>
                      <a:pPr algn="l">
                        <a:buNone/>
                      </a:pPr>
                      <a:r>
                        <a:rPr sz="690" b="1">
                          <a:solidFill>
                            <a:srgbClr val="3C3C3C"/>
                          </a:solidFill>
                          <a:latin typeface="华文黑体_易方达"/>
                          <a:ea typeface="华文黑体_易方达"/>
                          <a:cs typeface="华文黑体_易方达"/>
                        </a:rPr>
                        <a:t>适用场景</a:t>
                      </a:r>
                    </a:p>
                  </a:txBody>
                  <a:tcPr>
                    <a:solidFill>
                      <a:srgbClr val="EEF6FA"/>
                    </a:solidFill>
                  </a:tcPr>
                </a:tc>
                <a:tc>
                  <a:txBody>
                    <a:bodyPr/>
                    <a:lstStyle/>
                    <a:p>
                      <a:pPr algn="l">
                        <a:buNone/>
                      </a:pPr>
                      <a:r>
                        <a:rPr sz="690" b="0">
                          <a:solidFill>
                            <a:srgbClr val="3C3C3C"/>
                          </a:solidFill>
                          <a:latin typeface="华文黑体_易方达"/>
                          <a:ea typeface="华文黑体_易方达"/>
                          <a:cs typeface="华文黑体_易方达"/>
                        </a:rPr>
                        <a:t>中国互联网平台反弹与情绪beta</a:t>
                      </a:r>
                    </a:p>
                  </a:txBody>
                  <a:tcPr>
                    <a:solidFill>
                      <a:srgbClr val="EEF6FA"/>
                    </a:solidFill>
                  </a:tcPr>
                </a:tc>
                <a:tc>
                  <a:txBody>
                    <a:bodyPr/>
                    <a:lstStyle/>
                    <a:p>
                      <a:pPr algn="l">
                        <a:buNone/>
                      </a:pPr>
                      <a:r>
                        <a:rPr sz="690" b="0">
                          <a:solidFill>
                            <a:srgbClr val="3C3C3C"/>
                          </a:solidFill>
                          <a:latin typeface="华文黑体_易方达"/>
                          <a:ea typeface="华文黑体_易方达"/>
                          <a:cs typeface="华文黑体_易方达"/>
                        </a:rPr>
                        <a:t>中国宽科技、A股硬科技和产业升级</a:t>
                      </a:r>
                    </a:p>
                  </a:txBody>
                  <a:tcPr>
                    <a:solidFill>
                      <a:srgbClr val="EEF6FA"/>
                    </a:solidFill>
                  </a:tcPr>
                </a:tc>
                <a:extLst>
                  <a:ext uri="{0D108BD9-81ED-4DB2-BD59-A6C34878D82A}">
                    <a16:rowId xmlns:a16="http://schemas.microsoft.com/office/drawing/2014/main" val="10008"/>
                  </a:ext>
                </a:extLst>
              </a:tr>
            </a:tbl>
          </a:graphicData>
        </a:graphic>
      </p:graphicFrame>
      <p:sp>
        <p:nvSpPr>
          <p:cNvPr id="4" name="圆角矩形 3">
            <a:extLst>
              <a:ext uri="{FF2B5EF4-FFF2-40B4-BE49-F238E27FC236}">
                <a16:creationId xmlns:a16="http://schemas.microsoft.com/office/drawing/2014/main" id="{60F87E37-8615-4990-B459-5E8D13851EF5}"/>
              </a:ext>
            </a:extLst>
          </p:cNvPr>
          <p:cNvSpPr>
            <a:spLocks noGrp="1"/>
          </p:cNvSpPr>
          <p:nvPr/>
        </p:nvSpPr>
        <p:spPr>
          <a:xfrm>
            <a:off x="333375" y="4276725"/>
            <a:ext cx="8191500" cy="304800"/>
          </a:xfrm>
          <a:prstGeom prst="roundRect">
            <a:avLst>
              <a:gd name="adj" fmla="val 6250"/>
            </a:avLst>
          </a:prstGeom>
          <a:solidFill>
            <a:srgbClr val="FFF9E8"/>
          </a:solidFill>
          <a:ln w="6668">
            <a:solidFill>
              <a:srgbClr val="F0BE42"/>
            </a:solidFill>
            <a:prstDash val="solid"/>
          </a:ln>
        </p:spPr>
        <p:txBody>
          <a:bodyPr/>
          <a:lstStyle/>
          <a:p>
            <a:endParaRPr lang="zh-CN" altLang="en-US"/>
          </a:p>
        </p:txBody>
      </p:sp>
      <p:sp>
        <p:nvSpPr>
          <p:cNvPr id="5" name="矩形 4">
            <a:extLst>
              <a:ext uri="{FF2B5EF4-FFF2-40B4-BE49-F238E27FC236}">
                <a16:creationId xmlns:a16="http://schemas.microsoft.com/office/drawing/2014/main" id="{AECCD2CC-9DF5-43BC-A578-49A34B613BDF}"/>
              </a:ext>
            </a:extLst>
          </p:cNvPr>
          <p:cNvSpPr>
            <a:spLocks noGrp="1"/>
          </p:cNvSpPr>
          <p:nvPr/>
        </p:nvSpPr>
        <p:spPr>
          <a:xfrm>
            <a:off x="400050" y="4324350"/>
            <a:ext cx="8058150" cy="209550"/>
          </a:xfrm>
          <a:prstGeom prst="rect">
            <a:avLst/>
          </a:prstGeom>
          <a:noFill/>
          <a:ln w="0">
            <a:noFill/>
            <a:prstDash val="solid"/>
          </a:ln>
        </p:spPr>
        <p:txBody>
          <a:bodyPr lIns="38100" tIns="28575" rIns="38100" bIns="28575" anchor="ctr">
            <a:normAutofit/>
          </a:bodyPr>
          <a:lstStyle/>
          <a:p>
            <a:pPr algn="ctr">
              <a:buNone/>
              <a:defRPr sz="705" b="1" i="0">
                <a:solidFill>
                  <a:srgbClr val="3C3C3C"/>
                </a:solidFill>
                <a:latin typeface="华文黑体_易方达"/>
                <a:ea typeface="华文黑体_易方达"/>
                <a:cs typeface="华文黑体_易方达"/>
              </a:defRPr>
            </a:pPr>
            <a:r>
              <a:rPr sz="705" b="1" i="0">
                <a:solidFill>
                  <a:srgbClr val="3C3C3C"/>
                </a:solidFill>
                <a:latin typeface="华文黑体_易方达"/>
                <a:ea typeface="华文黑体_易方达"/>
                <a:cs typeface="华文黑体_易方达"/>
              </a:rPr>
              <a:t>2026H1业绩差异超过38个百分点，验证两者不能作为可互换竞品：KWEB受平台互联网拖累，CQQQ受益于更广的硬科技暴露。</a:t>
            </a:r>
          </a:p>
        </p:txBody>
      </p:sp>
      <p:sp>
        <p:nvSpPr>
          <p:cNvPr id="6" name="矩形 5">
            <a:extLst>
              <a:ext uri="{FF2B5EF4-FFF2-40B4-BE49-F238E27FC236}">
                <a16:creationId xmlns:a16="http://schemas.microsoft.com/office/drawing/2014/main" id="{D6F9F0A2-06E4-4DAB-9997-CB7567D38254}"/>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资料来源：KWEB重点单品分析；KraneShares、Invesco及指数官方资料；收益截至2026-06-30</a:t>
            </a:r>
          </a:p>
        </p:txBody>
      </p:sp>
    </p:spTree>
    <p:extLst>
      <p:ext uri="{BB962C8B-B14F-4D97-AF65-F5344CB8AC3E}">
        <p14:creationId xmlns:p14="http://schemas.microsoft.com/office/powerpoint/2010/main" val="1179745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KWEB全球发行采用三个独立载体，不是feeder</a:t>
            </a:r>
          </a:p>
        </p:txBody>
      </p:sp>
      <p:sp>
        <p:nvSpPr>
          <p:cNvPr id="3" name="圆角矩形 2">
            <a:extLst>
              <a:ext uri="{FF2B5EF4-FFF2-40B4-BE49-F238E27FC236}">
                <a16:creationId xmlns:a16="http://schemas.microsoft.com/office/drawing/2014/main" id="{9869B356-5D0D-4D04-8230-B92EEA396AC7}"/>
              </a:ext>
            </a:extLst>
          </p:cNvPr>
          <p:cNvSpPr>
            <a:spLocks noGrp="1"/>
          </p:cNvSpPr>
          <p:nvPr/>
        </p:nvSpPr>
        <p:spPr>
          <a:xfrm>
            <a:off x="3238500" y="990600"/>
            <a:ext cx="2476500" cy="609600"/>
          </a:xfrm>
          <a:prstGeom prst="roundRect">
            <a:avLst>
              <a:gd name="adj" fmla="val 3125"/>
            </a:avLst>
          </a:prstGeom>
          <a:solidFill>
            <a:srgbClr val="005096"/>
          </a:solidFill>
          <a:ln w="0">
            <a:no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4" name="矩形 3">
            <a:extLst>
              <a:ext uri="{FF2B5EF4-FFF2-40B4-BE49-F238E27FC236}">
                <a16:creationId xmlns:a16="http://schemas.microsoft.com/office/drawing/2014/main" id="{698FD497-5296-4797-B6E7-EEB1693FFAD9}"/>
              </a:ext>
            </a:extLst>
          </p:cNvPr>
          <p:cNvSpPr>
            <a:spLocks noGrp="1"/>
          </p:cNvSpPr>
          <p:nvPr/>
        </p:nvSpPr>
        <p:spPr>
          <a:xfrm>
            <a:off x="3352800" y="1095375"/>
            <a:ext cx="2247900" cy="400050"/>
          </a:xfrm>
          <a:prstGeom prst="rect">
            <a:avLst/>
          </a:prstGeom>
          <a:noFill/>
          <a:ln w="0">
            <a:noFill/>
            <a:prstDash val="solid"/>
          </a:ln>
        </p:spPr>
        <p:txBody>
          <a:bodyPr lIns="38100" tIns="28575" rIns="38100" bIns="28575" anchor="ctr">
            <a:normAutofit/>
          </a:bodyPr>
          <a:lstStyle/>
          <a:p>
            <a:pPr algn="ctr">
              <a:buNone/>
              <a:defRPr sz="1125" b="1" i="0">
                <a:solidFill>
                  <a:srgbClr val="FFFFFF"/>
                </a:solidFill>
                <a:latin typeface="Arial"/>
                <a:ea typeface="Arial"/>
                <a:cs typeface="Arial"/>
              </a:defRPr>
            </a:pPr>
            <a:r>
              <a:rPr sz="1125" b="1" i="0">
                <a:solidFill>
                  <a:srgbClr val="FFFFFF"/>
                </a:solidFill>
                <a:latin typeface="Arial"/>
                <a:ea typeface="Arial"/>
                <a:cs typeface="Arial"/>
              </a:rPr>
              <a:t>CSI Overseas China Internet Index</a:t>
            </a:r>
          </a:p>
        </p:txBody>
      </p:sp>
      <p:sp>
        <p:nvSpPr>
          <p:cNvPr id="5" name="圆角矩形 4">
            <a:extLst>
              <a:ext uri="{FF2B5EF4-FFF2-40B4-BE49-F238E27FC236}">
                <a16:creationId xmlns:a16="http://schemas.microsoft.com/office/drawing/2014/main" id="{EBE2A256-EB31-41F7-B033-3DD50159FA50}"/>
              </a:ext>
            </a:extLst>
          </p:cNvPr>
          <p:cNvSpPr>
            <a:spLocks noGrp="1"/>
          </p:cNvSpPr>
          <p:nvPr/>
        </p:nvSpPr>
        <p:spPr>
          <a:xfrm>
            <a:off x="323850" y="2152650"/>
            <a:ext cx="2571750" cy="1533525"/>
          </a:xfrm>
          <a:prstGeom prst="roundRect">
            <a:avLst>
              <a:gd name="adj" fmla="val 1242"/>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6" name="矩形 5">
            <a:extLst>
              <a:ext uri="{FF2B5EF4-FFF2-40B4-BE49-F238E27FC236}">
                <a16:creationId xmlns:a16="http://schemas.microsoft.com/office/drawing/2014/main" id="{BC8C1CD8-0C48-4A7F-B0A8-2B798FC3E7FE}"/>
              </a:ext>
            </a:extLst>
          </p:cNvPr>
          <p:cNvSpPr>
            <a:spLocks noGrp="1"/>
          </p:cNvSpPr>
          <p:nvPr/>
        </p:nvSpPr>
        <p:spPr>
          <a:xfrm>
            <a:off x="438150" y="2266950"/>
            <a:ext cx="2343150" cy="285750"/>
          </a:xfrm>
          <a:prstGeom prst="rect">
            <a:avLst/>
          </a:prstGeom>
          <a:noFill/>
          <a:ln w="0">
            <a:noFill/>
            <a:prstDash val="solid"/>
          </a:ln>
        </p:spPr>
        <p:txBody>
          <a:bodyPr lIns="38100" tIns="28575" rIns="38100" bIns="28575" anchor="ctr">
            <a:normAutofit/>
          </a:bodyPr>
          <a:lstStyle/>
          <a:p>
            <a:pPr algn="ctr">
              <a:buNone/>
              <a:defRPr sz="1088" b="1" i="0">
                <a:solidFill>
                  <a:srgbClr val="005096"/>
                </a:solidFill>
                <a:latin typeface="华文黑体_易方达"/>
                <a:ea typeface="华文黑体_易方达"/>
                <a:cs typeface="华文黑体_易方达"/>
              </a:defRPr>
            </a:pPr>
            <a:r>
              <a:rPr sz="1088" b="1" i="0">
                <a:solidFill>
                  <a:srgbClr val="005096"/>
                </a:solidFill>
                <a:latin typeface="华文黑体_易方达"/>
                <a:ea typeface="华文黑体_易方达"/>
                <a:cs typeface="华文黑体_易方达"/>
              </a:rPr>
              <a:t>美国 KWEB</a:t>
            </a:r>
          </a:p>
        </p:txBody>
      </p:sp>
      <p:sp>
        <p:nvSpPr>
          <p:cNvPr id="7" name="矩形 6">
            <a:extLst>
              <a:ext uri="{FF2B5EF4-FFF2-40B4-BE49-F238E27FC236}">
                <a16:creationId xmlns:a16="http://schemas.microsoft.com/office/drawing/2014/main" id="{5F2452A0-214E-437C-9E2D-257E417CCF7D}"/>
              </a:ext>
            </a:extLst>
          </p:cNvPr>
          <p:cNvSpPr>
            <a:spLocks noGrp="1"/>
          </p:cNvSpPr>
          <p:nvPr/>
        </p:nvSpPr>
        <p:spPr>
          <a:xfrm>
            <a:off x="438150" y="2600325"/>
            <a:ext cx="2343150" cy="295275"/>
          </a:xfrm>
          <a:prstGeom prst="rect">
            <a:avLst/>
          </a:prstGeom>
          <a:noFill/>
          <a:ln w="0">
            <a:noFill/>
            <a:prstDash val="solid"/>
          </a:ln>
        </p:spPr>
        <p:txBody>
          <a:bodyPr lIns="38100" tIns="28575" rIns="38100" bIns="28575" anchor="ctr">
            <a:normAutofit/>
          </a:bodyPr>
          <a:lstStyle/>
          <a:p>
            <a:pPr algn="ctr">
              <a:buNone/>
              <a:defRPr sz="1425" b="1" i="0">
                <a:solidFill>
                  <a:srgbClr val="1EB9E1"/>
                </a:solidFill>
                <a:latin typeface="Arial"/>
                <a:ea typeface="Arial"/>
                <a:cs typeface="Arial"/>
              </a:defRPr>
            </a:pPr>
            <a:r>
              <a:rPr sz="1425" b="1" i="0">
                <a:solidFill>
                  <a:srgbClr val="1EB9E1"/>
                </a:solidFill>
                <a:latin typeface="Arial"/>
                <a:ea typeface="Arial"/>
                <a:cs typeface="Arial"/>
              </a:rPr>
              <a:t>$4.91bn</a:t>
            </a:r>
          </a:p>
        </p:txBody>
      </p:sp>
      <p:sp>
        <p:nvSpPr>
          <p:cNvPr id="8" name="矩形 7">
            <a:extLst>
              <a:ext uri="{FF2B5EF4-FFF2-40B4-BE49-F238E27FC236}">
                <a16:creationId xmlns:a16="http://schemas.microsoft.com/office/drawing/2014/main" id="{65B47CFC-55D6-4610-AAF6-47B52F86ACE8}"/>
              </a:ext>
            </a:extLst>
          </p:cNvPr>
          <p:cNvSpPr>
            <a:spLocks noGrp="1"/>
          </p:cNvSpPr>
          <p:nvPr/>
        </p:nvSpPr>
        <p:spPr>
          <a:xfrm>
            <a:off x="419100" y="2962275"/>
            <a:ext cx="2381250" cy="609600"/>
          </a:xfrm>
          <a:prstGeom prst="rect">
            <a:avLst/>
          </a:prstGeom>
          <a:noFill/>
          <a:ln w="0">
            <a:noFill/>
            <a:prstDash val="solid"/>
          </a:ln>
        </p:spPr>
        <p:txBody>
          <a:bodyPr lIns="38100" tIns="28575" rIns="38100" bIns="28575" anchor="t">
            <a:normAutofit/>
          </a:bodyPr>
          <a:lstStyle/>
          <a:p>
            <a:pPr algn="ctr">
              <a:buNone/>
              <a:defRPr sz="690" b="0" i="0">
                <a:solidFill>
                  <a:srgbClr val="4B4B4B"/>
                </a:solidFill>
                <a:latin typeface="华文黑体_易方达"/>
                <a:ea typeface="华文黑体_易方达"/>
                <a:cs typeface="华文黑体_易方达"/>
              </a:defRPr>
            </a:pPr>
            <a:r>
              <a:rPr sz="690" b="0" i="0">
                <a:solidFill>
                  <a:srgbClr val="4B4B4B"/>
                </a:solidFill>
                <a:latin typeface="华文黑体_易方达"/>
                <a:ea typeface="华文黑体_易方达"/>
                <a:cs typeface="华文黑体_易方达"/>
              </a:rPr>
              <a:t>KraneShares Trust下独立1940 Act ETF</a:t>
            </a:r>
          </a:p>
          <a:p>
            <a:pPr algn="ctr">
              <a:buNone/>
              <a:defRPr sz="690" b="0" i="0">
                <a:solidFill>
                  <a:srgbClr val="4B4B4B"/>
                </a:solidFill>
                <a:latin typeface="华文黑体_易方达"/>
                <a:ea typeface="华文黑体_易方达"/>
                <a:cs typeface="华文黑体_易方达"/>
              </a:defRPr>
            </a:pPr>
            <a:r>
              <a:rPr sz="690" b="0" i="0">
                <a:solidFill>
                  <a:srgbClr val="4B4B4B"/>
                </a:solidFill>
                <a:latin typeface="华文黑体_易方达"/>
                <a:ea typeface="华文黑体_易方达"/>
                <a:cs typeface="华文黑体_易方达"/>
              </a:rPr>
              <a:t>直接持有指数成分股；非feeder</a:t>
            </a:r>
          </a:p>
        </p:txBody>
      </p:sp>
      <p:cxnSp>
        <p:nvCxnSpPr>
          <p:cNvPr id="102" name="肘形连接符 101"/>
          <p:cNvCxnSpPr>
            <a:stCxn id="5" idx="0"/>
            <a:endCxn id="3" idx="2"/>
          </p:cNvCxnSpPr>
          <p:nvPr/>
        </p:nvCxnSpPr>
        <p:spPr>
          <a:xfrm flipV="1">
            <a:off x="1609725" y="1600200"/>
            <a:ext cx="2867025" cy="552450"/>
          </a:xfrm>
          <a:prstGeom prst="bentConnector4">
            <a:avLst>
              <a:gd name="adj1" fmla="val 0"/>
              <a:gd name="adj2" fmla="val 50000"/>
            </a:avLst>
          </a:prstGeom>
          <a:ln w="13335">
            <a:solidFill>
              <a:srgbClr val="0078B4"/>
            </a:solidFill>
            <a:prstDash val="solid"/>
            <a:headEnd type="arrow" w="sm" len="sm"/>
          </a:ln>
        </p:spPr>
      </p:cxnSp>
      <p:sp>
        <p:nvSpPr>
          <p:cNvPr id="10" name="圆角矩形 9">
            <a:extLst>
              <a:ext uri="{FF2B5EF4-FFF2-40B4-BE49-F238E27FC236}">
                <a16:creationId xmlns:a16="http://schemas.microsoft.com/office/drawing/2014/main" id="{27D70931-6362-486A-B751-D08A1EB02AC6}"/>
              </a:ext>
            </a:extLst>
          </p:cNvPr>
          <p:cNvSpPr>
            <a:spLocks noGrp="1"/>
          </p:cNvSpPr>
          <p:nvPr/>
        </p:nvSpPr>
        <p:spPr>
          <a:xfrm>
            <a:off x="3143250" y="2152650"/>
            <a:ext cx="2571750" cy="1533525"/>
          </a:xfrm>
          <a:prstGeom prst="roundRect">
            <a:avLst>
              <a:gd name="adj" fmla="val 124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1" name="矩形 10">
            <a:extLst>
              <a:ext uri="{FF2B5EF4-FFF2-40B4-BE49-F238E27FC236}">
                <a16:creationId xmlns:a16="http://schemas.microsoft.com/office/drawing/2014/main" id="{EAC99E44-3E22-41EA-8EC7-EF57D20011F7}"/>
              </a:ext>
            </a:extLst>
          </p:cNvPr>
          <p:cNvSpPr>
            <a:spLocks noGrp="1"/>
          </p:cNvSpPr>
          <p:nvPr/>
        </p:nvSpPr>
        <p:spPr>
          <a:xfrm>
            <a:off x="3257550" y="2266950"/>
            <a:ext cx="2343150" cy="285750"/>
          </a:xfrm>
          <a:prstGeom prst="rect">
            <a:avLst/>
          </a:prstGeom>
          <a:noFill/>
          <a:ln w="0">
            <a:noFill/>
            <a:prstDash val="solid"/>
          </a:ln>
        </p:spPr>
        <p:txBody>
          <a:bodyPr lIns="38100" tIns="28575" rIns="38100" bIns="28575" anchor="ctr">
            <a:normAutofit/>
          </a:bodyPr>
          <a:lstStyle/>
          <a:p>
            <a:pPr algn="ctr">
              <a:buNone/>
              <a:defRPr sz="1088" b="1" i="0">
                <a:solidFill>
                  <a:srgbClr val="005096"/>
                </a:solidFill>
                <a:latin typeface="华文黑体_易方达"/>
                <a:ea typeface="华文黑体_易方达"/>
                <a:cs typeface="华文黑体_易方达"/>
              </a:defRPr>
            </a:pPr>
            <a:r>
              <a:rPr sz="1088" b="1" i="0">
                <a:solidFill>
                  <a:srgbClr val="005096"/>
                </a:solidFill>
                <a:latin typeface="华文黑体_易方达"/>
                <a:ea typeface="华文黑体_易方达"/>
                <a:cs typeface="华文黑体_易方达"/>
              </a:rPr>
              <a:t>爱尔兰 KWEB UCITS</a:t>
            </a:r>
          </a:p>
        </p:txBody>
      </p:sp>
      <p:sp>
        <p:nvSpPr>
          <p:cNvPr id="12" name="矩形 11">
            <a:extLst>
              <a:ext uri="{FF2B5EF4-FFF2-40B4-BE49-F238E27FC236}">
                <a16:creationId xmlns:a16="http://schemas.microsoft.com/office/drawing/2014/main" id="{280C02E9-7E6F-4A03-811D-AAD640842DBF}"/>
              </a:ext>
            </a:extLst>
          </p:cNvPr>
          <p:cNvSpPr>
            <a:spLocks noGrp="1"/>
          </p:cNvSpPr>
          <p:nvPr/>
        </p:nvSpPr>
        <p:spPr>
          <a:xfrm>
            <a:off x="3257550" y="2600325"/>
            <a:ext cx="2343150" cy="295275"/>
          </a:xfrm>
          <a:prstGeom prst="rect">
            <a:avLst/>
          </a:prstGeom>
          <a:noFill/>
          <a:ln w="0">
            <a:noFill/>
            <a:prstDash val="solid"/>
          </a:ln>
        </p:spPr>
        <p:txBody>
          <a:bodyPr lIns="38100" tIns="28575" rIns="38100" bIns="28575" anchor="ctr">
            <a:normAutofit/>
          </a:bodyPr>
          <a:lstStyle/>
          <a:p>
            <a:pPr algn="ctr">
              <a:buNone/>
              <a:defRPr sz="1425" b="1" i="0">
                <a:solidFill>
                  <a:srgbClr val="1EB9E1"/>
                </a:solidFill>
                <a:latin typeface="Arial"/>
                <a:ea typeface="Arial"/>
                <a:cs typeface="Arial"/>
              </a:defRPr>
            </a:pPr>
            <a:r>
              <a:rPr sz="1425" b="1" i="0">
                <a:solidFill>
                  <a:srgbClr val="1EB9E1"/>
                </a:solidFill>
                <a:latin typeface="Arial"/>
                <a:ea typeface="Arial"/>
                <a:cs typeface="Arial"/>
              </a:rPr>
              <a:t>$0.64bn</a:t>
            </a:r>
          </a:p>
        </p:txBody>
      </p:sp>
      <p:sp>
        <p:nvSpPr>
          <p:cNvPr id="13" name="矩形 12">
            <a:extLst>
              <a:ext uri="{FF2B5EF4-FFF2-40B4-BE49-F238E27FC236}">
                <a16:creationId xmlns:a16="http://schemas.microsoft.com/office/drawing/2014/main" id="{AF173172-8FC3-4FE6-BA7D-CE1A1BE984C5}"/>
              </a:ext>
            </a:extLst>
          </p:cNvPr>
          <p:cNvSpPr>
            <a:spLocks noGrp="1"/>
          </p:cNvSpPr>
          <p:nvPr/>
        </p:nvSpPr>
        <p:spPr>
          <a:xfrm>
            <a:off x="3238500" y="2962275"/>
            <a:ext cx="2381250" cy="609600"/>
          </a:xfrm>
          <a:prstGeom prst="rect">
            <a:avLst/>
          </a:prstGeom>
          <a:noFill/>
          <a:ln w="0">
            <a:noFill/>
            <a:prstDash val="solid"/>
          </a:ln>
        </p:spPr>
        <p:txBody>
          <a:bodyPr lIns="38100" tIns="28575" rIns="38100" bIns="28575" anchor="t">
            <a:normAutofit/>
          </a:bodyPr>
          <a:lstStyle/>
          <a:p>
            <a:pPr algn="ctr">
              <a:buNone/>
              <a:defRPr sz="690" b="0" i="0">
                <a:solidFill>
                  <a:srgbClr val="4B4B4B"/>
                </a:solidFill>
                <a:latin typeface="华文黑体_易方达"/>
                <a:ea typeface="华文黑体_易方达"/>
                <a:cs typeface="华文黑体_易方达"/>
              </a:defRPr>
            </a:pPr>
            <a:r>
              <a:rPr sz="690" b="0" i="0">
                <a:solidFill>
                  <a:srgbClr val="4B4B4B"/>
                </a:solidFill>
                <a:latin typeface="华文黑体_易方达"/>
                <a:ea typeface="华文黑体_易方达"/>
                <a:cs typeface="华文黑体_易方达"/>
              </a:rPr>
              <a:t>独立ICAV子基金</a:t>
            </a:r>
          </a:p>
          <a:p>
            <a:pPr algn="ctr">
              <a:buNone/>
              <a:defRPr sz="690" b="0" i="0">
                <a:solidFill>
                  <a:srgbClr val="4B4B4B"/>
                </a:solidFill>
                <a:latin typeface="华文黑体_易方达"/>
                <a:ea typeface="华文黑体_易方达"/>
                <a:cs typeface="华文黑体_易方达"/>
              </a:defRPr>
            </a:pPr>
            <a:r>
              <a:rPr sz="690" b="0" i="0">
                <a:solidFill>
                  <a:srgbClr val="4B4B4B"/>
                </a:solidFill>
                <a:latin typeface="华文黑体_易方达"/>
                <a:ea typeface="华文黑体_易方达"/>
                <a:cs typeface="华文黑体_易方达"/>
              </a:rPr>
              <a:t>欧洲多交易所上市为同一基金/份额类别；不投资美国KWEB</a:t>
            </a:r>
          </a:p>
        </p:txBody>
      </p:sp>
      <p:cxnSp>
        <p:nvCxnSpPr>
          <p:cNvPr id="107" name="肘形连接符 106"/>
          <p:cNvCxnSpPr>
            <a:stCxn id="10" idx="0"/>
            <a:endCxn id="3" idx="2"/>
          </p:cNvCxnSpPr>
          <p:nvPr/>
        </p:nvCxnSpPr>
        <p:spPr>
          <a:xfrm flipV="1">
            <a:off x="4429125" y="1600200"/>
            <a:ext cx="47625" cy="552450"/>
          </a:xfrm>
          <a:prstGeom prst="bentConnector4">
            <a:avLst>
              <a:gd name="adj1" fmla="val 0"/>
              <a:gd name="adj2" fmla="val 50000"/>
            </a:avLst>
          </a:prstGeom>
          <a:ln w="13335">
            <a:solidFill>
              <a:srgbClr val="0078B4"/>
            </a:solidFill>
            <a:prstDash val="solid"/>
            <a:headEnd type="arrow" w="sm" len="sm"/>
          </a:ln>
        </p:spPr>
      </p:cxnSp>
      <p:sp>
        <p:nvSpPr>
          <p:cNvPr id="15" name="圆角矩形 14">
            <a:extLst>
              <a:ext uri="{FF2B5EF4-FFF2-40B4-BE49-F238E27FC236}">
                <a16:creationId xmlns:a16="http://schemas.microsoft.com/office/drawing/2014/main" id="{78C1950E-92C8-4177-A557-2E96E6916C63}"/>
              </a:ext>
            </a:extLst>
          </p:cNvPr>
          <p:cNvSpPr>
            <a:spLocks noGrp="1"/>
          </p:cNvSpPr>
          <p:nvPr/>
        </p:nvSpPr>
        <p:spPr>
          <a:xfrm>
            <a:off x="5962650" y="2152650"/>
            <a:ext cx="2571750" cy="1533525"/>
          </a:xfrm>
          <a:prstGeom prst="roundRect">
            <a:avLst>
              <a:gd name="adj" fmla="val 1242"/>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6" name="矩形 15">
            <a:extLst>
              <a:ext uri="{FF2B5EF4-FFF2-40B4-BE49-F238E27FC236}">
                <a16:creationId xmlns:a16="http://schemas.microsoft.com/office/drawing/2014/main" id="{5E9B84EE-35C1-4B21-95D5-67CBDB814DE5}"/>
              </a:ext>
            </a:extLst>
          </p:cNvPr>
          <p:cNvSpPr>
            <a:spLocks noGrp="1"/>
          </p:cNvSpPr>
          <p:nvPr/>
        </p:nvSpPr>
        <p:spPr>
          <a:xfrm>
            <a:off x="6076950" y="2266950"/>
            <a:ext cx="2343150" cy="285750"/>
          </a:xfrm>
          <a:prstGeom prst="rect">
            <a:avLst/>
          </a:prstGeom>
          <a:noFill/>
          <a:ln w="0">
            <a:noFill/>
            <a:prstDash val="solid"/>
          </a:ln>
        </p:spPr>
        <p:txBody>
          <a:bodyPr lIns="38100" tIns="28575" rIns="38100" bIns="28575" anchor="ctr">
            <a:normAutofit/>
          </a:bodyPr>
          <a:lstStyle/>
          <a:p>
            <a:pPr algn="ctr">
              <a:buNone/>
              <a:defRPr sz="1088" b="1" i="0">
                <a:solidFill>
                  <a:srgbClr val="005096"/>
                </a:solidFill>
                <a:latin typeface="华文黑体_易方达"/>
                <a:ea typeface="华文黑体_易方达"/>
                <a:cs typeface="华文黑体_易方达"/>
              </a:defRPr>
            </a:pPr>
            <a:r>
              <a:rPr sz="1088" b="1" i="0">
                <a:solidFill>
                  <a:srgbClr val="005096"/>
                </a:solidFill>
                <a:latin typeface="华文黑体_易方达"/>
                <a:ea typeface="华文黑体_易方达"/>
                <a:cs typeface="华文黑体_易方达"/>
              </a:rPr>
              <a:t>香港 KWEB</a:t>
            </a:r>
          </a:p>
        </p:txBody>
      </p:sp>
      <p:sp>
        <p:nvSpPr>
          <p:cNvPr id="17" name="矩形 16">
            <a:extLst>
              <a:ext uri="{FF2B5EF4-FFF2-40B4-BE49-F238E27FC236}">
                <a16:creationId xmlns:a16="http://schemas.microsoft.com/office/drawing/2014/main" id="{40AB7AAB-6AF7-409F-8BB0-F2C6DB9C6A3D}"/>
              </a:ext>
            </a:extLst>
          </p:cNvPr>
          <p:cNvSpPr>
            <a:spLocks noGrp="1"/>
          </p:cNvSpPr>
          <p:nvPr/>
        </p:nvSpPr>
        <p:spPr>
          <a:xfrm>
            <a:off x="6076950" y="2600325"/>
            <a:ext cx="2343150" cy="295275"/>
          </a:xfrm>
          <a:prstGeom prst="rect">
            <a:avLst/>
          </a:prstGeom>
          <a:noFill/>
          <a:ln w="0">
            <a:noFill/>
            <a:prstDash val="solid"/>
          </a:ln>
        </p:spPr>
        <p:txBody>
          <a:bodyPr lIns="38100" tIns="28575" rIns="38100" bIns="28575" anchor="ctr">
            <a:normAutofit/>
          </a:bodyPr>
          <a:lstStyle/>
          <a:p>
            <a:pPr algn="ctr">
              <a:buNone/>
              <a:defRPr sz="1425" b="1" i="0">
                <a:solidFill>
                  <a:srgbClr val="1EB9E1"/>
                </a:solidFill>
                <a:latin typeface="Arial"/>
                <a:ea typeface="Arial"/>
                <a:cs typeface="Arial"/>
              </a:defRPr>
            </a:pPr>
            <a:r>
              <a:rPr sz="1425" b="1" i="0">
                <a:solidFill>
                  <a:srgbClr val="1EB9E1"/>
                </a:solidFill>
                <a:latin typeface="Arial"/>
                <a:ea typeface="Arial"/>
                <a:cs typeface="Arial"/>
              </a:rPr>
              <a:t>$0.007bn</a:t>
            </a:r>
          </a:p>
        </p:txBody>
      </p:sp>
      <p:sp>
        <p:nvSpPr>
          <p:cNvPr id="18" name="矩形 17">
            <a:extLst>
              <a:ext uri="{FF2B5EF4-FFF2-40B4-BE49-F238E27FC236}">
                <a16:creationId xmlns:a16="http://schemas.microsoft.com/office/drawing/2014/main" id="{DAED5029-EB12-465E-813C-CEFB9C7C309B}"/>
              </a:ext>
            </a:extLst>
          </p:cNvPr>
          <p:cNvSpPr>
            <a:spLocks noGrp="1"/>
          </p:cNvSpPr>
          <p:nvPr/>
        </p:nvSpPr>
        <p:spPr>
          <a:xfrm>
            <a:off x="6057900" y="2962275"/>
            <a:ext cx="2381250" cy="609600"/>
          </a:xfrm>
          <a:prstGeom prst="rect">
            <a:avLst/>
          </a:prstGeom>
          <a:noFill/>
          <a:ln w="0">
            <a:noFill/>
            <a:prstDash val="solid"/>
          </a:ln>
        </p:spPr>
        <p:txBody>
          <a:bodyPr lIns="38100" tIns="28575" rIns="38100" bIns="28575" anchor="t">
            <a:normAutofit/>
          </a:bodyPr>
          <a:lstStyle/>
          <a:p>
            <a:pPr algn="ctr">
              <a:buNone/>
              <a:defRPr sz="690" b="0" i="0">
                <a:solidFill>
                  <a:srgbClr val="4B4B4B"/>
                </a:solidFill>
                <a:latin typeface="华文黑体_易方达"/>
                <a:ea typeface="华文黑体_易方达"/>
                <a:cs typeface="华文黑体_易方达"/>
              </a:defRPr>
            </a:pPr>
            <a:r>
              <a:rPr sz="690" b="0" i="0">
                <a:solidFill>
                  <a:srgbClr val="4B4B4B"/>
                </a:solidFill>
                <a:latin typeface="华文黑体_易方达"/>
                <a:ea typeface="华文黑体_易方达"/>
                <a:cs typeface="华文黑体_易方达"/>
              </a:rPr>
              <a:t>ICBC UBS ETF Series下独立单位信托子基金</a:t>
            </a:r>
          </a:p>
          <a:p>
            <a:pPr algn="ctr">
              <a:buNone/>
              <a:defRPr sz="690" b="0" i="0">
                <a:solidFill>
                  <a:srgbClr val="4B4B4B"/>
                </a:solidFill>
                <a:latin typeface="华文黑体_易方达"/>
                <a:ea typeface="华文黑体_易方达"/>
                <a:cs typeface="华文黑体_易方达"/>
              </a:defRPr>
            </a:pPr>
            <a:r>
              <a:rPr sz="690" b="0" i="0">
                <a:solidFill>
                  <a:srgbClr val="4B4B4B"/>
                </a:solidFill>
                <a:latin typeface="华文黑体_易方达"/>
                <a:ea typeface="华文黑体_易方达"/>
                <a:cs typeface="华文黑体_易方达"/>
              </a:rPr>
              <a:t>工银瑞信资管为管理人，Krane为副管理人</a:t>
            </a:r>
          </a:p>
        </p:txBody>
      </p:sp>
      <p:cxnSp>
        <p:nvCxnSpPr>
          <p:cNvPr id="112" name="肘形连接符 111"/>
          <p:cNvCxnSpPr>
            <a:stCxn id="15" idx="0"/>
            <a:endCxn id="3" idx="2"/>
          </p:cNvCxnSpPr>
          <p:nvPr/>
        </p:nvCxnSpPr>
        <p:spPr>
          <a:xfrm flipH="1" flipV="1">
            <a:off x="4476750" y="1600200"/>
            <a:ext cx="2771775" cy="552450"/>
          </a:xfrm>
          <a:prstGeom prst="bentConnector4">
            <a:avLst>
              <a:gd name="adj1" fmla="val 0"/>
              <a:gd name="adj2" fmla="val 50000"/>
            </a:avLst>
          </a:prstGeom>
          <a:ln w="13335">
            <a:solidFill>
              <a:srgbClr val="0078B4"/>
            </a:solidFill>
            <a:prstDash val="solid"/>
            <a:headEnd type="arrow" w="sm" len="sm"/>
          </a:ln>
        </p:spPr>
      </p:cxnSp>
      <p:sp>
        <p:nvSpPr>
          <p:cNvPr id="20" name="圆角矩形 19">
            <a:extLst>
              <a:ext uri="{FF2B5EF4-FFF2-40B4-BE49-F238E27FC236}">
                <a16:creationId xmlns:a16="http://schemas.microsoft.com/office/drawing/2014/main" id="{325E36AC-6459-46DC-A6F9-B0446485A83A}"/>
              </a:ext>
            </a:extLst>
          </p:cNvPr>
          <p:cNvSpPr>
            <a:spLocks noGrp="1"/>
          </p:cNvSpPr>
          <p:nvPr/>
        </p:nvSpPr>
        <p:spPr>
          <a:xfrm>
            <a:off x="466725" y="3924300"/>
            <a:ext cx="7981950" cy="495300"/>
          </a:xfrm>
          <a:prstGeom prst="roundRect">
            <a:avLst>
              <a:gd name="adj" fmla="val 3846"/>
            </a:avLst>
          </a:prstGeom>
          <a:solidFill>
            <a:srgbClr val="FFF9E8"/>
          </a:solidFill>
          <a:ln w="6668">
            <a:solidFill>
              <a:srgbClr val="F0BE42"/>
            </a:solidFill>
            <a:prstDash val="solid"/>
          </a:ln>
        </p:spPr>
        <p:txBody>
          <a:bodyPr/>
          <a:lstStyle/>
          <a:p>
            <a:endParaRPr lang="zh-CN" altLang="en-US"/>
          </a:p>
        </p:txBody>
      </p:sp>
      <p:sp>
        <p:nvSpPr>
          <p:cNvPr id="21" name="矩形 20">
            <a:extLst>
              <a:ext uri="{FF2B5EF4-FFF2-40B4-BE49-F238E27FC236}">
                <a16:creationId xmlns:a16="http://schemas.microsoft.com/office/drawing/2014/main" id="{4B9AE6EB-F381-4182-A291-38324C076D52}"/>
              </a:ext>
            </a:extLst>
          </p:cNvPr>
          <p:cNvSpPr>
            <a:spLocks noGrp="1"/>
          </p:cNvSpPr>
          <p:nvPr/>
        </p:nvSpPr>
        <p:spPr>
          <a:xfrm>
            <a:off x="533400" y="3971925"/>
            <a:ext cx="7848600" cy="400050"/>
          </a:xfrm>
          <a:prstGeom prst="rect">
            <a:avLst/>
          </a:prstGeom>
          <a:noFill/>
          <a:ln w="0">
            <a:noFill/>
            <a:prstDash val="solid"/>
          </a:ln>
        </p:spPr>
        <p:txBody>
          <a:bodyPr lIns="38100" tIns="28575" rIns="38100" bIns="28575" anchor="ctr">
            <a:normAutofit/>
          </a:bodyPr>
          <a:lstStyle/>
          <a:p>
            <a:pPr algn="ctr">
              <a:buNone/>
              <a:defRPr sz="705" b="1" i="0">
                <a:solidFill>
                  <a:srgbClr val="3C3C3C"/>
                </a:solidFill>
                <a:latin typeface="华文黑体_易方达"/>
                <a:ea typeface="华文黑体_易方达"/>
                <a:cs typeface="华文黑体_易方达"/>
              </a:defRPr>
            </a:pPr>
            <a:r>
              <a:rPr sz="705" b="1" i="0">
                <a:solidFill>
                  <a:srgbClr val="3C3C3C"/>
                </a:solidFill>
                <a:latin typeface="华文黑体_易方达"/>
                <a:ea typeface="华文黑体_易方达"/>
                <a:cs typeface="华文黑体_易方达"/>
              </a:rPr>
              <a:t>香港模式是“独立本地基金 + 直接指数授权/复制”，不是美国KWEB的挂牌或联接；03102 / 83102 / 09102只是同一香港基金的不同币种柜台。</a:t>
            </a:r>
          </a:p>
        </p:txBody>
      </p:sp>
      <p:sp>
        <p:nvSpPr>
          <p:cNvPr id="22" name="矩形 21">
            <a:extLst>
              <a:ext uri="{FF2B5EF4-FFF2-40B4-BE49-F238E27FC236}">
                <a16:creationId xmlns:a16="http://schemas.microsoft.com/office/drawing/2014/main" id="{3D7E714B-9284-4A49-9E89-9EBE81073711}"/>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资料来源：美国/爱尔兰/香港KWEB基金文件、招募说明书及上市资料；规模截至2026年6月</a:t>
            </a:r>
          </a:p>
        </p:txBody>
      </p:sp>
    </p:spTree>
    <p:extLst>
      <p:ext uri="{BB962C8B-B14F-4D97-AF65-F5344CB8AC3E}">
        <p14:creationId xmlns:p14="http://schemas.microsoft.com/office/powerpoint/2010/main" val="1179745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KWEB已形成交易、收益增强、杠杆与保护生态</a:t>
            </a:r>
          </a:p>
        </p:txBody>
      </p:sp>
      <p:sp>
        <p:nvSpPr>
          <p:cNvPr id="3" name="圆角矩形 2">
            <a:extLst>
              <a:ext uri="{FF2B5EF4-FFF2-40B4-BE49-F238E27FC236}">
                <a16:creationId xmlns:a16="http://schemas.microsoft.com/office/drawing/2014/main" id="{9A9E2C00-CCCA-43AE-9E87-7D5BB945B7A5}"/>
              </a:ext>
            </a:extLst>
          </p:cNvPr>
          <p:cNvSpPr>
            <a:spLocks noGrp="1"/>
          </p:cNvSpPr>
          <p:nvPr/>
        </p:nvSpPr>
        <p:spPr>
          <a:xfrm>
            <a:off x="3514725" y="2076450"/>
            <a:ext cx="1809750" cy="809625"/>
          </a:xfrm>
          <a:prstGeom prst="roundRect">
            <a:avLst>
              <a:gd name="adj" fmla="val 2353"/>
            </a:avLst>
          </a:prstGeom>
          <a:solidFill>
            <a:srgbClr val="005096"/>
          </a:solidFill>
          <a:ln w="0">
            <a:no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4" name="矩形 3">
            <a:extLst>
              <a:ext uri="{FF2B5EF4-FFF2-40B4-BE49-F238E27FC236}">
                <a16:creationId xmlns:a16="http://schemas.microsoft.com/office/drawing/2014/main" id="{B64A6DBF-E2B2-413D-ADBF-BE1AACEA39D2}"/>
              </a:ext>
            </a:extLst>
          </p:cNvPr>
          <p:cNvSpPr>
            <a:spLocks noGrp="1"/>
          </p:cNvSpPr>
          <p:nvPr/>
        </p:nvSpPr>
        <p:spPr>
          <a:xfrm>
            <a:off x="3581400" y="2171700"/>
            <a:ext cx="1676400" cy="581025"/>
          </a:xfrm>
          <a:prstGeom prst="rect">
            <a:avLst/>
          </a:prstGeom>
          <a:noFill/>
          <a:ln w="0">
            <a:noFill/>
            <a:prstDash val="solid"/>
          </a:ln>
        </p:spPr>
        <p:txBody>
          <a:bodyPr lIns="38100" tIns="28575" rIns="38100" bIns="28575" anchor="ctr">
            <a:normAutofit/>
          </a:bodyPr>
          <a:lstStyle/>
          <a:p>
            <a:pPr algn="ctr">
              <a:buNone/>
              <a:defRPr sz="1163" b="1" i="0">
                <a:solidFill>
                  <a:srgbClr val="FFFFFF"/>
                </a:solidFill>
                <a:latin typeface="华文黑体_易方达"/>
                <a:ea typeface="华文黑体_易方达"/>
                <a:cs typeface="华文黑体_易方达"/>
              </a:defRPr>
            </a:pPr>
            <a:r>
              <a:rPr sz="1163" b="1" i="0">
                <a:solidFill>
                  <a:srgbClr val="FFFFFF"/>
                </a:solidFill>
                <a:latin typeface="华文黑体_易方达"/>
                <a:ea typeface="华文黑体_易方达"/>
                <a:cs typeface="华文黑体_易方达"/>
              </a:rPr>
              <a:t>KWEB</a:t>
            </a:r>
          </a:p>
          <a:p>
            <a:pPr algn="ctr">
              <a:buNone/>
              <a:defRPr sz="1163" b="1" i="0">
                <a:solidFill>
                  <a:srgbClr val="FFFFFF"/>
                </a:solidFill>
                <a:latin typeface="华文黑体_易方达"/>
                <a:ea typeface="华文黑体_易方达"/>
                <a:cs typeface="华文黑体_易方达"/>
              </a:defRPr>
            </a:pPr>
            <a:r>
              <a:rPr sz="1163" b="1" i="0">
                <a:solidFill>
                  <a:srgbClr val="FFFFFF"/>
                </a:solidFill>
                <a:latin typeface="华文黑体_易方达"/>
                <a:ea typeface="华文黑体_易方达"/>
                <a:cs typeface="华文黑体_易方达"/>
              </a:rPr>
              <a:t>互联网平台核心beta</a:t>
            </a:r>
          </a:p>
        </p:txBody>
      </p:sp>
      <p:sp>
        <p:nvSpPr>
          <p:cNvPr id="5" name="圆角矩形 4">
            <a:extLst>
              <a:ext uri="{FF2B5EF4-FFF2-40B4-BE49-F238E27FC236}">
                <a16:creationId xmlns:a16="http://schemas.microsoft.com/office/drawing/2014/main" id="{A78F0DCF-F861-4459-8D4A-59E98C2AF3B3}"/>
              </a:ext>
            </a:extLst>
          </p:cNvPr>
          <p:cNvSpPr>
            <a:spLocks noGrp="1"/>
          </p:cNvSpPr>
          <p:nvPr/>
        </p:nvSpPr>
        <p:spPr>
          <a:xfrm>
            <a:off x="666750" y="1057275"/>
            <a:ext cx="1809750" cy="771525"/>
          </a:xfrm>
          <a:prstGeom prst="roundRect">
            <a:avLst>
              <a:gd name="adj" fmla="val 2469"/>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6" name="矩形 5">
            <a:extLst>
              <a:ext uri="{FF2B5EF4-FFF2-40B4-BE49-F238E27FC236}">
                <a16:creationId xmlns:a16="http://schemas.microsoft.com/office/drawing/2014/main" id="{09423677-0132-4A17-AF11-DC4E4292C627}"/>
              </a:ext>
            </a:extLst>
          </p:cNvPr>
          <p:cNvSpPr>
            <a:spLocks noGrp="1"/>
          </p:cNvSpPr>
          <p:nvPr/>
        </p:nvSpPr>
        <p:spPr>
          <a:xfrm>
            <a:off x="762000" y="1133475"/>
            <a:ext cx="1619250" cy="257175"/>
          </a:xfrm>
          <a:prstGeom prst="rect">
            <a:avLst/>
          </a:prstGeom>
          <a:noFill/>
          <a:ln w="0">
            <a:noFill/>
            <a:prstDash val="solid"/>
          </a:ln>
        </p:spPr>
        <p:txBody>
          <a:bodyPr lIns="38100" tIns="28575" rIns="38100" bIns="28575" anchor="ctr">
            <a:normAutofit/>
          </a:bodyPr>
          <a:lstStyle/>
          <a:p>
            <a:pPr algn="ctr">
              <a:buNone/>
              <a:defRPr sz="975" b="1" i="0">
                <a:solidFill>
                  <a:srgbClr val="005096"/>
                </a:solidFill>
                <a:latin typeface="华文黑体_易方达"/>
                <a:ea typeface="华文黑体_易方达"/>
                <a:cs typeface="华文黑体_易方达"/>
              </a:defRPr>
            </a:pPr>
            <a:r>
              <a:rPr sz="975" b="1" i="0">
                <a:solidFill>
                  <a:srgbClr val="005096"/>
                </a:solidFill>
                <a:latin typeface="华文黑体_易方达"/>
                <a:ea typeface="华文黑体_易方达"/>
                <a:cs typeface="华文黑体_易方达"/>
              </a:rPr>
              <a:t>美国上市期权</a:t>
            </a:r>
          </a:p>
        </p:txBody>
      </p:sp>
      <p:sp>
        <p:nvSpPr>
          <p:cNvPr id="7" name="矩形 6">
            <a:extLst>
              <a:ext uri="{FF2B5EF4-FFF2-40B4-BE49-F238E27FC236}">
                <a16:creationId xmlns:a16="http://schemas.microsoft.com/office/drawing/2014/main" id="{90BD2C7B-2054-41E8-822A-F9F1439F77F1}"/>
              </a:ext>
            </a:extLst>
          </p:cNvPr>
          <p:cNvSpPr>
            <a:spLocks noGrp="1"/>
          </p:cNvSpPr>
          <p:nvPr/>
        </p:nvSpPr>
        <p:spPr>
          <a:xfrm>
            <a:off x="762000" y="1409700"/>
            <a:ext cx="1619250" cy="333375"/>
          </a:xfrm>
          <a:prstGeom prst="rect">
            <a:avLst/>
          </a:prstGeom>
          <a:noFill/>
          <a:ln w="0">
            <a:noFill/>
            <a:prstDash val="solid"/>
          </a:ln>
        </p:spPr>
        <p:txBody>
          <a:bodyPr lIns="38100" tIns="28575" rIns="38100" bIns="28575" anchor="ctr">
            <a:normAutofit/>
          </a:bodyPr>
          <a:lstStyle/>
          <a:p>
            <a:pPr algn="ctr">
              <a:buNone/>
              <a:defRPr sz="660" b="0" i="0">
                <a:solidFill>
                  <a:srgbClr val="3C3C3C"/>
                </a:solidFill>
                <a:latin typeface="华文黑体_易方达"/>
                <a:ea typeface="华文黑体_易方达"/>
                <a:cs typeface="华文黑体_易方达"/>
              </a:defRPr>
            </a:pPr>
            <a:r>
              <a:rPr sz="660" b="0" i="0">
                <a:solidFill>
                  <a:srgbClr val="3C3C3C"/>
                </a:solidFill>
                <a:latin typeface="华文黑体_易方达"/>
                <a:ea typeface="华文黑体_易方达"/>
                <a:cs typeface="华文黑体_易方达"/>
              </a:rPr>
              <a:t>交易与风险管理</a:t>
            </a:r>
          </a:p>
        </p:txBody>
      </p:sp>
      <p:cxnSp>
        <p:nvCxnSpPr>
          <p:cNvPr id="146" name="肘形连接符 145"/>
          <p:cNvCxnSpPr>
            <a:stCxn id="3" idx="0"/>
            <a:endCxn id="5" idx="2"/>
          </p:cNvCxnSpPr>
          <p:nvPr/>
        </p:nvCxnSpPr>
        <p:spPr>
          <a:xfrm flipH="1" flipV="1">
            <a:off x="1571625" y="1828800"/>
            <a:ext cx="2847975" cy="247650"/>
          </a:xfrm>
          <a:prstGeom prst="bentConnector4">
            <a:avLst>
              <a:gd name="adj1" fmla="val 0"/>
              <a:gd name="adj2" fmla="val 50000"/>
            </a:avLst>
          </a:prstGeom>
          <a:ln w="11430">
            <a:solidFill>
              <a:srgbClr val="0078B4"/>
            </a:solidFill>
            <a:prstDash val="solid"/>
            <a:headEnd type="arrow" w="sm" len="sm"/>
          </a:ln>
        </p:spPr>
      </p:cxnSp>
      <p:sp>
        <p:nvSpPr>
          <p:cNvPr id="9" name="圆角矩形 8">
            <a:extLst>
              <a:ext uri="{FF2B5EF4-FFF2-40B4-BE49-F238E27FC236}">
                <a16:creationId xmlns:a16="http://schemas.microsoft.com/office/drawing/2014/main" id="{8C66BDBE-2C69-4DF3-826B-C5B56207A5ED}"/>
              </a:ext>
            </a:extLst>
          </p:cNvPr>
          <p:cNvSpPr>
            <a:spLocks noGrp="1"/>
          </p:cNvSpPr>
          <p:nvPr/>
        </p:nvSpPr>
        <p:spPr>
          <a:xfrm>
            <a:off x="3314700" y="1009650"/>
            <a:ext cx="1809750" cy="771525"/>
          </a:xfrm>
          <a:prstGeom prst="roundRect">
            <a:avLst>
              <a:gd name="adj" fmla="val 2469"/>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0" name="矩形 9">
            <a:extLst>
              <a:ext uri="{FF2B5EF4-FFF2-40B4-BE49-F238E27FC236}">
                <a16:creationId xmlns:a16="http://schemas.microsoft.com/office/drawing/2014/main" id="{1A64C4BE-674A-4FF4-A5BD-54539CA92F28}"/>
              </a:ext>
            </a:extLst>
          </p:cNvPr>
          <p:cNvSpPr>
            <a:spLocks noGrp="1"/>
          </p:cNvSpPr>
          <p:nvPr/>
        </p:nvSpPr>
        <p:spPr>
          <a:xfrm>
            <a:off x="3409950" y="1085850"/>
            <a:ext cx="1619250" cy="257175"/>
          </a:xfrm>
          <a:prstGeom prst="rect">
            <a:avLst/>
          </a:prstGeom>
          <a:noFill/>
          <a:ln w="0">
            <a:noFill/>
            <a:prstDash val="solid"/>
          </a:ln>
        </p:spPr>
        <p:txBody>
          <a:bodyPr lIns="38100" tIns="28575" rIns="38100" bIns="28575" anchor="ctr">
            <a:normAutofit/>
          </a:bodyPr>
          <a:lstStyle/>
          <a:p>
            <a:pPr algn="ctr">
              <a:buNone/>
              <a:defRPr sz="975" b="1" i="0">
                <a:solidFill>
                  <a:srgbClr val="005096"/>
                </a:solidFill>
                <a:latin typeface="华文黑体_易方达"/>
                <a:ea typeface="华文黑体_易方达"/>
                <a:cs typeface="华文黑体_易方达"/>
              </a:defRPr>
            </a:pPr>
            <a:r>
              <a:rPr sz="975" b="1" i="0">
                <a:solidFill>
                  <a:srgbClr val="005096"/>
                </a:solidFill>
                <a:latin typeface="华文黑体_易方达"/>
                <a:ea typeface="华文黑体_易方达"/>
                <a:cs typeface="华文黑体_易方达"/>
              </a:rPr>
              <a:t>Eurex期权</a:t>
            </a:r>
          </a:p>
        </p:txBody>
      </p:sp>
      <p:sp>
        <p:nvSpPr>
          <p:cNvPr id="11" name="矩形 10">
            <a:extLst>
              <a:ext uri="{FF2B5EF4-FFF2-40B4-BE49-F238E27FC236}">
                <a16:creationId xmlns:a16="http://schemas.microsoft.com/office/drawing/2014/main" id="{F779755B-E97B-40EF-9F62-0CC9402542A3}"/>
              </a:ext>
            </a:extLst>
          </p:cNvPr>
          <p:cNvSpPr>
            <a:spLocks noGrp="1"/>
          </p:cNvSpPr>
          <p:nvPr/>
        </p:nvSpPr>
        <p:spPr>
          <a:xfrm>
            <a:off x="3409950" y="1362075"/>
            <a:ext cx="1619250" cy="333375"/>
          </a:xfrm>
          <a:prstGeom prst="rect">
            <a:avLst/>
          </a:prstGeom>
          <a:noFill/>
          <a:ln w="0">
            <a:noFill/>
            <a:prstDash val="solid"/>
          </a:ln>
        </p:spPr>
        <p:txBody>
          <a:bodyPr lIns="38100" tIns="28575" rIns="38100" bIns="28575" anchor="ctr">
            <a:normAutofit/>
          </a:bodyPr>
          <a:lstStyle/>
          <a:p>
            <a:pPr algn="ctr">
              <a:buNone/>
              <a:defRPr sz="660" b="0" i="0">
                <a:solidFill>
                  <a:srgbClr val="3C3C3C"/>
                </a:solidFill>
                <a:latin typeface="华文黑体_易方达"/>
                <a:ea typeface="华文黑体_易方达"/>
                <a:cs typeface="华文黑体_易方达"/>
              </a:defRPr>
            </a:pPr>
            <a:r>
              <a:rPr sz="660" b="0" i="0">
                <a:solidFill>
                  <a:srgbClr val="3C3C3C"/>
                </a:solidFill>
                <a:latin typeface="华文黑体_易方达"/>
                <a:ea typeface="华文黑体_易方达"/>
                <a:cs typeface="华文黑体_易方达"/>
              </a:rPr>
              <a:t>2026-03-30上线</a:t>
            </a:r>
          </a:p>
          <a:p>
            <a:pPr algn="ctr">
              <a:buNone/>
              <a:defRPr sz="660" b="0" i="0">
                <a:solidFill>
                  <a:srgbClr val="3C3C3C"/>
                </a:solidFill>
                <a:latin typeface="华文黑体_易方达"/>
                <a:ea typeface="华文黑体_易方达"/>
                <a:cs typeface="华文黑体_易方达"/>
              </a:defRPr>
            </a:pPr>
            <a:r>
              <a:rPr sz="660" b="0" i="0">
                <a:solidFill>
                  <a:srgbClr val="3C3C3C"/>
                </a:solidFill>
                <a:latin typeface="华文黑体_易方达"/>
                <a:ea typeface="华文黑体_易方达"/>
                <a:cs typeface="华文黑体_易方达"/>
              </a:rPr>
              <a:t>对应KWEB UCITS</a:t>
            </a:r>
          </a:p>
        </p:txBody>
      </p:sp>
      <p:cxnSp>
        <p:nvCxnSpPr>
          <p:cNvPr id="150" name="肘形连接符 149"/>
          <p:cNvCxnSpPr>
            <a:stCxn id="3" idx="0"/>
            <a:endCxn id="9" idx="2"/>
          </p:cNvCxnSpPr>
          <p:nvPr/>
        </p:nvCxnSpPr>
        <p:spPr>
          <a:xfrm flipH="1" flipV="1">
            <a:off x="4219575" y="1781175"/>
            <a:ext cx="200025" cy="295275"/>
          </a:xfrm>
          <a:prstGeom prst="bentConnector4">
            <a:avLst>
              <a:gd name="adj1" fmla="val 0"/>
              <a:gd name="adj2" fmla="val 50000"/>
            </a:avLst>
          </a:prstGeom>
          <a:ln w="11430">
            <a:solidFill>
              <a:srgbClr val="0078B4"/>
            </a:solidFill>
            <a:prstDash val="solid"/>
            <a:headEnd type="arrow" w="sm" len="sm"/>
          </a:ln>
        </p:spPr>
      </p:cxnSp>
      <p:sp>
        <p:nvSpPr>
          <p:cNvPr id="13" name="圆角矩形 12">
            <a:extLst>
              <a:ext uri="{FF2B5EF4-FFF2-40B4-BE49-F238E27FC236}">
                <a16:creationId xmlns:a16="http://schemas.microsoft.com/office/drawing/2014/main" id="{F12632C3-4154-4362-B1B2-93F236C70293}"/>
              </a:ext>
            </a:extLst>
          </p:cNvPr>
          <p:cNvSpPr>
            <a:spLocks noGrp="1"/>
          </p:cNvSpPr>
          <p:nvPr/>
        </p:nvSpPr>
        <p:spPr>
          <a:xfrm>
            <a:off x="6353175" y="1057275"/>
            <a:ext cx="1809750" cy="771525"/>
          </a:xfrm>
          <a:prstGeom prst="roundRect">
            <a:avLst>
              <a:gd name="adj" fmla="val 2469"/>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4" name="矩形 13">
            <a:extLst>
              <a:ext uri="{FF2B5EF4-FFF2-40B4-BE49-F238E27FC236}">
                <a16:creationId xmlns:a16="http://schemas.microsoft.com/office/drawing/2014/main" id="{07549198-CD9F-444D-83DC-4DFB371ED2CD}"/>
              </a:ext>
            </a:extLst>
          </p:cNvPr>
          <p:cNvSpPr>
            <a:spLocks noGrp="1"/>
          </p:cNvSpPr>
          <p:nvPr/>
        </p:nvSpPr>
        <p:spPr>
          <a:xfrm>
            <a:off x="6448425" y="1133475"/>
            <a:ext cx="1619250" cy="257175"/>
          </a:xfrm>
          <a:prstGeom prst="rect">
            <a:avLst/>
          </a:prstGeom>
          <a:noFill/>
          <a:ln w="0">
            <a:noFill/>
            <a:prstDash val="solid"/>
          </a:ln>
        </p:spPr>
        <p:txBody>
          <a:bodyPr lIns="38100" tIns="28575" rIns="38100" bIns="28575" anchor="ctr">
            <a:normAutofit/>
          </a:bodyPr>
          <a:lstStyle/>
          <a:p>
            <a:pPr algn="ctr">
              <a:buNone/>
              <a:defRPr sz="975" b="1" i="0">
                <a:solidFill>
                  <a:srgbClr val="005096"/>
                </a:solidFill>
                <a:latin typeface="华文黑体_易方达"/>
                <a:ea typeface="华文黑体_易方达"/>
                <a:cs typeface="华文黑体_易方达"/>
              </a:defRPr>
            </a:pPr>
            <a:r>
              <a:rPr sz="975" b="1" i="0">
                <a:solidFill>
                  <a:srgbClr val="005096"/>
                </a:solidFill>
                <a:latin typeface="华文黑体_易方达"/>
                <a:ea typeface="华文黑体_易方达"/>
                <a:cs typeface="华文黑体_易方达"/>
              </a:rPr>
              <a:t>KLIP</a:t>
            </a:r>
          </a:p>
        </p:txBody>
      </p:sp>
      <p:sp>
        <p:nvSpPr>
          <p:cNvPr id="15" name="矩形 14">
            <a:extLst>
              <a:ext uri="{FF2B5EF4-FFF2-40B4-BE49-F238E27FC236}">
                <a16:creationId xmlns:a16="http://schemas.microsoft.com/office/drawing/2014/main" id="{A6879449-7056-4167-A92F-844620036C77}"/>
              </a:ext>
            </a:extLst>
          </p:cNvPr>
          <p:cNvSpPr>
            <a:spLocks noGrp="1"/>
          </p:cNvSpPr>
          <p:nvPr/>
        </p:nvSpPr>
        <p:spPr>
          <a:xfrm>
            <a:off x="6448425" y="1409700"/>
            <a:ext cx="1619250" cy="333375"/>
          </a:xfrm>
          <a:prstGeom prst="rect">
            <a:avLst/>
          </a:prstGeom>
          <a:noFill/>
          <a:ln w="0">
            <a:noFill/>
            <a:prstDash val="solid"/>
          </a:ln>
        </p:spPr>
        <p:txBody>
          <a:bodyPr lIns="38100" tIns="28575" rIns="38100" bIns="28575" anchor="ctr">
            <a:normAutofit/>
          </a:bodyPr>
          <a:lstStyle/>
          <a:p>
            <a:pPr algn="ctr">
              <a:buNone/>
              <a:defRPr sz="660" b="0" i="0">
                <a:solidFill>
                  <a:srgbClr val="3C3C3C"/>
                </a:solidFill>
                <a:latin typeface="华文黑体_易方达"/>
                <a:ea typeface="华文黑体_易方达"/>
                <a:cs typeface="华文黑体_易方达"/>
              </a:defRPr>
            </a:pPr>
            <a:r>
              <a:rPr sz="660" b="0" i="0">
                <a:solidFill>
                  <a:srgbClr val="3C3C3C"/>
                </a:solidFill>
                <a:latin typeface="华文黑体_易方达"/>
                <a:ea typeface="华文黑体_易方达"/>
                <a:cs typeface="华文黑体_易方达"/>
              </a:rPr>
              <a:t>备兑看涨/收益增强</a:t>
            </a:r>
          </a:p>
        </p:txBody>
      </p:sp>
      <p:cxnSp>
        <p:nvCxnSpPr>
          <p:cNvPr id="154" name="肘形连接符 153"/>
          <p:cNvCxnSpPr>
            <a:stCxn id="3" idx="0"/>
            <a:endCxn id="13" idx="2"/>
          </p:cNvCxnSpPr>
          <p:nvPr/>
        </p:nvCxnSpPr>
        <p:spPr>
          <a:xfrm flipV="1">
            <a:off x="4419600" y="1828800"/>
            <a:ext cx="2838450" cy="247650"/>
          </a:xfrm>
          <a:prstGeom prst="bentConnector4">
            <a:avLst>
              <a:gd name="adj1" fmla="val 0"/>
              <a:gd name="adj2" fmla="val 50000"/>
            </a:avLst>
          </a:prstGeom>
          <a:ln w="11430">
            <a:solidFill>
              <a:srgbClr val="0078B4"/>
            </a:solidFill>
            <a:prstDash val="solid"/>
            <a:headEnd type="arrow" w="sm" len="sm"/>
          </a:ln>
        </p:spPr>
      </p:cxnSp>
      <p:sp>
        <p:nvSpPr>
          <p:cNvPr id="17" name="圆角矩形 16">
            <a:extLst>
              <a:ext uri="{FF2B5EF4-FFF2-40B4-BE49-F238E27FC236}">
                <a16:creationId xmlns:a16="http://schemas.microsoft.com/office/drawing/2014/main" id="{1B49900F-6B7E-4257-8451-7E38582BEE55}"/>
              </a:ext>
            </a:extLst>
          </p:cNvPr>
          <p:cNvSpPr>
            <a:spLocks noGrp="1"/>
          </p:cNvSpPr>
          <p:nvPr/>
        </p:nvSpPr>
        <p:spPr>
          <a:xfrm>
            <a:off x="657225" y="3495675"/>
            <a:ext cx="1809750" cy="771525"/>
          </a:xfrm>
          <a:prstGeom prst="roundRect">
            <a:avLst>
              <a:gd name="adj" fmla="val 2469"/>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8" name="矩形 17">
            <a:extLst>
              <a:ext uri="{FF2B5EF4-FFF2-40B4-BE49-F238E27FC236}">
                <a16:creationId xmlns:a16="http://schemas.microsoft.com/office/drawing/2014/main" id="{1582B0F8-02F4-4E31-9874-D9DF6F5CB50B}"/>
              </a:ext>
            </a:extLst>
          </p:cNvPr>
          <p:cNvSpPr>
            <a:spLocks noGrp="1"/>
          </p:cNvSpPr>
          <p:nvPr/>
        </p:nvSpPr>
        <p:spPr>
          <a:xfrm>
            <a:off x="752475" y="3571875"/>
            <a:ext cx="1619250" cy="257175"/>
          </a:xfrm>
          <a:prstGeom prst="rect">
            <a:avLst/>
          </a:prstGeom>
          <a:noFill/>
          <a:ln w="0">
            <a:noFill/>
            <a:prstDash val="solid"/>
          </a:ln>
        </p:spPr>
        <p:txBody>
          <a:bodyPr lIns="38100" tIns="28575" rIns="38100" bIns="28575" anchor="ctr">
            <a:normAutofit/>
          </a:bodyPr>
          <a:lstStyle/>
          <a:p>
            <a:pPr algn="ctr">
              <a:buNone/>
              <a:defRPr sz="975" b="1" i="0">
                <a:solidFill>
                  <a:srgbClr val="005096"/>
                </a:solidFill>
                <a:latin typeface="华文黑体_易方达"/>
                <a:ea typeface="华文黑体_易方达"/>
                <a:cs typeface="华文黑体_易方达"/>
              </a:defRPr>
            </a:pPr>
            <a:r>
              <a:rPr sz="975" b="1" i="0">
                <a:solidFill>
                  <a:srgbClr val="005096"/>
                </a:solidFill>
                <a:latin typeface="华文黑体_易方达"/>
                <a:ea typeface="华文黑体_易方达"/>
                <a:cs typeface="华文黑体_易方达"/>
              </a:rPr>
              <a:t>CWEB / WEBX</a:t>
            </a:r>
          </a:p>
        </p:txBody>
      </p:sp>
      <p:sp>
        <p:nvSpPr>
          <p:cNvPr id="19" name="矩形 18">
            <a:extLst>
              <a:ext uri="{FF2B5EF4-FFF2-40B4-BE49-F238E27FC236}">
                <a16:creationId xmlns:a16="http://schemas.microsoft.com/office/drawing/2014/main" id="{97FBA535-22B5-4241-8EB4-3C1B5BA8031E}"/>
              </a:ext>
            </a:extLst>
          </p:cNvPr>
          <p:cNvSpPr>
            <a:spLocks noGrp="1"/>
          </p:cNvSpPr>
          <p:nvPr/>
        </p:nvSpPr>
        <p:spPr>
          <a:xfrm>
            <a:off x="752475" y="3848100"/>
            <a:ext cx="1619250" cy="333375"/>
          </a:xfrm>
          <a:prstGeom prst="rect">
            <a:avLst/>
          </a:prstGeom>
          <a:noFill/>
          <a:ln w="0">
            <a:noFill/>
            <a:prstDash val="solid"/>
          </a:ln>
        </p:spPr>
        <p:txBody>
          <a:bodyPr lIns="38100" tIns="28575" rIns="38100" bIns="28575" anchor="ctr">
            <a:normAutofit/>
          </a:bodyPr>
          <a:lstStyle/>
          <a:p>
            <a:pPr algn="ctr">
              <a:buNone/>
              <a:defRPr sz="660" b="0" i="0">
                <a:solidFill>
                  <a:srgbClr val="3C3C3C"/>
                </a:solidFill>
                <a:latin typeface="华文黑体_易方达"/>
                <a:ea typeface="华文黑体_易方达"/>
                <a:cs typeface="华文黑体_易方达"/>
              </a:defRPr>
            </a:pPr>
            <a:r>
              <a:rPr sz="660" b="0" i="0">
                <a:solidFill>
                  <a:srgbClr val="3C3C3C"/>
                </a:solidFill>
                <a:latin typeface="华文黑体_易方达"/>
                <a:ea typeface="华文黑体_易方达"/>
                <a:cs typeface="华文黑体_易方达"/>
              </a:rPr>
              <a:t>每日2倍杠杆工具</a:t>
            </a:r>
          </a:p>
        </p:txBody>
      </p:sp>
      <p:cxnSp>
        <p:nvCxnSpPr>
          <p:cNvPr id="158" name="肘形连接符 157"/>
          <p:cNvCxnSpPr>
            <a:stCxn id="3" idx="2"/>
            <a:endCxn id="17" idx="0"/>
          </p:cNvCxnSpPr>
          <p:nvPr/>
        </p:nvCxnSpPr>
        <p:spPr>
          <a:xfrm flipH="1">
            <a:off x="1562100" y="2886075"/>
            <a:ext cx="2857500" cy="609600"/>
          </a:xfrm>
          <a:prstGeom prst="bentConnector4">
            <a:avLst>
              <a:gd name="adj1" fmla="val 0"/>
              <a:gd name="adj2" fmla="val 50000"/>
            </a:avLst>
          </a:prstGeom>
          <a:ln w="11430">
            <a:solidFill>
              <a:srgbClr val="0078B4"/>
            </a:solidFill>
            <a:prstDash val="solid"/>
            <a:headEnd type="arrow" w="sm" len="sm"/>
          </a:ln>
        </p:spPr>
      </p:cxnSp>
      <p:sp>
        <p:nvSpPr>
          <p:cNvPr id="21" name="圆角矩形 20">
            <a:extLst>
              <a:ext uri="{FF2B5EF4-FFF2-40B4-BE49-F238E27FC236}">
                <a16:creationId xmlns:a16="http://schemas.microsoft.com/office/drawing/2014/main" id="{42F6226C-AADD-467C-AE9E-D07B97BE8A26}"/>
              </a:ext>
            </a:extLst>
          </p:cNvPr>
          <p:cNvSpPr>
            <a:spLocks noGrp="1"/>
          </p:cNvSpPr>
          <p:nvPr/>
        </p:nvSpPr>
        <p:spPr>
          <a:xfrm>
            <a:off x="3314700" y="3533775"/>
            <a:ext cx="1809750" cy="771525"/>
          </a:xfrm>
          <a:prstGeom prst="roundRect">
            <a:avLst>
              <a:gd name="adj" fmla="val 2469"/>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22" name="矩形 21">
            <a:extLst>
              <a:ext uri="{FF2B5EF4-FFF2-40B4-BE49-F238E27FC236}">
                <a16:creationId xmlns:a16="http://schemas.microsoft.com/office/drawing/2014/main" id="{FDFAAB82-561F-47C5-BE15-4E78ED6E26E7}"/>
              </a:ext>
            </a:extLst>
          </p:cNvPr>
          <p:cNvSpPr>
            <a:spLocks noGrp="1"/>
          </p:cNvSpPr>
          <p:nvPr/>
        </p:nvSpPr>
        <p:spPr>
          <a:xfrm>
            <a:off x="3409950" y="3609975"/>
            <a:ext cx="1619250" cy="257175"/>
          </a:xfrm>
          <a:prstGeom prst="rect">
            <a:avLst/>
          </a:prstGeom>
          <a:noFill/>
          <a:ln w="0">
            <a:noFill/>
            <a:prstDash val="solid"/>
          </a:ln>
        </p:spPr>
        <p:txBody>
          <a:bodyPr lIns="38100" tIns="28575" rIns="38100" bIns="28575" anchor="ctr">
            <a:normAutofit/>
          </a:bodyPr>
          <a:lstStyle/>
          <a:p>
            <a:pPr algn="ctr">
              <a:buNone/>
              <a:defRPr sz="975" b="1" i="0">
                <a:solidFill>
                  <a:srgbClr val="005096"/>
                </a:solidFill>
                <a:latin typeface="华文黑体_易方达"/>
                <a:ea typeface="华文黑体_易方达"/>
                <a:cs typeface="华文黑体_易方达"/>
              </a:defRPr>
            </a:pPr>
            <a:r>
              <a:rPr sz="975" b="1" i="0">
                <a:solidFill>
                  <a:srgbClr val="005096"/>
                </a:solidFill>
                <a:latin typeface="华文黑体_易方达"/>
                <a:ea typeface="华文黑体_易方达"/>
                <a:cs typeface="华文黑体_易方达"/>
              </a:rPr>
              <a:t>KBUF</a:t>
            </a:r>
          </a:p>
        </p:txBody>
      </p:sp>
      <p:sp>
        <p:nvSpPr>
          <p:cNvPr id="23" name="矩形 22">
            <a:extLst>
              <a:ext uri="{FF2B5EF4-FFF2-40B4-BE49-F238E27FC236}">
                <a16:creationId xmlns:a16="http://schemas.microsoft.com/office/drawing/2014/main" id="{357AC33C-21CC-4F99-9246-EFE92F4789E3}"/>
              </a:ext>
            </a:extLst>
          </p:cNvPr>
          <p:cNvSpPr>
            <a:spLocks noGrp="1"/>
          </p:cNvSpPr>
          <p:nvPr/>
        </p:nvSpPr>
        <p:spPr>
          <a:xfrm>
            <a:off x="3409950" y="3886200"/>
            <a:ext cx="1619250" cy="333375"/>
          </a:xfrm>
          <a:prstGeom prst="rect">
            <a:avLst/>
          </a:prstGeom>
          <a:noFill/>
          <a:ln w="0">
            <a:noFill/>
            <a:prstDash val="solid"/>
          </a:ln>
        </p:spPr>
        <p:txBody>
          <a:bodyPr lIns="38100" tIns="28575" rIns="38100" bIns="28575" anchor="ctr">
            <a:normAutofit/>
          </a:bodyPr>
          <a:lstStyle/>
          <a:p>
            <a:pPr algn="ctr">
              <a:buNone/>
              <a:defRPr sz="660" b="0" i="0">
                <a:solidFill>
                  <a:srgbClr val="3C3C3C"/>
                </a:solidFill>
                <a:latin typeface="华文黑体_易方达"/>
                <a:ea typeface="华文黑体_易方达"/>
                <a:cs typeface="华文黑体_易方达"/>
              </a:defRPr>
            </a:pPr>
            <a:r>
              <a:rPr sz="660" b="0" i="0">
                <a:solidFill>
                  <a:srgbClr val="3C3C3C"/>
                </a:solidFill>
                <a:latin typeface="华文黑体_易方达"/>
                <a:ea typeface="华文黑体_易方达"/>
                <a:cs typeface="华文黑体_易方达"/>
              </a:rPr>
              <a:t>约90%缓冲</a:t>
            </a:r>
          </a:p>
          <a:p>
            <a:pPr algn="ctr">
              <a:buNone/>
              <a:defRPr sz="660" b="0" i="0">
                <a:solidFill>
                  <a:srgbClr val="3C3C3C"/>
                </a:solidFill>
                <a:latin typeface="华文黑体_易方达"/>
                <a:ea typeface="华文黑体_易方达"/>
                <a:cs typeface="华文黑体_易方达"/>
              </a:defRPr>
            </a:pPr>
            <a:r>
              <a:rPr sz="660" b="0" i="0">
                <a:solidFill>
                  <a:srgbClr val="3C3C3C"/>
                </a:solidFill>
                <a:latin typeface="华文黑体_易方达"/>
                <a:ea typeface="华文黑体_易方达"/>
                <a:cs typeface="华文黑体_易方达"/>
              </a:rPr>
              <a:t>上限40.01%至2027-01-15</a:t>
            </a:r>
          </a:p>
        </p:txBody>
      </p:sp>
      <p:cxnSp>
        <p:nvCxnSpPr>
          <p:cNvPr id="162" name="肘形连接符 161"/>
          <p:cNvCxnSpPr>
            <a:stCxn id="3" idx="2"/>
            <a:endCxn id="21" idx="0"/>
          </p:cNvCxnSpPr>
          <p:nvPr/>
        </p:nvCxnSpPr>
        <p:spPr>
          <a:xfrm flipH="1">
            <a:off x="4219575" y="2886075"/>
            <a:ext cx="200025" cy="647700"/>
          </a:xfrm>
          <a:prstGeom prst="bentConnector4">
            <a:avLst>
              <a:gd name="adj1" fmla="val 0"/>
              <a:gd name="adj2" fmla="val 50000"/>
            </a:avLst>
          </a:prstGeom>
          <a:ln w="11430">
            <a:solidFill>
              <a:srgbClr val="FFC819"/>
            </a:solidFill>
            <a:prstDash val="solid"/>
            <a:headEnd type="arrow" w="sm" len="sm"/>
          </a:ln>
        </p:spPr>
      </p:cxnSp>
      <p:sp>
        <p:nvSpPr>
          <p:cNvPr id="25" name="圆角矩形 24">
            <a:extLst>
              <a:ext uri="{FF2B5EF4-FFF2-40B4-BE49-F238E27FC236}">
                <a16:creationId xmlns:a16="http://schemas.microsoft.com/office/drawing/2014/main" id="{3E36D9B0-FE1A-444C-BDAE-F2599123E7A7}"/>
              </a:ext>
            </a:extLst>
          </p:cNvPr>
          <p:cNvSpPr>
            <a:spLocks noGrp="1"/>
          </p:cNvSpPr>
          <p:nvPr/>
        </p:nvSpPr>
        <p:spPr>
          <a:xfrm>
            <a:off x="6353175" y="3495675"/>
            <a:ext cx="1809750" cy="771525"/>
          </a:xfrm>
          <a:prstGeom prst="roundRect">
            <a:avLst>
              <a:gd name="adj" fmla="val 2469"/>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26" name="矩形 25">
            <a:extLst>
              <a:ext uri="{FF2B5EF4-FFF2-40B4-BE49-F238E27FC236}">
                <a16:creationId xmlns:a16="http://schemas.microsoft.com/office/drawing/2014/main" id="{93F5B3A6-ECD8-4B8C-907C-DED0C9F68A71}"/>
              </a:ext>
            </a:extLst>
          </p:cNvPr>
          <p:cNvSpPr>
            <a:spLocks noGrp="1"/>
          </p:cNvSpPr>
          <p:nvPr/>
        </p:nvSpPr>
        <p:spPr>
          <a:xfrm>
            <a:off x="6448425" y="3571875"/>
            <a:ext cx="1619250" cy="257175"/>
          </a:xfrm>
          <a:prstGeom prst="rect">
            <a:avLst/>
          </a:prstGeom>
          <a:noFill/>
          <a:ln w="0">
            <a:noFill/>
            <a:prstDash val="solid"/>
          </a:ln>
        </p:spPr>
        <p:txBody>
          <a:bodyPr lIns="38100" tIns="28575" rIns="38100" bIns="28575" anchor="ctr">
            <a:normAutofit/>
          </a:bodyPr>
          <a:lstStyle/>
          <a:p>
            <a:pPr algn="ctr">
              <a:buNone/>
              <a:defRPr sz="975" b="1" i="0">
                <a:solidFill>
                  <a:srgbClr val="005096"/>
                </a:solidFill>
                <a:latin typeface="华文黑体_易方达"/>
                <a:ea typeface="华文黑体_易方达"/>
                <a:cs typeface="华文黑体_易方达"/>
              </a:defRPr>
            </a:pPr>
            <a:r>
              <a:rPr sz="975" b="1" i="0">
                <a:solidFill>
                  <a:srgbClr val="005096"/>
                </a:solidFill>
                <a:latin typeface="华文黑体_易方达"/>
                <a:ea typeface="华文黑体_易方达"/>
                <a:cs typeface="华文黑体_易方达"/>
              </a:rPr>
              <a:t>KPRO / 对冲份额</a:t>
            </a:r>
          </a:p>
        </p:txBody>
      </p:sp>
      <p:sp>
        <p:nvSpPr>
          <p:cNvPr id="27" name="矩形 26">
            <a:extLst>
              <a:ext uri="{FF2B5EF4-FFF2-40B4-BE49-F238E27FC236}">
                <a16:creationId xmlns:a16="http://schemas.microsoft.com/office/drawing/2014/main" id="{2B983DC0-2399-4A17-9C75-76AC5B264B64}"/>
              </a:ext>
            </a:extLst>
          </p:cNvPr>
          <p:cNvSpPr>
            <a:spLocks noGrp="1"/>
          </p:cNvSpPr>
          <p:nvPr/>
        </p:nvSpPr>
        <p:spPr>
          <a:xfrm>
            <a:off x="6448425" y="3848100"/>
            <a:ext cx="1619250" cy="333375"/>
          </a:xfrm>
          <a:prstGeom prst="rect">
            <a:avLst/>
          </a:prstGeom>
          <a:noFill/>
          <a:ln w="0">
            <a:noFill/>
            <a:prstDash val="solid"/>
          </a:ln>
        </p:spPr>
        <p:txBody>
          <a:bodyPr lIns="38100" tIns="28575" rIns="38100" bIns="28575" anchor="ctr">
            <a:normAutofit/>
          </a:bodyPr>
          <a:lstStyle/>
          <a:p>
            <a:pPr algn="ctr">
              <a:buNone/>
              <a:defRPr sz="660" b="0" i="0">
                <a:solidFill>
                  <a:srgbClr val="3C3C3C"/>
                </a:solidFill>
                <a:latin typeface="华文黑体_易方达"/>
                <a:ea typeface="华文黑体_易方达"/>
                <a:cs typeface="华文黑体_易方达"/>
              </a:defRPr>
            </a:pPr>
            <a:r>
              <a:rPr sz="660" b="0" i="0">
                <a:solidFill>
                  <a:srgbClr val="3C3C3C"/>
                </a:solidFill>
                <a:latin typeface="华文黑体_易方达"/>
                <a:ea typeface="华文黑体_易方达"/>
                <a:cs typeface="华文黑体_易方达"/>
              </a:rPr>
              <a:t>100%缓冲与EUR/GBP</a:t>
            </a:r>
          </a:p>
          <a:p>
            <a:pPr algn="ctr">
              <a:buNone/>
              <a:defRPr sz="660" b="0" i="0">
                <a:solidFill>
                  <a:srgbClr val="3C3C3C"/>
                </a:solidFill>
                <a:latin typeface="华文黑体_易方达"/>
                <a:ea typeface="华文黑体_易方达"/>
                <a:cs typeface="华文黑体_易方达"/>
              </a:defRPr>
            </a:pPr>
            <a:r>
              <a:rPr sz="660" b="0" i="0">
                <a:solidFill>
                  <a:srgbClr val="3C3C3C"/>
                </a:solidFill>
                <a:latin typeface="华文黑体_易方达"/>
                <a:ea typeface="华文黑体_易方达"/>
                <a:cs typeface="华文黑体_易方达"/>
              </a:rPr>
              <a:t>货币对冲份额</a:t>
            </a:r>
          </a:p>
        </p:txBody>
      </p:sp>
      <p:cxnSp>
        <p:nvCxnSpPr>
          <p:cNvPr id="166" name="肘形连接符 165"/>
          <p:cNvCxnSpPr>
            <a:stCxn id="3" idx="2"/>
            <a:endCxn id="25" idx="0"/>
          </p:cNvCxnSpPr>
          <p:nvPr/>
        </p:nvCxnSpPr>
        <p:spPr>
          <a:xfrm>
            <a:off x="4419600" y="2886075"/>
            <a:ext cx="2838450" cy="609600"/>
          </a:xfrm>
          <a:prstGeom prst="bentConnector4">
            <a:avLst>
              <a:gd name="adj1" fmla="val 0"/>
              <a:gd name="adj2" fmla="val 50000"/>
            </a:avLst>
          </a:prstGeom>
          <a:ln w="11430">
            <a:solidFill>
              <a:srgbClr val="0078B4"/>
            </a:solidFill>
            <a:prstDash val="solid"/>
            <a:headEnd type="arrow" w="sm" len="sm"/>
          </a:ln>
        </p:spPr>
      </p:cxnSp>
      <p:sp>
        <p:nvSpPr>
          <p:cNvPr id="29" name="圆角矩形 28">
            <a:extLst>
              <a:ext uri="{FF2B5EF4-FFF2-40B4-BE49-F238E27FC236}">
                <a16:creationId xmlns:a16="http://schemas.microsoft.com/office/drawing/2014/main" id="{938365F7-6877-4273-B1C5-E20D5741B705}"/>
              </a:ext>
            </a:extLst>
          </p:cNvPr>
          <p:cNvSpPr>
            <a:spLocks noGrp="1"/>
          </p:cNvSpPr>
          <p:nvPr/>
        </p:nvSpPr>
        <p:spPr>
          <a:xfrm>
            <a:off x="1085850" y="4391025"/>
            <a:ext cx="6667500" cy="238125"/>
          </a:xfrm>
          <a:prstGeom prst="roundRect">
            <a:avLst>
              <a:gd name="adj" fmla="val 8000"/>
            </a:avLst>
          </a:prstGeom>
          <a:solidFill>
            <a:srgbClr val="FFF9E8"/>
          </a:solidFill>
          <a:ln w="6668">
            <a:solidFill>
              <a:srgbClr val="F0BE42"/>
            </a:solidFill>
            <a:prstDash val="solid"/>
          </a:ln>
        </p:spPr>
        <p:txBody>
          <a:bodyPr/>
          <a:lstStyle/>
          <a:p>
            <a:endParaRPr lang="zh-CN" altLang="en-US"/>
          </a:p>
        </p:txBody>
      </p:sp>
      <p:sp>
        <p:nvSpPr>
          <p:cNvPr id="30" name="矩形 29">
            <a:extLst>
              <a:ext uri="{FF2B5EF4-FFF2-40B4-BE49-F238E27FC236}">
                <a16:creationId xmlns:a16="http://schemas.microsoft.com/office/drawing/2014/main" id="{8E0CABAD-BC3C-49DD-B858-BD18DA45B059}"/>
              </a:ext>
            </a:extLst>
          </p:cNvPr>
          <p:cNvSpPr>
            <a:spLocks noGrp="1"/>
          </p:cNvSpPr>
          <p:nvPr/>
        </p:nvSpPr>
        <p:spPr>
          <a:xfrm>
            <a:off x="1152525" y="4438650"/>
            <a:ext cx="6534150" cy="142875"/>
          </a:xfrm>
          <a:prstGeom prst="rect">
            <a:avLst/>
          </a:prstGeom>
          <a:noFill/>
          <a:ln w="0">
            <a:noFill/>
            <a:prstDash val="solid"/>
          </a:ln>
        </p:spPr>
        <p:txBody>
          <a:bodyPr lIns="38100" tIns="28575" rIns="38100" bIns="28575" anchor="ctr">
            <a:normAutofit fontScale="81522"/>
          </a:bodyPr>
          <a:lstStyle/>
          <a:p>
            <a:pPr algn="ctr">
              <a:buNone/>
              <a:defRPr sz="690" b="1" i="0">
                <a:solidFill>
                  <a:srgbClr val="3C3C3C"/>
                </a:solidFill>
                <a:latin typeface="华文黑体_易方达"/>
                <a:ea typeface="华文黑体_易方达"/>
                <a:cs typeface="华文黑体_易方达"/>
              </a:defRPr>
            </a:pPr>
            <a:r>
              <a:rPr sz="690" b="1" i="0">
                <a:solidFill>
                  <a:srgbClr val="3C3C3C"/>
                </a:solidFill>
                <a:latin typeface="华文黑体_易方达"/>
                <a:ea typeface="华文黑体_易方达"/>
                <a:cs typeface="华文黑体_易方达"/>
              </a:rPr>
              <a:t>KWEB的竞争壁垒不只来自现货ETF规模，也来自全球挂牌、期权流动性和二次封装形成的交易生态。</a:t>
            </a:r>
          </a:p>
        </p:txBody>
      </p:sp>
      <p:sp>
        <p:nvSpPr>
          <p:cNvPr id="31" name="矩形 30">
            <a:extLst>
              <a:ext uri="{FF2B5EF4-FFF2-40B4-BE49-F238E27FC236}">
                <a16:creationId xmlns:a16="http://schemas.microsoft.com/office/drawing/2014/main" id="{6B7A4E4E-512C-469A-8A64-537368FC915A}"/>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资料来源：KWEB重点单品分析；KraneShares、Eurex及相关ETF官方资料</a:t>
            </a:r>
          </a:p>
        </p:txBody>
      </p:sp>
    </p:spTree>
    <p:extLst>
      <p:ext uri="{BB962C8B-B14F-4D97-AF65-F5344CB8AC3E}">
        <p14:creationId xmlns:p14="http://schemas.microsoft.com/office/powerpoint/2010/main" val="1179745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前十大管理人占样本58.5%，其全球架构呈现明显分工</a:t>
            </a:r>
          </a:p>
        </p:txBody>
      </p:sp>
      <p:graphicFrame>
        <p:nvGraphicFramePr>
          <p:cNvPr id="16" name="表格 15"/>
          <p:cNvGraphicFramePr/>
          <p:nvPr/>
        </p:nvGraphicFramePr>
        <p:xfrm>
          <a:off x="333375" y="990600"/>
          <a:ext cx="8191500" cy="3190875"/>
        </p:xfrm>
        <a:graphic>
          <a:graphicData uri="http://schemas.openxmlformats.org/drawingml/2006/table">
            <a:tbl>
              <a:tblPr/>
              <a:tblGrid>
                <a:gridCol w="534228">
                  <a:extLst>
                    <a:ext uri="{9D8B030D-6E8A-4147-A177-3AD203B41FA5}">
                      <a16:colId xmlns:a16="http://schemas.microsoft.com/office/drawing/2014/main" val="20000"/>
                    </a:ext>
                  </a:extLst>
                </a:gridCol>
                <a:gridCol w="1483967">
                  <a:extLst>
                    <a:ext uri="{9D8B030D-6E8A-4147-A177-3AD203B41FA5}">
                      <a16:colId xmlns:a16="http://schemas.microsoft.com/office/drawing/2014/main" val="20001"/>
                    </a:ext>
                  </a:extLst>
                </a:gridCol>
                <a:gridCol w="1187174">
                  <a:extLst>
                    <a:ext uri="{9D8B030D-6E8A-4147-A177-3AD203B41FA5}">
                      <a16:colId xmlns:a16="http://schemas.microsoft.com/office/drawing/2014/main" val="20002"/>
                    </a:ext>
                  </a:extLst>
                </a:gridCol>
                <a:gridCol w="2255630">
                  <a:extLst>
                    <a:ext uri="{9D8B030D-6E8A-4147-A177-3AD203B41FA5}">
                      <a16:colId xmlns:a16="http://schemas.microsoft.com/office/drawing/2014/main" val="20003"/>
                    </a:ext>
                  </a:extLst>
                </a:gridCol>
                <a:gridCol w="1365250">
                  <a:extLst>
                    <a:ext uri="{9D8B030D-6E8A-4147-A177-3AD203B41FA5}">
                      <a16:colId xmlns:a16="http://schemas.microsoft.com/office/drawing/2014/main" val="20004"/>
                    </a:ext>
                  </a:extLst>
                </a:gridCol>
                <a:gridCol w="1365250">
                  <a:extLst>
                    <a:ext uri="{9D8B030D-6E8A-4147-A177-3AD203B41FA5}">
                      <a16:colId xmlns:a16="http://schemas.microsoft.com/office/drawing/2014/main" val="20005"/>
                    </a:ext>
                  </a:extLst>
                </a:gridCol>
              </a:tblGrid>
              <a:tr h="266700">
                <a:tc>
                  <a:txBody>
                    <a:bodyPr/>
                    <a:lstStyle/>
                    <a:p>
                      <a:pPr algn="ctr">
                        <a:buNone/>
                      </a:pPr>
                      <a:r>
                        <a:rPr sz="668" b="1">
                          <a:solidFill>
                            <a:srgbClr val="FFFFFF"/>
                          </a:solidFill>
                          <a:latin typeface="华文黑体_易方达"/>
                          <a:ea typeface="华文黑体_易方达"/>
                          <a:cs typeface="华文黑体_易方达"/>
                        </a:rPr>
                        <a:t>排名</a:t>
                      </a:r>
                    </a:p>
                  </a:txBody>
                  <a:tcPr>
                    <a:solidFill>
                      <a:srgbClr val="005096"/>
                    </a:solidFill>
                  </a:tcPr>
                </a:tc>
                <a:tc>
                  <a:txBody>
                    <a:bodyPr/>
                    <a:lstStyle/>
                    <a:p>
                      <a:pPr algn="ctr">
                        <a:buNone/>
                      </a:pPr>
                      <a:r>
                        <a:rPr sz="668" b="1">
                          <a:solidFill>
                            <a:srgbClr val="FFFFFF"/>
                          </a:solidFill>
                          <a:latin typeface="华文黑体_易方达"/>
                          <a:ea typeface="华文黑体_易方达"/>
                          <a:cs typeface="华文黑体_易方达"/>
                        </a:rPr>
                        <a:t>管理人</a:t>
                      </a:r>
                    </a:p>
                  </a:txBody>
                  <a:tcPr>
                    <a:solidFill>
                      <a:srgbClr val="005096"/>
                    </a:solidFill>
                  </a:tcPr>
                </a:tc>
                <a:tc>
                  <a:txBody>
                    <a:bodyPr/>
                    <a:lstStyle/>
                    <a:p>
                      <a:pPr algn="ctr">
                        <a:buNone/>
                      </a:pPr>
                      <a:r>
                        <a:rPr sz="668" b="1">
                          <a:solidFill>
                            <a:srgbClr val="FFFFFF"/>
                          </a:solidFill>
                          <a:latin typeface="华文黑体_易方达"/>
                          <a:ea typeface="华文黑体_易方达"/>
                          <a:cs typeface="华文黑体_易方达"/>
                        </a:rPr>
                        <a:t>AUM</a:t>
                      </a:r>
                    </a:p>
                  </a:txBody>
                  <a:tcPr>
                    <a:solidFill>
                      <a:srgbClr val="005096"/>
                    </a:solidFill>
                  </a:tcPr>
                </a:tc>
                <a:tc>
                  <a:txBody>
                    <a:bodyPr/>
                    <a:lstStyle/>
                    <a:p>
                      <a:pPr algn="ctr">
                        <a:buNone/>
                      </a:pPr>
                      <a:r>
                        <a:rPr sz="668" b="1">
                          <a:solidFill>
                            <a:srgbClr val="FFFFFF"/>
                          </a:solidFill>
                          <a:latin typeface="华文黑体_易方达"/>
                          <a:ea typeface="华文黑体_易方达"/>
                          <a:cs typeface="华文黑体_易方达"/>
                        </a:rPr>
                        <a:t>架构分布（%）</a:t>
                      </a:r>
                    </a:p>
                  </a:txBody>
                  <a:tcPr>
                    <a:solidFill>
                      <a:srgbClr val="005096"/>
                    </a:solidFill>
                  </a:tcPr>
                </a:tc>
                <a:tc>
                  <a:txBody>
                    <a:bodyPr/>
                    <a:lstStyle/>
                    <a:p>
                      <a:pPr algn="ctr">
                        <a:buNone/>
                      </a:pPr>
                      <a:r>
                        <a:rPr sz="668" b="1">
                          <a:solidFill>
                            <a:srgbClr val="FFFFFF"/>
                          </a:solidFill>
                          <a:latin typeface="华文黑体_易方达"/>
                          <a:ea typeface="华文黑体_易方达"/>
                          <a:cs typeface="华文黑体_易方达"/>
                        </a:rPr>
                        <a:t>主被动</a:t>
                      </a:r>
                    </a:p>
                  </a:txBody>
                  <a:tcPr>
                    <a:solidFill>
                      <a:srgbClr val="005096"/>
                    </a:solidFill>
                  </a:tcPr>
                </a:tc>
                <a:tc>
                  <a:txBody>
                    <a:bodyPr/>
                    <a:lstStyle/>
                    <a:p>
                      <a:pPr algn="ctr">
                        <a:buNone/>
                      </a:pPr>
                      <a:r>
                        <a:rPr sz="668" b="1">
                          <a:solidFill>
                            <a:srgbClr val="FFFFFF"/>
                          </a:solidFill>
                          <a:latin typeface="华文黑体_易方达"/>
                          <a:ea typeface="华文黑体_易方达"/>
                          <a:cs typeface="华文黑体_易方达"/>
                        </a:rPr>
                        <a:t>2026H1净流量</a:t>
                      </a:r>
                    </a:p>
                  </a:txBody>
                  <a:tcPr>
                    <a:solidFill>
                      <a:srgbClr val="005096"/>
                    </a:solidFill>
                  </a:tcPr>
                </a:tc>
                <a:extLst>
                  <a:ext uri="{0D108BD9-81ED-4DB2-BD59-A6C34878D82A}">
                    <a16:rowId xmlns:a16="http://schemas.microsoft.com/office/drawing/2014/main" val="10000"/>
                  </a:ext>
                </a:extLst>
              </a:tr>
              <a:tr h="292418">
                <a:tc>
                  <a:txBody>
                    <a:bodyPr/>
                    <a:lstStyle/>
                    <a:p>
                      <a:pPr algn="ctr">
                        <a:buNone/>
                      </a:pPr>
                      <a:r>
                        <a:rPr sz="645" b="1">
                          <a:solidFill>
                            <a:srgbClr val="3C3C3C"/>
                          </a:solidFill>
                          <a:latin typeface="华文黑体_易方达"/>
                          <a:ea typeface="华文黑体_易方达"/>
                          <a:cs typeface="华文黑体_易方达"/>
                        </a:rPr>
                        <a:t>1</a:t>
                      </a:r>
                    </a:p>
                  </a:txBody>
                  <a:tcPr>
                    <a:solidFill>
                      <a:srgbClr val="DDF2F8"/>
                    </a:solidFill>
                  </a:tcPr>
                </a:tc>
                <a:tc>
                  <a:txBody>
                    <a:bodyPr/>
                    <a:lstStyle/>
                    <a:p>
                      <a:pPr algn="l">
                        <a:buNone/>
                      </a:pPr>
                      <a:r>
                        <a:rPr sz="645" b="1">
                          <a:solidFill>
                            <a:srgbClr val="3C3C3C"/>
                          </a:solidFill>
                          <a:latin typeface="华文黑体_易方达"/>
                          <a:ea typeface="华文黑体_易方达"/>
                          <a:cs typeface="华文黑体_易方达"/>
                        </a:rPr>
                        <a:t>BlackRock</a:t>
                      </a:r>
                    </a:p>
                  </a:txBody>
                  <a:tcPr>
                    <a:solidFill>
                      <a:srgbClr val="DDF2F8"/>
                    </a:solidFill>
                  </a:tcPr>
                </a:tc>
                <a:tc>
                  <a:txBody>
                    <a:bodyPr/>
                    <a:lstStyle/>
                    <a:p>
                      <a:pPr algn="ctr">
                        <a:buNone/>
                      </a:pPr>
                      <a:r>
                        <a:rPr sz="645" b="1">
                          <a:solidFill>
                            <a:srgbClr val="3C3C3C"/>
                          </a:solidFill>
                          <a:latin typeface="华文黑体_易方达"/>
                          <a:ea typeface="华文黑体_易方达"/>
                          <a:cs typeface="华文黑体_易方达"/>
                        </a:rPr>
                        <a:t>$35.00bn</a:t>
                      </a:r>
                    </a:p>
                  </a:txBody>
                  <a:tcPr>
                    <a:solidFill>
                      <a:srgbClr val="DDF2F8"/>
                    </a:solidFill>
                  </a:tcPr>
                </a:tc>
                <a:tc>
                  <a:txBody>
                    <a:bodyPr/>
                    <a:lstStyle/>
                    <a:p>
                      <a:pPr algn="l">
                        <a:buNone/>
                      </a:pPr>
                      <a:r>
                        <a:rPr sz="645" b="1">
                          <a:solidFill>
                            <a:srgbClr val="3C3C3C"/>
                          </a:solidFill>
                          <a:latin typeface="华文黑体_易方达"/>
                          <a:ea typeface="华文黑体_易方达"/>
                          <a:cs typeface="华文黑体_易方达"/>
                        </a:rPr>
                        <a:t>美34 / UCITS48 / 其他18</a:t>
                      </a:r>
                    </a:p>
                  </a:txBody>
                  <a:tcPr>
                    <a:solidFill>
                      <a:srgbClr val="DDF2F8"/>
                    </a:solidFill>
                  </a:tcPr>
                </a:tc>
                <a:tc>
                  <a:txBody>
                    <a:bodyPr/>
                    <a:lstStyle/>
                    <a:p>
                      <a:pPr algn="ctr">
                        <a:buNone/>
                      </a:pPr>
                      <a:r>
                        <a:rPr sz="645" b="1">
                          <a:solidFill>
                            <a:srgbClr val="3C3C3C"/>
                          </a:solidFill>
                          <a:latin typeface="华文黑体_易方达"/>
                          <a:ea typeface="华文黑体_易方达"/>
                          <a:cs typeface="华文黑体_易方达"/>
                        </a:rPr>
                        <a:t>指数87%</a:t>
                      </a:r>
                    </a:p>
                  </a:txBody>
                  <a:tcPr>
                    <a:solidFill>
                      <a:srgbClr val="DDF2F8"/>
                    </a:solidFill>
                  </a:tcPr>
                </a:tc>
                <a:tc>
                  <a:txBody>
                    <a:bodyPr/>
                    <a:lstStyle/>
                    <a:p>
                      <a:pPr algn="ctr">
                        <a:buNone/>
                      </a:pPr>
                      <a:r>
                        <a:rPr sz="645" b="1">
                          <a:solidFill>
                            <a:srgbClr val="3C3C3C"/>
                          </a:solidFill>
                          <a:latin typeface="华文黑体_易方达"/>
                          <a:ea typeface="华文黑体_易方达"/>
                          <a:cs typeface="华文黑体_易方达"/>
                        </a:rPr>
                        <a:t>-$3.58bn</a:t>
                      </a:r>
                    </a:p>
                  </a:txBody>
                  <a:tcPr>
                    <a:solidFill>
                      <a:srgbClr val="DDF2F8"/>
                    </a:solidFill>
                  </a:tcPr>
                </a:tc>
                <a:extLst>
                  <a:ext uri="{0D108BD9-81ED-4DB2-BD59-A6C34878D82A}">
                    <a16:rowId xmlns:a16="http://schemas.microsoft.com/office/drawing/2014/main" val="10001"/>
                  </a:ext>
                </a:extLst>
              </a:tr>
              <a:tr h="292418">
                <a:tc>
                  <a:txBody>
                    <a:bodyPr/>
                    <a:lstStyle/>
                    <a:p>
                      <a:pPr algn="ctr">
                        <a:buNone/>
                      </a:pPr>
                      <a:r>
                        <a:rPr sz="645" b="1">
                          <a:solidFill>
                            <a:srgbClr val="3C3C3C"/>
                          </a:solidFill>
                          <a:latin typeface="华文黑体_易方达"/>
                          <a:ea typeface="华文黑体_易方达"/>
                          <a:cs typeface="华文黑体_易方达"/>
                        </a:rPr>
                        <a:t>2</a:t>
                      </a:r>
                    </a:p>
                  </a:txBody>
                  <a:tcPr>
                    <a:solidFill>
                      <a:srgbClr val="DDF2F8"/>
                    </a:solidFill>
                  </a:tcPr>
                </a:tc>
                <a:tc>
                  <a:txBody>
                    <a:bodyPr/>
                    <a:lstStyle/>
                    <a:p>
                      <a:pPr algn="l">
                        <a:buNone/>
                      </a:pPr>
                      <a:r>
                        <a:rPr sz="645" b="1">
                          <a:solidFill>
                            <a:srgbClr val="3C3C3C"/>
                          </a:solidFill>
                          <a:latin typeface="华文黑体_易方达"/>
                          <a:ea typeface="华文黑体_易方达"/>
                          <a:cs typeface="华文黑体_易方达"/>
                        </a:rPr>
                        <a:t>Hang Seng IM</a:t>
                      </a:r>
                    </a:p>
                  </a:txBody>
                  <a:tcPr>
                    <a:solidFill>
                      <a:srgbClr val="DDF2F8"/>
                    </a:solidFill>
                  </a:tcPr>
                </a:tc>
                <a:tc>
                  <a:txBody>
                    <a:bodyPr/>
                    <a:lstStyle/>
                    <a:p>
                      <a:pPr algn="ctr">
                        <a:buNone/>
                      </a:pPr>
                      <a:r>
                        <a:rPr sz="645" b="1">
                          <a:solidFill>
                            <a:srgbClr val="3C3C3C"/>
                          </a:solidFill>
                          <a:latin typeface="华文黑体_易方达"/>
                          <a:ea typeface="华文黑体_易方达"/>
                          <a:cs typeface="华文黑体_易方达"/>
                        </a:rPr>
                        <a:t>$27.45bn</a:t>
                      </a:r>
                    </a:p>
                  </a:txBody>
                  <a:tcPr>
                    <a:solidFill>
                      <a:srgbClr val="DDF2F8"/>
                    </a:solidFill>
                  </a:tcPr>
                </a:tc>
                <a:tc>
                  <a:txBody>
                    <a:bodyPr/>
                    <a:lstStyle/>
                    <a:p>
                      <a:pPr algn="l">
                        <a:buNone/>
                      </a:pPr>
                      <a:r>
                        <a:rPr sz="645" b="1">
                          <a:solidFill>
                            <a:srgbClr val="3C3C3C"/>
                          </a:solidFill>
                          <a:latin typeface="华文黑体_易方达"/>
                          <a:ea typeface="华文黑体_易方达"/>
                          <a:cs typeface="华文黑体_易方达"/>
                        </a:rPr>
                        <a:t>其他100</a:t>
                      </a:r>
                    </a:p>
                  </a:txBody>
                  <a:tcPr>
                    <a:solidFill>
                      <a:srgbClr val="DDF2F8"/>
                    </a:solidFill>
                  </a:tcPr>
                </a:tc>
                <a:tc>
                  <a:txBody>
                    <a:bodyPr/>
                    <a:lstStyle/>
                    <a:p>
                      <a:pPr algn="ctr">
                        <a:buNone/>
                      </a:pPr>
                      <a:r>
                        <a:rPr sz="645" b="1">
                          <a:solidFill>
                            <a:srgbClr val="3C3C3C"/>
                          </a:solidFill>
                          <a:latin typeface="华文黑体_易方达"/>
                          <a:ea typeface="华文黑体_易方达"/>
                          <a:cs typeface="华文黑体_易方达"/>
                        </a:rPr>
                        <a:t>指数100%</a:t>
                      </a:r>
                    </a:p>
                  </a:txBody>
                  <a:tcPr>
                    <a:solidFill>
                      <a:srgbClr val="DDF2F8"/>
                    </a:solidFill>
                  </a:tcPr>
                </a:tc>
                <a:tc>
                  <a:txBody>
                    <a:bodyPr/>
                    <a:lstStyle/>
                    <a:p>
                      <a:pPr algn="ctr">
                        <a:buNone/>
                      </a:pPr>
                      <a:r>
                        <a:rPr sz="645" b="1">
                          <a:solidFill>
                            <a:srgbClr val="3C3C3C"/>
                          </a:solidFill>
                          <a:latin typeface="华文黑体_易方达"/>
                          <a:ea typeface="华文黑体_易方达"/>
                          <a:cs typeface="华文黑体_易方达"/>
                        </a:rPr>
                        <a:t>+$1.03bn</a:t>
                      </a:r>
                    </a:p>
                  </a:txBody>
                  <a:tcPr>
                    <a:solidFill>
                      <a:srgbClr val="DDF2F8"/>
                    </a:solidFill>
                  </a:tcPr>
                </a:tc>
                <a:extLst>
                  <a:ext uri="{0D108BD9-81ED-4DB2-BD59-A6C34878D82A}">
                    <a16:rowId xmlns:a16="http://schemas.microsoft.com/office/drawing/2014/main" val="10002"/>
                  </a:ext>
                </a:extLst>
              </a:tr>
              <a:tr h="292418">
                <a:tc>
                  <a:txBody>
                    <a:bodyPr/>
                    <a:lstStyle/>
                    <a:p>
                      <a:pPr algn="ctr">
                        <a:buNone/>
                      </a:pPr>
                      <a:r>
                        <a:rPr sz="645" b="1">
                          <a:solidFill>
                            <a:srgbClr val="3C3C3C"/>
                          </a:solidFill>
                          <a:latin typeface="华文黑体_易方达"/>
                          <a:ea typeface="华文黑体_易方达"/>
                          <a:cs typeface="华文黑体_易方达"/>
                        </a:rPr>
                        <a:t>3</a:t>
                      </a:r>
                    </a:p>
                  </a:txBody>
                  <a:tcPr>
                    <a:solidFill>
                      <a:srgbClr val="FFFFFF"/>
                    </a:solidFill>
                  </a:tcPr>
                </a:tc>
                <a:tc>
                  <a:txBody>
                    <a:bodyPr/>
                    <a:lstStyle/>
                    <a:p>
                      <a:pPr algn="l">
                        <a:buNone/>
                      </a:pPr>
                      <a:r>
                        <a:rPr sz="645" b="0">
                          <a:solidFill>
                            <a:srgbClr val="3C3C3C"/>
                          </a:solidFill>
                          <a:latin typeface="华文黑体_易方达"/>
                          <a:ea typeface="华文黑体_易方达"/>
                          <a:cs typeface="华文黑体_易方达"/>
                        </a:rPr>
                        <a:t>JPMorgan</a:t>
                      </a:r>
                    </a:p>
                  </a:txBody>
                  <a:tcPr>
                    <a:solidFill>
                      <a:srgbClr val="FFFFFF"/>
                    </a:solidFill>
                  </a:tcPr>
                </a:tc>
                <a:tc>
                  <a:txBody>
                    <a:bodyPr/>
                    <a:lstStyle/>
                    <a:p>
                      <a:pPr algn="ctr">
                        <a:buNone/>
                      </a:pPr>
                      <a:r>
                        <a:rPr sz="645" b="0">
                          <a:solidFill>
                            <a:srgbClr val="3C3C3C"/>
                          </a:solidFill>
                          <a:latin typeface="华文黑体_易方达"/>
                          <a:ea typeface="华文黑体_易方达"/>
                          <a:cs typeface="华文黑体_易方达"/>
                        </a:rPr>
                        <a:t>$12.19bn</a:t>
                      </a:r>
                    </a:p>
                  </a:txBody>
                  <a:tcPr>
                    <a:solidFill>
                      <a:srgbClr val="FFFFFF"/>
                    </a:solidFill>
                  </a:tcPr>
                </a:tc>
                <a:tc>
                  <a:txBody>
                    <a:bodyPr/>
                    <a:lstStyle/>
                    <a:p>
                      <a:pPr algn="l">
                        <a:buNone/>
                      </a:pPr>
                      <a:r>
                        <a:rPr sz="645" b="0">
                          <a:solidFill>
                            <a:srgbClr val="3C3C3C"/>
                          </a:solidFill>
                          <a:latin typeface="华文黑体_易方达"/>
                          <a:ea typeface="华文黑体_易方达"/>
                          <a:cs typeface="华文黑体_易方达"/>
                        </a:rPr>
                        <a:t>UCITS73</a:t>
                      </a:r>
                    </a:p>
                  </a:txBody>
                  <a:tcPr>
                    <a:solidFill>
                      <a:srgbClr val="FFFFFF"/>
                    </a:solidFill>
                  </a:tcPr>
                </a:tc>
                <a:tc>
                  <a:txBody>
                    <a:bodyPr/>
                    <a:lstStyle/>
                    <a:p>
                      <a:pPr algn="ctr">
                        <a:buNone/>
                      </a:pPr>
                      <a:r>
                        <a:rPr sz="645" b="0">
                          <a:solidFill>
                            <a:srgbClr val="3C3C3C"/>
                          </a:solidFill>
                          <a:latin typeface="华文黑体_易方达"/>
                          <a:ea typeface="华文黑体_易方达"/>
                          <a:cs typeface="华文黑体_易方达"/>
                        </a:rPr>
                        <a:t>主动100%</a:t>
                      </a:r>
                    </a:p>
                  </a:txBody>
                  <a:tcPr>
                    <a:solidFill>
                      <a:srgbClr val="FFFFFF"/>
                    </a:solidFill>
                  </a:tcPr>
                </a:tc>
                <a:tc>
                  <a:txBody>
                    <a:bodyPr/>
                    <a:lstStyle/>
                    <a:p>
                      <a:pPr algn="ctr">
                        <a:buNone/>
                      </a:pPr>
                      <a:r>
                        <a:rPr sz="645" b="0">
                          <a:solidFill>
                            <a:srgbClr val="3C3C3C"/>
                          </a:solidFill>
                          <a:latin typeface="华文黑体_易方达"/>
                          <a:ea typeface="华文黑体_易方达"/>
                          <a:cs typeface="华文黑体_易方达"/>
                        </a:rPr>
                        <a:t>-$1.22bn</a:t>
                      </a:r>
                    </a:p>
                  </a:txBody>
                  <a:tcPr>
                    <a:solidFill>
                      <a:srgbClr val="FFFFFF"/>
                    </a:solidFill>
                  </a:tcPr>
                </a:tc>
                <a:extLst>
                  <a:ext uri="{0D108BD9-81ED-4DB2-BD59-A6C34878D82A}">
                    <a16:rowId xmlns:a16="http://schemas.microsoft.com/office/drawing/2014/main" val="10003"/>
                  </a:ext>
                </a:extLst>
              </a:tr>
              <a:tr h="292418">
                <a:tc>
                  <a:txBody>
                    <a:bodyPr/>
                    <a:lstStyle/>
                    <a:p>
                      <a:pPr algn="ctr">
                        <a:buNone/>
                      </a:pPr>
                      <a:r>
                        <a:rPr sz="645" b="1">
                          <a:solidFill>
                            <a:srgbClr val="3C3C3C"/>
                          </a:solidFill>
                          <a:latin typeface="华文黑体_易方达"/>
                          <a:ea typeface="华文黑体_易方达"/>
                          <a:cs typeface="华文黑体_易方达"/>
                        </a:rPr>
                        <a:t>4</a:t>
                      </a:r>
                    </a:p>
                  </a:txBody>
                  <a:tcPr>
                    <a:solidFill>
                      <a:srgbClr val="EEF6FA"/>
                    </a:solidFill>
                  </a:tcPr>
                </a:tc>
                <a:tc>
                  <a:txBody>
                    <a:bodyPr/>
                    <a:lstStyle/>
                    <a:p>
                      <a:pPr algn="l">
                        <a:buNone/>
                      </a:pPr>
                      <a:r>
                        <a:rPr sz="645" b="0">
                          <a:solidFill>
                            <a:srgbClr val="3C3C3C"/>
                          </a:solidFill>
                          <a:latin typeface="华文黑体_易方达"/>
                          <a:ea typeface="华文黑体_易方达"/>
                          <a:cs typeface="华文黑体_易方达"/>
                        </a:rPr>
                        <a:t>Schroders</a:t>
                      </a:r>
                    </a:p>
                  </a:txBody>
                  <a:tcPr>
                    <a:solidFill>
                      <a:srgbClr val="EEF6FA"/>
                    </a:solidFill>
                  </a:tcPr>
                </a:tc>
                <a:tc>
                  <a:txBody>
                    <a:bodyPr/>
                    <a:lstStyle/>
                    <a:p>
                      <a:pPr algn="ctr">
                        <a:buNone/>
                      </a:pPr>
                      <a:r>
                        <a:rPr sz="645" b="0">
                          <a:solidFill>
                            <a:srgbClr val="3C3C3C"/>
                          </a:solidFill>
                          <a:latin typeface="华文黑体_易方达"/>
                          <a:ea typeface="华文黑体_易方达"/>
                          <a:cs typeface="华文黑体_易方达"/>
                        </a:rPr>
                        <a:t>$9.82bn</a:t>
                      </a:r>
                    </a:p>
                  </a:txBody>
                  <a:tcPr>
                    <a:solidFill>
                      <a:srgbClr val="EEF6FA"/>
                    </a:solidFill>
                  </a:tcPr>
                </a:tc>
                <a:tc>
                  <a:txBody>
                    <a:bodyPr/>
                    <a:lstStyle/>
                    <a:p>
                      <a:pPr algn="l">
                        <a:buNone/>
                      </a:pPr>
                      <a:r>
                        <a:rPr sz="645" b="0">
                          <a:solidFill>
                            <a:srgbClr val="3C3C3C"/>
                          </a:solidFill>
                          <a:latin typeface="华文黑体_易方达"/>
                          <a:ea typeface="华文黑体_易方达"/>
                          <a:cs typeface="华文黑体_易方达"/>
                        </a:rPr>
                        <a:t>UCITS89</a:t>
                      </a:r>
                    </a:p>
                  </a:txBody>
                  <a:tcPr>
                    <a:solidFill>
                      <a:srgbClr val="EEF6FA"/>
                    </a:solidFill>
                  </a:tcPr>
                </a:tc>
                <a:tc>
                  <a:txBody>
                    <a:bodyPr/>
                    <a:lstStyle/>
                    <a:p>
                      <a:pPr algn="ctr">
                        <a:buNone/>
                      </a:pPr>
                      <a:r>
                        <a:rPr sz="645" b="0">
                          <a:solidFill>
                            <a:srgbClr val="3C3C3C"/>
                          </a:solidFill>
                          <a:latin typeface="华文黑体_易方达"/>
                          <a:ea typeface="华文黑体_易方达"/>
                          <a:cs typeface="华文黑体_易方达"/>
                        </a:rPr>
                        <a:t>主动100%</a:t>
                      </a:r>
                    </a:p>
                  </a:txBody>
                  <a:tcPr>
                    <a:solidFill>
                      <a:srgbClr val="EEF6FA"/>
                    </a:solidFill>
                  </a:tcPr>
                </a:tc>
                <a:tc>
                  <a:txBody>
                    <a:bodyPr/>
                    <a:lstStyle/>
                    <a:p>
                      <a:pPr algn="ctr">
                        <a:buNone/>
                      </a:pPr>
                      <a:r>
                        <a:rPr sz="645" b="0">
                          <a:solidFill>
                            <a:srgbClr val="3C3C3C"/>
                          </a:solidFill>
                          <a:latin typeface="华文黑体_易方达"/>
                          <a:ea typeface="华文黑体_易方达"/>
                          <a:cs typeface="华文黑体_易方达"/>
                        </a:rPr>
                        <a:t>-$0.42bn</a:t>
                      </a:r>
                    </a:p>
                  </a:txBody>
                  <a:tcPr>
                    <a:solidFill>
                      <a:srgbClr val="EEF6FA"/>
                    </a:solidFill>
                  </a:tcPr>
                </a:tc>
                <a:extLst>
                  <a:ext uri="{0D108BD9-81ED-4DB2-BD59-A6C34878D82A}">
                    <a16:rowId xmlns:a16="http://schemas.microsoft.com/office/drawing/2014/main" val="10004"/>
                  </a:ext>
                </a:extLst>
              </a:tr>
              <a:tr h="292418">
                <a:tc>
                  <a:txBody>
                    <a:bodyPr/>
                    <a:lstStyle/>
                    <a:p>
                      <a:pPr algn="ctr">
                        <a:buNone/>
                      </a:pPr>
                      <a:r>
                        <a:rPr sz="645" b="1">
                          <a:solidFill>
                            <a:srgbClr val="3C3C3C"/>
                          </a:solidFill>
                          <a:latin typeface="华文黑体_易方达"/>
                          <a:ea typeface="华文黑体_易方达"/>
                          <a:cs typeface="华文黑体_易方达"/>
                        </a:rPr>
                        <a:t>5</a:t>
                      </a:r>
                    </a:p>
                  </a:txBody>
                  <a:tcPr>
                    <a:solidFill>
                      <a:srgbClr val="FFFFFF"/>
                    </a:solidFill>
                  </a:tcPr>
                </a:tc>
                <a:tc>
                  <a:txBody>
                    <a:bodyPr/>
                    <a:lstStyle/>
                    <a:p>
                      <a:pPr algn="l">
                        <a:buNone/>
                      </a:pPr>
                      <a:r>
                        <a:rPr sz="645" b="0">
                          <a:solidFill>
                            <a:srgbClr val="3C3C3C"/>
                          </a:solidFill>
                          <a:latin typeface="华文黑体_易方达"/>
                          <a:ea typeface="华文黑体_易方达"/>
                          <a:cs typeface="华文黑体_易方达"/>
                        </a:rPr>
                        <a:t>Fidelity Intl</a:t>
                      </a:r>
                    </a:p>
                  </a:txBody>
                  <a:tcPr>
                    <a:solidFill>
                      <a:srgbClr val="FFFFFF"/>
                    </a:solidFill>
                  </a:tcPr>
                </a:tc>
                <a:tc>
                  <a:txBody>
                    <a:bodyPr/>
                    <a:lstStyle/>
                    <a:p>
                      <a:pPr algn="ctr">
                        <a:buNone/>
                      </a:pPr>
                      <a:r>
                        <a:rPr sz="645" b="0">
                          <a:solidFill>
                            <a:srgbClr val="3C3C3C"/>
                          </a:solidFill>
                          <a:latin typeface="华文黑体_易方达"/>
                          <a:ea typeface="华文黑体_易方达"/>
                          <a:cs typeface="华文黑体_易方达"/>
                        </a:rPr>
                        <a:t>$8.43bn</a:t>
                      </a:r>
                    </a:p>
                  </a:txBody>
                  <a:tcPr>
                    <a:solidFill>
                      <a:srgbClr val="FFFFFF"/>
                    </a:solidFill>
                  </a:tcPr>
                </a:tc>
                <a:tc>
                  <a:txBody>
                    <a:bodyPr/>
                    <a:lstStyle/>
                    <a:p>
                      <a:pPr algn="l">
                        <a:buNone/>
                      </a:pPr>
                      <a:r>
                        <a:rPr sz="645" b="0">
                          <a:solidFill>
                            <a:srgbClr val="3C3C3C"/>
                          </a:solidFill>
                          <a:latin typeface="华文黑体_易方达"/>
                          <a:ea typeface="华文黑体_易方达"/>
                          <a:cs typeface="华文黑体_易方达"/>
                        </a:rPr>
                        <a:t>UCITS79</a:t>
                      </a:r>
                    </a:p>
                  </a:txBody>
                  <a:tcPr>
                    <a:solidFill>
                      <a:srgbClr val="FFFFFF"/>
                    </a:solidFill>
                  </a:tcPr>
                </a:tc>
                <a:tc>
                  <a:txBody>
                    <a:bodyPr/>
                    <a:lstStyle/>
                    <a:p>
                      <a:pPr algn="ctr">
                        <a:buNone/>
                      </a:pPr>
                      <a:r>
                        <a:rPr sz="645" b="0">
                          <a:solidFill>
                            <a:srgbClr val="3C3C3C"/>
                          </a:solidFill>
                          <a:latin typeface="华文黑体_易方达"/>
                          <a:ea typeface="华文黑体_易方达"/>
                          <a:cs typeface="华文黑体_易方达"/>
                        </a:rPr>
                        <a:t>主动100%</a:t>
                      </a:r>
                    </a:p>
                  </a:txBody>
                  <a:tcPr>
                    <a:solidFill>
                      <a:srgbClr val="FFFFFF"/>
                    </a:solidFill>
                  </a:tcPr>
                </a:tc>
                <a:tc>
                  <a:txBody>
                    <a:bodyPr/>
                    <a:lstStyle/>
                    <a:p>
                      <a:pPr algn="ctr">
                        <a:buNone/>
                      </a:pPr>
                      <a:r>
                        <a:rPr sz="645" b="0">
                          <a:solidFill>
                            <a:srgbClr val="3C3C3C"/>
                          </a:solidFill>
                          <a:latin typeface="华文黑体_易方达"/>
                          <a:ea typeface="华文黑体_易方达"/>
                          <a:cs typeface="华文黑体_易方达"/>
                        </a:rPr>
                        <a:t>-$0.73bn</a:t>
                      </a:r>
                    </a:p>
                  </a:txBody>
                  <a:tcPr>
                    <a:solidFill>
                      <a:srgbClr val="FFFFFF"/>
                    </a:solidFill>
                  </a:tcPr>
                </a:tc>
                <a:extLst>
                  <a:ext uri="{0D108BD9-81ED-4DB2-BD59-A6C34878D82A}">
                    <a16:rowId xmlns:a16="http://schemas.microsoft.com/office/drawing/2014/main" val="10005"/>
                  </a:ext>
                </a:extLst>
              </a:tr>
              <a:tr h="292418">
                <a:tc>
                  <a:txBody>
                    <a:bodyPr/>
                    <a:lstStyle/>
                    <a:p>
                      <a:pPr algn="ctr">
                        <a:buNone/>
                      </a:pPr>
                      <a:r>
                        <a:rPr sz="645" b="1">
                          <a:solidFill>
                            <a:srgbClr val="3C3C3C"/>
                          </a:solidFill>
                          <a:latin typeface="华文黑体_易方达"/>
                          <a:ea typeface="华文黑体_易方达"/>
                          <a:cs typeface="华文黑体_易方达"/>
                        </a:rPr>
                        <a:t>6</a:t>
                      </a:r>
                    </a:p>
                  </a:txBody>
                  <a:tcPr>
                    <a:solidFill>
                      <a:srgbClr val="EEF6FA"/>
                    </a:solidFill>
                  </a:tcPr>
                </a:tc>
                <a:tc>
                  <a:txBody>
                    <a:bodyPr/>
                    <a:lstStyle/>
                    <a:p>
                      <a:pPr algn="l">
                        <a:buNone/>
                      </a:pPr>
                      <a:r>
                        <a:rPr sz="645" b="0">
                          <a:solidFill>
                            <a:srgbClr val="3C3C3C"/>
                          </a:solidFill>
                          <a:latin typeface="华文黑体_易方达"/>
                          <a:ea typeface="华文黑体_易方达"/>
                          <a:cs typeface="华文黑体_易方达"/>
                        </a:rPr>
                        <a:t>UBS</a:t>
                      </a:r>
                    </a:p>
                  </a:txBody>
                  <a:tcPr>
                    <a:solidFill>
                      <a:srgbClr val="EEF6FA"/>
                    </a:solidFill>
                  </a:tcPr>
                </a:tc>
                <a:tc>
                  <a:txBody>
                    <a:bodyPr/>
                    <a:lstStyle/>
                    <a:p>
                      <a:pPr algn="ctr">
                        <a:buNone/>
                      </a:pPr>
                      <a:r>
                        <a:rPr sz="645" b="0">
                          <a:solidFill>
                            <a:srgbClr val="3C3C3C"/>
                          </a:solidFill>
                          <a:latin typeface="华文黑体_易方达"/>
                          <a:ea typeface="华文黑体_易方达"/>
                          <a:cs typeface="华文黑体_易方达"/>
                        </a:rPr>
                        <a:t>$7.68bn</a:t>
                      </a:r>
                    </a:p>
                  </a:txBody>
                  <a:tcPr>
                    <a:solidFill>
                      <a:srgbClr val="EEF6FA"/>
                    </a:solidFill>
                  </a:tcPr>
                </a:tc>
                <a:tc>
                  <a:txBody>
                    <a:bodyPr/>
                    <a:lstStyle/>
                    <a:p>
                      <a:pPr algn="l">
                        <a:buNone/>
                      </a:pPr>
                      <a:r>
                        <a:rPr sz="645" b="0">
                          <a:solidFill>
                            <a:srgbClr val="3C3C3C"/>
                          </a:solidFill>
                          <a:latin typeface="华文黑体_易方达"/>
                          <a:ea typeface="华文黑体_易方达"/>
                          <a:cs typeface="华文黑体_易方达"/>
                        </a:rPr>
                        <a:t>UCITS92</a:t>
                      </a:r>
                    </a:p>
                  </a:txBody>
                  <a:tcPr>
                    <a:solidFill>
                      <a:srgbClr val="EEF6FA"/>
                    </a:solidFill>
                  </a:tcPr>
                </a:tc>
                <a:tc>
                  <a:txBody>
                    <a:bodyPr/>
                    <a:lstStyle/>
                    <a:p>
                      <a:pPr algn="ctr">
                        <a:buNone/>
                      </a:pPr>
                      <a:r>
                        <a:rPr sz="645" b="0">
                          <a:solidFill>
                            <a:srgbClr val="3C3C3C"/>
                          </a:solidFill>
                          <a:latin typeface="华文黑体_易方达"/>
                          <a:ea typeface="华文黑体_易方达"/>
                          <a:cs typeface="华文黑体_易方达"/>
                        </a:rPr>
                        <a:t>主动89%</a:t>
                      </a:r>
                    </a:p>
                  </a:txBody>
                  <a:tcPr>
                    <a:solidFill>
                      <a:srgbClr val="EEF6FA"/>
                    </a:solidFill>
                  </a:tcPr>
                </a:tc>
                <a:tc>
                  <a:txBody>
                    <a:bodyPr/>
                    <a:lstStyle/>
                    <a:p>
                      <a:pPr algn="ctr">
                        <a:buNone/>
                      </a:pPr>
                      <a:r>
                        <a:rPr sz="645" b="0">
                          <a:solidFill>
                            <a:srgbClr val="3C3C3C"/>
                          </a:solidFill>
                          <a:latin typeface="华文黑体_易方达"/>
                          <a:ea typeface="华文黑体_易方达"/>
                          <a:cs typeface="华文黑体_易方达"/>
                        </a:rPr>
                        <a:t>-$2.08bn</a:t>
                      </a:r>
                    </a:p>
                  </a:txBody>
                  <a:tcPr>
                    <a:solidFill>
                      <a:srgbClr val="EEF6FA"/>
                    </a:solidFill>
                  </a:tcPr>
                </a:tc>
                <a:extLst>
                  <a:ext uri="{0D108BD9-81ED-4DB2-BD59-A6C34878D82A}">
                    <a16:rowId xmlns:a16="http://schemas.microsoft.com/office/drawing/2014/main" val="10006"/>
                  </a:ext>
                </a:extLst>
              </a:tr>
              <a:tr h="292418">
                <a:tc>
                  <a:txBody>
                    <a:bodyPr/>
                    <a:lstStyle/>
                    <a:p>
                      <a:pPr algn="ctr">
                        <a:buNone/>
                      </a:pPr>
                      <a:r>
                        <a:rPr sz="645" b="1">
                          <a:solidFill>
                            <a:srgbClr val="3C3C3C"/>
                          </a:solidFill>
                          <a:latin typeface="华文黑体_易方达"/>
                          <a:ea typeface="华文黑体_易方达"/>
                          <a:cs typeface="华文黑体_易方达"/>
                        </a:rPr>
                        <a:t>7</a:t>
                      </a:r>
                    </a:p>
                  </a:txBody>
                  <a:tcPr>
                    <a:solidFill>
                      <a:srgbClr val="FFFFFF"/>
                    </a:solidFill>
                  </a:tcPr>
                </a:tc>
                <a:tc>
                  <a:txBody>
                    <a:bodyPr/>
                    <a:lstStyle/>
                    <a:p>
                      <a:pPr algn="l">
                        <a:buNone/>
                      </a:pPr>
                      <a:r>
                        <a:rPr sz="645" b="0">
                          <a:solidFill>
                            <a:srgbClr val="3C3C3C"/>
                          </a:solidFill>
                          <a:latin typeface="华文黑体_易方达"/>
                          <a:ea typeface="华文黑体_易方达"/>
                          <a:cs typeface="华文黑体_易方达"/>
                        </a:rPr>
                        <a:t>Mirae Asset</a:t>
                      </a:r>
                    </a:p>
                  </a:txBody>
                  <a:tcPr>
                    <a:solidFill>
                      <a:srgbClr val="FFFFFF"/>
                    </a:solidFill>
                  </a:tcPr>
                </a:tc>
                <a:tc>
                  <a:txBody>
                    <a:bodyPr/>
                    <a:lstStyle/>
                    <a:p>
                      <a:pPr algn="ctr">
                        <a:buNone/>
                      </a:pPr>
                      <a:r>
                        <a:rPr sz="645" b="0">
                          <a:solidFill>
                            <a:srgbClr val="3C3C3C"/>
                          </a:solidFill>
                          <a:latin typeface="华文黑体_易方达"/>
                          <a:ea typeface="华文黑体_易方达"/>
                          <a:cs typeface="华文黑体_易方达"/>
                        </a:rPr>
                        <a:t>$6.62bn</a:t>
                      </a:r>
                    </a:p>
                  </a:txBody>
                  <a:tcPr>
                    <a:solidFill>
                      <a:srgbClr val="FFFFFF"/>
                    </a:solidFill>
                  </a:tcPr>
                </a:tc>
                <a:tc>
                  <a:txBody>
                    <a:bodyPr/>
                    <a:lstStyle/>
                    <a:p>
                      <a:pPr algn="l">
                        <a:buNone/>
                      </a:pPr>
                      <a:r>
                        <a:rPr sz="645" b="0">
                          <a:solidFill>
                            <a:srgbClr val="3C3C3C"/>
                          </a:solidFill>
                          <a:latin typeface="华文黑体_易方达"/>
                          <a:ea typeface="华文黑体_易方达"/>
                          <a:cs typeface="华文黑体_易方达"/>
                        </a:rPr>
                        <a:t>其他100</a:t>
                      </a:r>
                    </a:p>
                  </a:txBody>
                  <a:tcPr>
                    <a:solidFill>
                      <a:srgbClr val="FFFFFF"/>
                    </a:solidFill>
                  </a:tcPr>
                </a:tc>
                <a:tc>
                  <a:txBody>
                    <a:bodyPr/>
                    <a:lstStyle/>
                    <a:p>
                      <a:pPr algn="ctr">
                        <a:buNone/>
                      </a:pPr>
                      <a:r>
                        <a:rPr sz="645" b="0">
                          <a:solidFill>
                            <a:srgbClr val="3C3C3C"/>
                          </a:solidFill>
                          <a:latin typeface="华文黑体_易方达"/>
                          <a:ea typeface="华文黑体_易方达"/>
                          <a:cs typeface="华文黑体_易方达"/>
                        </a:rPr>
                        <a:t>指数75%</a:t>
                      </a:r>
                    </a:p>
                  </a:txBody>
                  <a:tcPr>
                    <a:solidFill>
                      <a:srgbClr val="FFFFFF"/>
                    </a:solidFill>
                  </a:tcPr>
                </a:tc>
                <a:tc>
                  <a:txBody>
                    <a:bodyPr/>
                    <a:lstStyle/>
                    <a:p>
                      <a:pPr algn="ctr">
                        <a:buNone/>
                      </a:pPr>
                      <a:r>
                        <a:rPr sz="645" b="0">
                          <a:solidFill>
                            <a:srgbClr val="3C3C3C"/>
                          </a:solidFill>
                          <a:latin typeface="华文黑体_易方达"/>
                          <a:ea typeface="华文黑体_易方达"/>
                          <a:cs typeface="华文黑体_易方达"/>
                        </a:rPr>
                        <a:t>-$0.63bn</a:t>
                      </a:r>
                    </a:p>
                  </a:txBody>
                  <a:tcPr>
                    <a:solidFill>
                      <a:srgbClr val="FFFFFF"/>
                    </a:solidFill>
                  </a:tcPr>
                </a:tc>
                <a:extLst>
                  <a:ext uri="{0D108BD9-81ED-4DB2-BD59-A6C34878D82A}">
                    <a16:rowId xmlns:a16="http://schemas.microsoft.com/office/drawing/2014/main" val="10007"/>
                  </a:ext>
                </a:extLst>
              </a:tr>
              <a:tr h="292418">
                <a:tc>
                  <a:txBody>
                    <a:bodyPr/>
                    <a:lstStyle/>
                    <a:p>
                      <a:pPr algn="ctr">
                        <a:buNone/>
                      </a:pPr>
                      <a:r>
                        <a:rPr sz="645" b="1">
                          <a:solidFill>
                            <a:srgbClr val="3C3C3C"/>
                          </a:solidFill>
                          <a:latin typeface="华文黑体_易方达"/>
                          <a:ea typeface="华文黑体_易方达"/>
                          <a:cs typeface="华文黑体_易方达"/>
                        </a:rPr>
                        <a:t>8</a:t>
                      </a:r>
                    </a:p>
                  </a:txBody>
                  <a:tcPr>
                    <a:solidFill>
                      <a:srgbClr val="EEF6FA"/>
                    </a:solidFill>
                  </a:tcPr>
                </a:tc>
                <a:tc>
                  <a:txBody>
                    <a:bodyPr/>
                    <a:lstStyle/>
                    <a:p>
                      <a:pPr algn="l">
                        <a:buNone/>
                      </a:pPr>
                      <a:r>
                        <a:rPr sz="645" b="0">
                          <a:solidFill>
                            <a:srgbClr val="3C3C3C"/>
                          </a:solidFill>
                          <a:latin typeface="华文黑体_易方达"/>
                          <a:ea typeface="华文黑体_易方达"/>
                          <a:cs typeface="华文黑体_易方达"/>
                        </a:rPr>
                        <a:t>DWS</a:t>
                      </a:r>
                    </a:p>
                  </a:txBody>
                  <a:tcPr>
                    <a:solidFill>
                      <a:srgbClr val="EEF6FA"/>
                    </a:solidFill>
                  </a:tcPr>
                </a:tc>
                <a:tc>
                  <a:txBody>
                    <a:bodyPr/>
                    <a:lstStyle/>
                    <a:p>
                      <a:pPr algn="ctr">
                        <a:buNone/>
                      </a:pPr>
                      <a:r>
                        <a:rPr sz="645" b="0">
                          <a:solidFill>
                            <a:srgbClr val="3C3C3C"/>
                          </a:solidFill>
                          <a:latin typeface="华文黑体_易方达"/>
                          <a:ea typeface="华文黑体_易方达"/>
                          <a:cs typeface="华文黑体_易方达"/>
                        </a:rPr>
                        <a:t>$6.47bn</a:t>
                      </a:r>
                    </a:p>
                  </a:txBody>
                  <a:tcPr>
                    <a:solidFill>
                      <a:srgbClr val="EEF6FA"/>
                    </a:solidFill>
                  </a:tcPr>
                </a:tc>
                <a:tc>
                  <a:txBody>
                    <a:bodyPr/>
                    <a:lstStyle/>
                    <a:p>
                      <a:pPr algn="l">
                        <a:buNone/>
                      </a:pPr>
                      <a:r>
                        <a:rPr sz="645" b="0">
                          <a:solidFill>
                            <a:srgbClr val="3C3C3C"/>
                          </a:solidFill>
                          <a:latin typeface="华文黑体_易方达"/>
                          <a:ea typeface="华文黑体_易方达"/>
                          <a:cs typeface="华文黑体_易方达"/>
                        </a:rPr>
                        <a:t>UCITS74 / 美国26</a:t>
                      </a:r>
                    </a:p>
                  </a:txBody>
                  <a:tcPr>
                    <a:solidFill>
                      <a:srgbClr val="EEF6FA"/>
                    </a:solidFill>
                  </a:tcPr>
                </a:tc>
                <a:tc>
                  <a:txBody>
                    <a:bodyPr/>
                    <a:lstStyle/>
                    <a:p>
                      <a:pPr algn="ctr">
                        <a:buNone/>
                      </a:pPr>
                      <a:r>
                        <a:rPr sz="645" b="0">
                          <a:solidFill>
                            <a:srgbClr val="3C3C3C"/>
                          </a:solidFill>
                          <a:latin typeface="华文黑体_易方达"/>
                          <a:ea typeface="华文黑体_易方达"/>
                          <a:cs typeface="华文黑体_易方达"/>
                        </a:rPr>
                        <a:t>指数100%</a:t>
                      </a:r>
                    </a:p>
                  </a:txBody>
                  <a:tcPr>
                    <a:solidFill>
                      <a:srgbClr val="EEF6FA"/>
                    </a:solidFill>
                  </a:tcPr>
                </a:tc>
                <a:tc>
                  <a:txBody>
                    <a:bodyPr/>
                    <a:lstStyle/>
                    <a:p>
                      <a:pPr algn="ctr">
                        <a:buNone/>
                      </a:pPr>
                      <a:r>
                        <a:rPr sz="645" b="0">
                          <a:solidFill>
                            <a:srgbClr val="3C3C3C"/>
                          </a:solidFill>
                          <a:latin typeface="华文黑体_易方达"/>
                          <a:ea typeface="华文黑体_易方达"/>
                          <a:cs typeface="华文黑体_易方达"/>
                        </a:rPr>
                        <a:t>-$0.04bn</a:t>
                      </a:r>
                    </a:p>
                  </a:txBody>
                  <a:tcPr>
                    <a:solidFill>
                      <a:srgbClr val="EEF6FA"/>
                    </a:solidFill>
                  </a:tcPr>
                </a:tc>
                <a:extLst>
                  <a:ext uri="{0D108BD9-81ED-4DB2-BD59-A6C34878D82A}">
                    <a16:rowId xmlns:a16="http://schemas.microsoft.com/office/drawing/2014/main" val="10008"/>
                  </a:ext>
                </a:extLst>
              </a:tr>
              <a:tr h="292418">
                <a:tc>
                  <a:txBody>
                    <a:bodyPr/>
                    <a:lstStyle/>
                    <a:p>
                      <a:pPr algn="ctr">
                        <a:buNone/>
                      </a:pPr>
                      <a:r>
                        <a:rPr sz="645" b="1">
                          <a:solidFill>
                            <a:srgbClr val="3C3C3C"/>
                          </a:solidFill>
                          <a:latin typeface="华文黑体_易方达"/>
                          <a:ea typeface="华文黑体_易方达"/>
                          <a:cs typeface="华文黑体_易方达"/>
                        </a:rPr>
                        <a:t>9</a:t>
                      </a:r>
                    </a:p>
                  </a:txBody>
                  <a:tcPr>
                    <a:solidFill>
                      <a:srgbClr val="DDF2F8"/>
                    </a:solidFill>
                  </a:tcPr>
                </a:tc>
                <a:tc>
                  <a:txBody>
                    <a:bodyPr/>
                    <a:lstStyle/>
                    <a:p>
                      <a:pPr algn="l">
                        <a:buNone/>
                      </a:pPr>
                      <a:r>
                        <a:rPr sz="645" b="1">
                          <a:solidFill>
                            <a:srgbClr val="3C3C3C"/>
                          </a:solidFill>
                          <a:latin typeface="华文黑体_易方达"/>
                          <a:ea typeface="华文黑体_易方达"/>
                          <a:cs typeface="华文黑体_易方达"/>
                        </a:rPr>
                        <a:t>KraneShares</a:t>
                      </a:r>
                    </a:p>
                  </a:txBody>
                  <a:tcPr>
                    <a:solidFill>
                      <a:srgbClr val="DDF2F8"/>
                    </a:solidFill>
                  </a:tcPr>
                </a:tc>
                <a:tc>
                  <a:txBody>
                    <a:bodyPr/>
                    <a:lstStyle/>
                    <a:p>
                      <a:pPr algn="ctr">
                        <a:buNone/>
                      </a:pPr>
                      <a:r>
                        <a:rPr sz="645" b="1">
                          <a:solidFill>
                            <a:srgbClr val="3C3C3C"/>
                          </a:solidFill>
                          <a:latin typeface="华文黑体_易方达"/>
                          <a:ea typeface="华文黑体_易方达"/>
                          <a:cs typeface="华文黑体_易方达"/>
                        </a:rPr>
                        <a:t>$6.33bn</a:t>
                      </a:r>
                    </a:p>
                  </a:txBody>
                  <a:tcPr>
                    <a:solidFill>
                      <a:srgbClr val="DDF2F8"/>
                    </a:solidFill>
                  </a:tcPr>
                </a:tc>
                <a:tc>
                  <a:txBody>
                    <a:bodyPr/>
                    <a:lstStyle/>
                    <a:p>
                      <a:pPr algn="l">
                        <a:buNone/>
                      </a:pPr>
                      <a:r>
                        <a:rPr sz="645" b="1">
                          <a:solidFill>
                            <a:srgbClr val="3C3C3C"/>
                          </a:solidFill>
                          <a:latin typeface="华文黑体_易方达"/>
                          <a:ea typeface="华文黑体_易方达"/>
                          <a:cs typeface="华文黑体_易方达"/>
                        </a:rPr>
                        <a:t>美国88 / UCITS12</a:t>
                      </a:r>
                    </a:p>
                  </a:txBody>
                  <a:tcPr>
                    <a:solidFill>
                      <a:srgbClr val="DDF2F8"/>
                    </a:solidFill>
                  </a:tcPr>
                </a:tc>
                <a:tc>
                  <a:txBody>
                    <a:bodyPr/>
                    <a:lstStyle/>
                    <a:p>
                      <a:pPr algn="ctr">
                        <a:buNone/>
                      </a:pPr>
                      <a:r>
                        <a:rPr sz="645" b="1">
                          <a:solidFill>
                            <a:srgbClr val="3C3C3C"/>
                          </a:solidFill>
                          <a:latin typeface="华文黑体_易方达"/>
                          <a:ea typeface="华文黑体_易方达"/>
                          <a:cs typeface="华文黑体_易方达"/>
                        </a:rPr>
                        <a:t>指数100%</a:t>
                      </a:r>
                    </a:p>
                  </a:txBody>
                  <a:tcPr>
                    <a:solidFill>
                      <a:srgbClr val="DDF2F8"/>
                    </a:solidFill>
                  </a:tcPr>
                </a:tc>
                <a:tc>
                  <a:txBody>
                    <a:bodyPr/>
                    <a:lstStyle/>
                    <a:p>
                      <a:pPr algn="ctr">
                        <a:buNone/>
                      </a:pPr>
                      <a:r>
                        <a:rPr sz="645" b="1">
                          <a:solidFill>
                            <a:srgbClr val="3C3C3C"/>
                          </a:solidFill>
                          <a:latin typeface="华文黑体_易方达"/>
                          <a:ea typeface="华文黑体_易方达"/>
                          <a:cs typeface="华文黑体_易方达"/>
                        </a:rPr>
                        <a:t>-$1.00bn</a:t>
                      </a:r>
                    </a:p>
                  </a:txBody>
                  <a:tcPr>
                    <a:solidFill>
                      <a:srgbClr val="DDF2F8"/>
                    </a:solidFill>
                  </a:tcPr>
                </a:tc>
                <a:extLst>
                  <a:ext uri="{0D108BD9-81ED-4DB2-BD59-A6C34878D82A}">
                    <a16:rowId xmlns:a16="http://schemas.microsoft.com/office/drawing/2014/main" val="10009"/>
                  </a:ext>
                </a:extLst>
              </a:tr>
              <a:tr h="292418">
                <a:tc>
                  <a:txBody>
                    <a:bodyPr/>
                    <a:lstStyle/>
                    <a:p>
                      <a:pPr algn="ctr">
                        <a:buNone/>
                      </a:pPr>
                      <a:r>
                        <a:rPr sz="645" b="1">
                          <a:solidFill>
                            <a:srgbClr val="3C3C3C"/>
                          </a:solidFill>
                          <a:latin typeface="华文黑体_易方达"/>
                          <a:ea typeface="华文黑体_易方达"/>
                          <a:cs typeface="华文黑体_易方达"/>
                        </a:rPr>
                        <a:t>10</a:t>
                      </a:r>
                    </a:p>
                  </a:txBody>
                  <a:tcPr>
                    <a:solidFill>
                      <a:srgbClr val="EEF6FA"/>
                    </a:solidFill>
                  </a:tcPr>
                </a:tc>
                <a:tc>
                  <a:txBody>
                    <a:bodyPr/>
                    <a:lstStyle/>
                    <a:p>
                      <a:pPr algn="l">
                        <a:buNone/>
                      </a:pPr>
                      <a:r>
                        <a:rPr sz="645" b="0">
                          <a:solidFill>
                            <a:srgbClr val="3C3C3C"/>
                          </a:solidFill>
                          <a:latin typeface="华文黑体_易方达"/>
                          <a:ea typeface="华文黑体_易方达"/>
                          <a:cs typeface="华文黑体_易方达"/>
                        </a:rPr>
                        <a:t>AllianzGI</a:t>
                      </a:r>
                    </a:p>
                  </a:txBody>
                  <a:tcPr>
                    <a:solidFill>
                      <a:srgbClr val="EEF6FA"/>
                    </a:solidFill>
                  </a:tcPr>
                </a:tc>
                <a:tc>
                  <a:txBody>
                    <a:bodyPr/>
                    <a:lstStyle/>
                    <a:p>
                      <a:pPr algn="ctr">
                        <a:buNone/>
                      </a:pPr>
                      <a:r>
                        <a:rPr sz="645" b="0">
                          <a:solidFill>
                            <a:srgbClr val="3C3C3C"/>
                          </a:solidFill>
                          <a:latin typeface="华文黑体_易方达"/>
                          <a:ea typeface="华文黑体_易方达"/>
                          <a:cs typeface="华文黑体_易方达"/>
                        </a:rPr>
                        <a:t>$5.39bn</a:t>
                      </a:r>
                    </a:p>
                  </a:txBody>
                  <a:tcPr>
                    <a:solidFill>
                      <a:srgbClr val="EEF6FA"/>
                    </a:solidFill>
                  </a:tcPr>
                </a:tc>
                <a:tc>
                  <a:txBody>
                    <a:bodyPr/>
                    <a:lstStyle/>
                    <a:p>
                      <a:pPr algn="l">
                        <a:buNone/>
                      </a:pPr>
                      <a:r>
                        <a:rPr sz="645" b="0">
                          <a:solidFill>
                            <a:srgbClr val="3C3C3C"/>
                          </a:solidFill>
                          <a:latin typeface="华文黑体_易方达"/>
                          <a:ea typeface="华文黑体_易方达"/>
                          <a:cs typeface="华文黑体_易方达"/>
                        </a:rPr>
                        <a:t>UCITS97</a:t>
                      </a:r>
                    </a:p>
                  </a:txBody>
                  <a:tcPr>
                    <a:solidFill>
                      <a:srgbClr val="EEF6FA"/>
                    </a:solidFill>
                  </a:tcPr>
                </a:tc>
                <a:tc>
                  <a:txBody>
                    <a:bodyPr/>
                    <a:lstStyle/>
                    <a:p>
                      <a:pPr algn="ctr">
                        <a:buNone/>
                      </a:pPr>
                      <a:r>
                        <a:rPr sz="645" b="0">
                          <a:solidFill>
                            <a:srgbClr val="3C3C3C"/>
                          </a:solidFill>
                          <a:latin typeface="华文黑体_易方达"/>
                          <a:ea typeface="华文黑体_易方达"/>
                          <a:cs typeface="华文黑体_易方达"/>
                        </a:rPr>
                        <a:t>主动100%</a:t>
                      </a:r>
                    </a:p>
                  </a:txBody>
                  <a:tcPr>
                    <a:solidFill>
                      <a:srgbClr val="EEF6FA"/>
                    </a:solidFill>
                  </a:tcPr>
                </a:tc>
                <a:tc>
                  <a:txBody>
                    <a:bodyPr/>
                    <a:lstStyle/>
                    <a:p>
                      <a:pPr algn="ctr">
                        <a:buNone/>
                      </a:pPr>
                      <a:r>
                        <a:rPr sz="645" b="0">
                          <a:solidFill>
                            <a:srgbClr val="3C3C3C"/>
                          </a:solidFill>
                          <a:latin typeface="华文黑体_易方达"/>
                          <a:ea typeface="华文黑体_易方达"/>
                          <a:cs typeface="华文黑体_易方达"/>
                        </a:rPr>
                        <a:t>-$0.36bn</a:t>
                      </a:r>
                    </a:p>
                  </a:txBody>
                  <a:tcPr>
                    <a:solidFill>
                      <a:srgbClr val="EEF6FA"/>
                    </a:solidFill>
                  </a:tcPr>
                </a:tc>
                <a:extLst>
                  <a:ext uri="{0D108BD9-81ED-4DB2-BD59-A6C34878D82A}">
                    <a16:rowId xmlns:a16="http://schemas.microsoft.com/office/drawing/2014/main" val="10010"/>
                  </a:ext>
                </a:extLst>
              </a:tr>
            </a:tbl>
          </a:graphicData>
        </a:graphic>
      </p:graphicFrame>
      <p:sp>
        <p:nvSpPr>
          <p:cNvPr id="4" name="圆角矩形 3">
            <a:extLst>
              <a:ext uri="{FF2B5EF4-FFF2-40B4-BE49-F238E27FC236}">
                <a16:creationId xmlns:a16="http://schemas.microsoft.com/office/drawing/2014/main" id="{DE3DB8EA-47BE-445D-9689-666FC285C0AA}"/>
              </a:ext>
            </a:extLst>
          </p:cNvPr>
          <p:cNvSpPr>
            <a:spLocks noGrp="1"/>
          </p:cNvSpPr>
          <p:nvPr/>
        </p:nvSpPr>
        <p:spPr>
          <a:xfrm>
            <a:off x="333375" y="4286250"/>
            <a:ext cx="2286000" cy="323850"/>
          </a:xfrm>
          <a:prstGeom prst="roundRect">
            <a:avLst>
              <a:gd name="adj" fmla="val 588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5" name="矩形 4">
            <a:extLst>
              <a:ext uri="{FF2B5EF4-FFF2-40B4-BE49-F238E27FC236}">
                <a16:creationId xmlns:a16="http://schemas.microsoft.com/office/drawing/2014/main" id="{FDDA1299-80CB-4FCA-BA28-917D363EC9A2}"/>
              </a:ext>
            </a:extLst>
          </p:cNvPr>
          <p:cNvSpPr>
            <a:spLocks noGrp="1"/>
          </p:cNvSpPr>
          <p:nvPr/>
        </p:nvSpPr>
        <p:spPr>
          <a:xfrm>
            <a:off x="409575" y="4362450"/>
            <a:ext cx="2133600" cy="142494"/>
          </a:xfrm>
          <a:prstGeom prst="rect">
            <a:avLst/>
          </a:prstGeom>
          <a:noFill/>
          <a:ln w="0">
            <a:noFill/>
            <a:prstDash val="solid"/>
          </a:ln>
        </p:spPr>
        <p:txBody>
          <a:bodyPr lIns="38100" tIns="28575" rIns="38100" bIns="28575" anchor="ctr">
            <a:normAutofit fontScale="53333"/>
          </a:bodyPr>
          <a:lstStyle/>
          <a:p>
            <a:pPr algn="l">
              <a:buNone/>
              <a:defRPr sz="1050" b="1" i="0">
                <a:solidFill>
                  <a:srgbClr val="005096"/>
                </a:solidFill>
                <a:latin typeface="Arial"/>
                <a:ea typeface="Arial"/>
                <a:cs typeface="Arial"/>
              </a:defRPr>
            </a:pPr>
            <a:r>
              <a:rPr sz="1050" b="1" i="0">
                <a:solidFill>
                  <a:srgbClr val="005096"/>
                </a:solidFill>
                <a:latin typeface="Arial"/>
                <a:ea typeface="Arial"/>
                <a:cs typeface="Arial"/>
              </a:rPr>
              <a:t>$125.4bn / 58.5%</a:t>
            </a:r>
          </a:p>
        </p:txBody>
      </p:sp>
      <p:sp>
        <p:nvSpPr>
          <p:cNvPr id="6" name="矩形 5">
            <a:extLst>
              <a:ext uri="{FF2B5EF4-FFF2-40B4-BE49-F238E27FC236}">
                <a16:creationId xmlns:a16="http://schemas.microsoft.com/office/drawing/2014/main" id="{A6106FAC-D09D-4047-BA34-C5F8B683733F}"/>
              </a:ext>
            </a:extLst>
          </p:cNvPr>
          <p:cNvSpPr>
            <a:spLocks noGrp="1"/>
          </p:cNvSpPr>
          <p:nvPr/>
        </p:nvSpPr>
        <p:spPr>
          <a:xfrm>
            <a:off x="409575" y="4444937"/>
            <a:ext cx="2133600" cy="123063"/>
          </a:xfrm>
          <a:prstGeom prst="rect">
            <a:avLst/>
          </a:prstGeom>
          <a:noFill/>
          <a:ln w="0">
            <a:noFill/>
            <a:prstDash val="solid"/>
          </a:ln>
        </p:spPr>
        <p:txBody>
          <a:bodyPr lIns="38100" tIns="28575" rIns="38100" bIns="28575" anchor="ctr">
            <a:normAutofit fontScale="67790"/>
          </a:bodyPr>
          <a:lstStyle/>
          <a:p>
            <a:pPr algn="l">
              <a:buNone/>
              <a:defRPr sz="638" b="0" i="0">
                <a:solidFill>
                  <a:srgbClr val="3C3C3C"/>
                </a:solidFill>
                <a:latin typeface="华文黑体_易方达"/>
                <a:ea typeface="华文黑体_易方达"/>
                <a:cs typeface="华文黑体_易方达"/>
              </a:defRPr>
            </a:pPr>
            <a:r>
              <a:rPr sz="638" b="0" i="0">
                <a:solidFill>
                  <a:srgbClr val="3C3C3C"/>
                </a:solidFill>
                <a:latin typeface="华文黑体_易方达"/>
                <a:ea typeface="华文黑体_易方达"/>
                <a:cs typeface="华文黑体_易方达"/>
              </a:rPr>
              <a:t>前十大规模及占比</a:t>
            </a:r>
          </a:p>
        </p:txBody>
      </p:sp>
      <p:sp>
        <p:nvSpPr>
          <p:cNvPr id="7" name="圆角矩形 6">
            <a:extLst>
              <a:ext uri="{FF2B5EF4-FFF2-40B4-BE49-F238E27FC236}">
                <a16:creationId xmlns:a16="http://schemas.microsoft.com/office/drawing/2014/main" id="{E8DF6566-DD03-4645-A960-99B355E3D138}"/>
              </a:ext>
            </a:extLst>
          </p:cNvPr>
          <p:cNvSpPr>
            <a:spLocks noGrp="1"/>
          </p:cNvSpPr>
          <p:nvPr/>
        </p:nvSpPr>
        <p:spPr>
          <a:xfrm>
            <a:off x="2771775" y="4286250"/>
            <a:ext cx="2286000" cy="323850"/>
          </a:xfrm>
          <a:prstGeom prst="roundRect">
            <a:avLst>
              <a:gd name="adj" fmla="val 588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8" name="矩形 7">
            <a:extLst>
              <a:ext uri="{FF2B5EF4-FFF2-40B4-BE49-F238E27FC236}">
                <a16:creationId xmlns:a16="http://schemas.microsoft.com/office/drawing/2014/main" id="{BBD7D718-7FFE-461E-BCDC-2BB6BCF83821}"/>
              </a:ext>
            </a:extLst>
          </p:cNvPr>
          <p:cNvSpPr>
            <a:spLocks noGrp="1"/>
          </p:cNvSpPr>
          <p:nvPr/>
        </p:nvSpPr>
        <p:spPr>
          <a:xfrm>
            <a:off x="2847975" y="4362450"/>
            <a:ext cx="2133600" cy="142494"/>
          </a:xfrm>
          <a:prstGeom prst="rect">
            <a:avLst/>
          </a:prstGeom>
          <a:noFill/>
          <a:ln w="0">
            <a:noFill/>
            <a:prstDash val="solid"/>
          </a:ln>
        </p:spPr>
        <p:txBody>
          <a:bodyPr lIns="38100" tIns="28575" rIns="38100" bIns="28575" anchor="ctr">
            <a:normAutofit fontScale="46667"/>
          </a:bodyPr>
          <a:lstStyle/>
          <a:p>
            <a:pPr algn="l">
              <a:buNone/>
              <a:defRPr sz="1200" b="1" i="0">
                <a:solidFill>
                  <a:srgbClr val="1EB9E1"/>
                </a:solidFill>
                <a:latin typeface="Arial"/>
                <a:ea typeface="Arial"/>
                <a:cs typeface="Arial"/>
              </a:defRPr>
            </a:pPr>
            <a:r>
              <a:rPr sz="1200" b="1" i="0">
                <a:solidFill>
                  <a:srgbClr val="1EB9E1"/>
                </a:solidFill>
                <a:latin typeface="Arial"/>
                <a:ea typeface="Arial"/>
                <a:cs typeface="Arial"/>
              </a:rPr>
              <a:t>61.1%</a:t>
            </a:r>
          </a:p>
        </p:txBody>
      </p:sp>
      <p:sp>
        <p:nvSpPr>
          <p:cNvPr id="9" name="矩形 8">
            <a:extLst>
              <a:ext uri="{FF2B5EF4-FFF2-40B4-BE49-F238E27FC236}">
                <a16:creationId xmlns:a16="http://schemas.microsoft.com/office/drawing/2014/main" id="{90798E0C-F582-4796-9580-80E09DD20673}"/>
              </a:ext>
            </a:extLst>
          </p:cNvPr>
          <p:cNvSpPr>
            <a:spLocks noGrp="1"/>
          </p:cNvSpPr>
          <p:nvPr/>
        </p:nvSpPr>
        <p:spPr>
          <a:xfrm>
            <a:off x="2847975" y="4444937"/>
            <a:ext cx="2133600" cy="123063"/>
          </a:xfrm>
          <a:prstGeom prst="rect">
            <a:avLst/>
          </a:prstGeom>
          <a:noFill/>
          <a:ln w="0">
            <a:noFill/>
            <a:prstDash val="solid"/>
          </a:ln>
        </p:spPr>
        <p:txBody>
          <a:bodyPr lIns="38100" tIns="28575" rIns="38100" bIns="28575" anchor="ctr">
            <a:normAutofit fontScale="67790"/>
          </a:bodyPr>
          <a:lstStyle/>
          <a:p>
            <a:pPr algn="l">
              <a:buNone/>
              <a:defRPr sz="638" b="0" i="0">
                <a:solidFill>
                  <a:srgbClr val="3C3C3C"/>
                </a:solidFill>
                <a:latin typeface="华文黑体_易方达"/>
                <a:ea typeface="华文黑体_易方达"/>
                <a:cs typeface="华文黑体_易方达"/>
              </a:defRPr>
            </a:pPr>
            <a:r>
              <a:rPr sz="638" b="0" i="0">
                <a:solidFill>
                  <a:srgbClr val="3C3C3C"/>
                </a:solidFill>
                <a:latin typeface="华文黑体_易方达"/>
                <a:ea typeface="华文黑体_易方达"/>
                <a:cs typeface="华文黑体_易方达"/>
              </a:rPr>
              <a:t>前十大指数产品占比</a:t>
            </a:r>
          </a:p>
        </p:txBody>
      </p:sp>
      <p:sp>
        <p:nvSpPr>
          <p:cNvPr id="10" name="圆角矩形 9">
            <a:extLst>
              <a:ext uri="{FF2B5EF4-FFF2-40B4-BE49-F238E27FC236}">
                <a16:creationId xmlns:a16="http://schemas.microsoft.com/office/drawing/2014/main" id="{3F14D821-5A47-4535-9F1F-8B139BBAA246}"/>
              </a:ext>
            </a:extLst>
          </p:cNvPr>
          <p:cNvSpPr>
            <a:spLocks noGrp="1"/>
          </p:cNvSpPr>
          <p:nvPr/>
        </p:nvSpPr>
        <p:spPr>
          <a:xfrm>
            <a:off x="5210175" y="4286250"/>
            <a:ext cx="3314700" cy="323850"/>
          </a:xfrm>
          <a:prstGeom prst="roundRect">
            <a:avLst>
              <a:gd name="adj" fmla="val 588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1" name="矩形 10">
            <a:extLst>
              <a:ext uri="{FF2B5EF4-FFF2-40B4-BE49-F238E27FC236}">
                <a16:creationId xmlns:a16="http://schemas.microsoft.com/office/drawing/2014/main" id="{B0A85206-2F26-4F08-B5FD-B3DE5CC04B37}"/>
              </a:ext>
            </a:extLst>
          </p:cNvPr>
          <p:cNvSpPr>
            <a:spLocks noGrp="1"/>
          </p:cNvSpPr>
          <p:nvPr/>
        </p:nvSpPr>
        <p:spPr>
          <a:xfrm>
            <a:off x="5286375" y="4362450"/>
            <a:ext cx="3162300" cy="142494"/>
          </a:xfrm>
          <a:prstGeom prst="rect">
            <a:avLst/>
          </a:prstGeom>
          <a:noFill/>
          <a:ln w="0">
            <a:noFill/>
            <a:prstDash val="solid"/>
          </a:ln>
        </p:spPr>
        <p:txBody>
          <a:bodyPr lIns="38100" tIns="28575" rIns="38100" bIns="28575" anchor="ctr">
            <a:normAutofit fontScale="59701"/>
          </a:bodyPr>
          <a:lstStyle/>
          <a:p>
            <a:pPr algn="l">
              <a:buNone/>
              <a:defRPr sz="938" b="1" i="0">
                <a:solidFill>
                  <a:srgbClr val="005096"/>
                </a:solidFill>
                <a:latin typeface="Arial"/>
                <a:ea typeface="Arial"/>
                <a:cs typeface="Arial"/>
              </a:defRPr>
            </a:pPr>
            <a:r>
              <a:rPr sz="938" b="1" i="0">
                <a:solidFill>
                  <a:srgbClr val="005096"/>
                </a:solidFill>
                <a:latin typeface="Arial"/>
                <a:ea typeface="Arial"/>
                <a:cs typeface="Arial"/>
              </a:rPr>
              <a:t>US 15.3% / UCITS 47.0% / 其他 37.7%</a:t>
            </a:r>
          </a:p>
        </p:txBody>
      </p:sp>
      <p:sp>
        <p:nvSpPr>
          <p:cNvPr id="12" name="矩形 11">
            <a:extLst>
              <a:ext uri="{FF2B5EF4-FFF2-40B4-BE49-F238E27FC236}">
                <a16:creationId xmlns:a16="http://schemas.microsoft.com/office/drawing/2014/main" id="{25ABAEBC-56A1-44F6-A0E0-7B4AACB7AEB7}"/>
              </a:ext>
            </a:extLst>
          </p:cNvPr>
          <p:cNvSpPr>
            <a:spLocks noGrp="1"/>
          </p:cNvSpPr>
          <p:nvPr/>
        </p:nvSpPr>
        <p:spPr>
          <a:xfrm>
            <a:off x="5286375" y="4444937"/>
            <a:ext cx="3162300" cy="123063"/>
          </a:xfrm>
          <a:prstGeom prst="rect">
            <a:avLst/>
          </a:prstGeom>
          <a:noFill/>
          <a:ln w="0">
            <a:noFill/>
            <a:prstDash val="solid"/>
          </a:ln>
        </p:spPr>
        <p:txBody>
          <a:bodyPr lIns="38100" tIns="28575" rIns="38100" bIns="28575" anchor="ctr">
            <a:normAutofit fontScale="71252"/>
          </a:bodyPr>
          <a:lstStyle/>
          <a:p>
            <a:pPr algn="l">
              <a:buNone/>
              <a:defRPr sz="607" b="0" i="0">
                <a:solidFill>
                  <a:srgbClr val="3C3C3C"/>
                </a:solidFill>
                <a:latin typeface="华文黑体_易方达"/>
                <a:ea typeface="华文黑体_易方达"/>
                <a:cs typeface="华文黑体_易方达"/>
              </a:defRPr>
            </a:pPr>
            <a:r>
              <a:rPr sz="607" b="0" i="0">
                <a:solidFill>
                  <a:srgbClr val="3C3C3C"/>
                </a:solidFill>
                <a:latin typeface="华文黑体_易方达"/>
                <a:ea typeface="华文黑体_易方达"/>
                <a:cs typeface="华文黑体_易方达"/>
              </a:rPr>
              <a:t>架构分布</a:t>
            </a:r>
          </a:p>
        </p:txBody>
      </p:sp>
      <p:sp>
        <p:nvSpPr>
          <p:cNvPr id="13" name="矩形 12">
            <a:extLst>
              <a:ext uri="{FF2B5EF4-FFF2-40B4-BE49-F238E27FC236}">
                <a16:creationId xmlns:a16="http://schemas.microsoft.com/office/drawing/2014/main" id="{3A01181D-8870-4BFC-B417-072D6FEDCD2A}"/>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资料来源：头部管理人全球中国基金产品布局分析；AUM截至2026年6月</a:t>
            </a:r>
          </a:p>
        </p:txBody>
      </p:sp>
    </p:spTree>
    <p:extLst>
      <p:ext uri="{BB962C8B-B14F-4D97-AF65-F5344CB8AC3E}">
        <p14:creationId xmlns:p14="http://schemas.microsoft.com/office/powerpoint/2010/main" val="1179745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头部管理人的产品布局可归纳为四种原型</a:t>
            </a:r>
          </a:p>
        </p:txBody>
      </p:sp>
      <p:sp>
        <p:nvSpPr>
          <p:cNvPr id="3" name="圆角矩形 2">
            <a:extLst>
              <a:ext uri="{FF2B5EF4-FFF2-40B4-BE49-F238E27FC236}">
                <a16:creationId xmlns:a16="http://schemas.microsoft.com/office/drawing/2014/main" id="{71E7D870-5D9E-4FB2-A63D-7B7BBB1F5C31}"/>
              </a:ext>
            </a:extLst>
          </p:cNvPr>
          <p:cNvSpPr>
            <a:spLocks noGrp="1"/>
          </p:cNvSpPr>
          <p:nvPr/>
        </p:nvSpPr>
        <p:spPr>
          <a:xfrm>
            <a:off x="342900" y="1047750"/>
            <a:ext cx="3857625" cy="1504950"/>
          </a:xfrm>
          <a:prstGeom prst="roundRect">
            <a:avLst>
              <a:gd name="adj" fmla="val 1266"/>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4" name="矩形 3">
            <a:extLst>
              <a:ext uri="{FF2B5EF4-FFF2-40B4-BE49-F238E27FC236}">
                <a16:creationId xmlns:a16="http://schemas.microsoft.com/office/drawing/2014/main" id="{22B95512-34C4-443A-91E8-4E12DFE788D6}"/>
              </a:ext>
            </a:extLst>
          </p:cNvPr>
          <p:cNvSpPr>
            <a:spLocks noGrp="1"/>
          </p:cNvSpPr>
          <p:nvPr/>
        </p:nvSpPr>
        <p:spPr>
          <a:xfrm>
            <a:off x="476250" y="1143000"/>
            <a:ext cx="3590925" cy="285750"/>
          </a:xfrm>
          <a:prstGeom prst="rect">
            <a:avLst/>
          </a:prstGeom>
          <a:noFill/>
          <a:ln w="0">
            <a:noFill/>
            <a:prstDash val="solid"/>
          </a:ln>
        </p:spPr>
        <p:txBody>
          <a:bodyPr lIns="38100" tIns="28575" rIns="38100" bIns="28575" anchor="ctr">
            <a:normAutofit/>
          </a:bodyPr>
          <a:lstStyle/>
          <a:p>
            <a:pPr algn="l">
              <a:buNone/>
              <a:defRPr sz="1125" b="1" i="0">
                <a:solidFill>
                  <a:srgbClr val="005096"/>
                </a:solidFill>
                <a:latin typeface="华文黑体_易方达"/>
                <a:ea typeface="华文黑体_易方达"/>
                <a:cs typeface="华文黑体_易方达"/>
              </a:defRPr>
            </a:pPr>
            <a:r>
              <a:rPr sz="1125" b="1" i="0">
                <a:solidFill>
                  <a:srgbClr val="005096"/>
                </a:solidFill>
                <a:latin typeface="华文黑体_易方达"/>
                <a:ea typeface="华文黑体_易方达"/>
                <a:cs typeface="华文黑体_易方达"/>
              </a:rPr>
              <a:t>全球被动多架构</a:t>
            </a:r>
          </a:p>
        </p:txBody>
      </p:sp>
      <p:sp>
        <p:nvSpPr>
          <p:cNvPr id="5" name="矩形 4">
            <a:extLst>
              <a:ext uri="{FF2B5EF4-FFF2-40B4-BE49-F238E27FC236}">
                <a16:creationId xmlns:a16="http://schemas.microsoft.com/office/drawing/2014/main" id="{00689AD6-6DF2-4ABA-821C-34FD6BFF5E84}"/>
              </a:ext>
            </a:extLst>
          </p:cNvPr>
          <p:cNvSpPr>
            <a:spLocks noGrp="1"/>
          </p:cNvSpPr>
          <p:nvPr/>
        </p:nvSpPr>
        <p:spPr>
          <a:xfrm>
            <a:off x="476250" y="1457325"/>
            <a:ext cx="3590925" cy="228600"/>
          </a:xfrm>
          <a:prstGeom prst="rect">
            <a:avLst/>
          </a:prstGeom>
          <a:noFill/>
          <a:ln w="0">
            <a:noFill/>
            <a:prstDash val="solid"/>
          </a:ln>
        </p:spPr>
        <p:txBody>
          <a:bodyPr lIns="38100" tIns="28575" rIns="38100" bIns="28575" anchor="ctr">
            <a:normAutofit/>
          </a:bodyPr>
          <a:lstStyle/>
          <a:p>
            <a:pPr algn="l">
              <a:buNone/>
              <a:defRPr sz="803" b="1" i="0">
                <a:solidFill>
                  <a:srgbClr val="1EB9E1"/>
                </a:solidFill>
                <a:latin typeface="华文黑体_易方达"/>
                <a:ea typeface="华文黑体_易方达"/>
                <a:cs typeface="华文黑体_易方达"/>
              </a:defRPr>
            </a:pPr>
            <a:r>
              <a:rPr sz="803" b="1" i="0">
                <a:solidFill>
                  <a:srgbClr val="1EB9E1"/>
                </a:solidFill>
                <a:latin typeface="华文黑体_易方达"/>
                <a:ea typeface="华文黑体_易方达"/>
                <a:cs typeface="华文黑体_易方达"/>
              </a:rPr>
              <a:t>BlackRock</a:t>
            </a:r>
          </a:p>
        </p:txBody>
      </p:sp>
      <p:sp>
        <p:nvSpPr>
          <p:cNvPr id="6" name="矩形 5">
            <a:extLst>
              <a:ext uri="{FF2B5EF4-FFF2-40B4-BE49-F238E27FC236}">
                <a16:creationId xmlns:a16="http://schemas.microsoft.com/office/drawing/2014/main" id="{C851DC98-C632-4ECD-8FCC-13202DE81314}"/>
              </a:ext>
            </a:extLst>
          </p:cNvPr>
          <p:cNvSpPr>
            <a:spLocks noGrp="1"/>
          </p:cNvSpPr>
          <p:nvPr/>
        </p:nvSpPr>
        <p:spPr>
          <a:xfrm>
            <a:off x="476250" y="1733550"/>
            <a:ext cx="3590925" cy="400050"/>
          </a:xfrm>
          <a:prstGeom prst="rect">
            <a:avLst/>
          </a:prstGeom>
          <a:noFill/>
          <a:ln w="0">
            <a:noFill/>
            <a:prstDash val="solid"/>
          </a:ln>
        </p:spPr>
        <p:txBody>
          <a:bodyPr lIns="38100" tIns="28575" rIns="38100" bIns="28575" anchor="t">
            <a:normAutofit/>
          </a:bodyPr>
          <a:lstStyle/>
          <a:p>
            <a:pPr algn="l">
              <a:buNone/>
              <a:defRPr sz="690" b="0" i="0">
                <a:solidFill>
                  <a:srgbClr val="3C3C3C"/>
                </a:solidFill>
                <a:latin typeface="华文黑体_易方达"/>
                <a:ea typeface="华文黑体_易方达"/>
                <a:cs typeface="华文黑体_易方达"/>
              </a:defRPr>
            </a:pPr>
            <a:r>
              <a:rPr sz="690" b="0" i="0">
                <a:solidFill>
                  <a:srgbClr val="3C3C3C"/>
                </a:solidFill>
                <a:latin typeface="华文黑体_易方达"/>
                <a:ea typeface="华文黑体_易方达"/>
                <a:cs typeface="华文黑体_易方达"/>
              </a:rPr>
              <a:t>美国+UCITS+本地市场同时布局；宽基、A股、香港与行业ETF形成工具箱。</a:t>
            </a:r>
          </a:p>
        </p:txBody>
      </p:sp>
      <p:sp>
        <p:nvSpPr>
          <p:cNvPr id="7" name="矩形 6">
            <a:extLst>
              <a:ext uri="{FF2B5EF4-FFF2-40B4-BE49-F238E27FC236}">
                <a16:creationId xmlns:a16="http://schemas.microsoft.com/office/drawing/2014/main" id="{3B58F620-8121-4DCC-A728-396D4E61D2F4}"/>
              </a:ext>
            </a:extLst>
          </p:cNvPr>
          <p:cNvSpPr>
            <a:spLocks noGrp="1"/>
          </p:cNvSpPr>
          <p:nvPr/>
        </p:nvSpPr>
        <p:spPr>
          <a:xfrm>
            <a:off x="476250" y="2181225"/>
            <a:ext cx="3590925" cy="266700"/>
          </a:xfrm>
          <a:prstGeom prst="rect">
            <a:avLst/>
          </a:prstGeom>
          <a:noFill/>
          <a:ln w="0">
            <a:noFill/>
            <a:prstDash val="solid"/>
          </a:ln>
        </p:spPr>
        <p:txBody>
          <a:bodyPr lIns="38100" tIns="28575" rIns="38100" bIns="28575" anchor="ctr">
            <a:normAutofit/>
          </a:bodyPr>
          <a:lstStyle/>
          <a:p>
            <a:pPr algn="l">
              <a:buNone/>
              <a:defRPr sz="660" b="0" i="1">
                <a:solidFill>
                  <a:srgbClr val="777777"/>
                </a:solidFill>
                <a:latin typeface="华文黑体_易方达"/>
                <a:ea typeface="华文黑体_易方达"/>
                <a:cs typeface="华文黑体_易方达"/>
              </a:defRPr>
            </a:pPr>
            <a:r>
              <a:rPr sz="660" b="0" i="1">
                <a:solidFill>
                  <a:srgbClr val="777777"/>
                </a:solidFill>
                <a:latin typeface="华文黑体_易方达"/>
                <a:ea typeface="华文黑体_易方达"/>
                <a:cs typeface="华文黑体_易方达"/>
              </a:rPr>
              <a:t>背后原因：品牌、指数授权、交易流动性和机构准入共同驱动。</a:t>
            </a:r>
          </a:p>
        </p:txBody>
      </p:sp>
      <p:sp>
        <p:nvSpPr>
          <p:cNvPr id="8" name="圆角矩形 7">
            <a:extLst>
              <a:ext uri="{FF2B5EF4-FFF2-40B4-BE49-F238E27FC236}">
                <a16:creationId xmlns:a16="http://schemas.microsoft.com/office/drawing/2014/main" id="{20A5F0C9-4B7D-4E61-8E92-B1612381A939}"/>
              </a:ext>
            </a:extLst>
          </p:cNvPr>
          <p:cNvSpPr>
            <a:spLocks noGrp="1"/>
          </p:cNvSpPr>
          <p:nvPr/>
        </p:nvSpPr>
        <p:spPr>
          <a:xfrm>
            <a:off x="4438650" y="1047750"/>
            <a:ext cx="3857625" cy="1504950"/>
          </a:xfrm>
          <a:prstGeom prst="roundRect">
            <a:avLst>
              <a:gd name="adj" fmla="val 1266"/>
            </a:avLst>
          </a:prstGeom>
          <a:solidFill>
            <a:srgbClr val="EAF7FB"/>
          </a:solidFill>
          <a:ln w="7144">
            <a:solidFill>
              <a:srgbClr val="61CBE5"/>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9" name="矩形 8">
            <a:extLst>
              <a:ext uri="{FF2B5EF4-FFF2-40B4-BE49-F238E27FC236}">
                <a16:creationId xmlns:a16="http://schemas.microsoft.com/office/drawing/2014/main" id="{6C8D43F2-F448-4CD8-A210-A2C099B7B94E}"/>
              </a:ext>
            </a:extLst>
          </p:cNvPr>
          <p:cNvSpPr>
            <a:spLocks noGrp="1"/>
          </p:cNvSpPr>
          <p:nvPr/>
        </p:nvSpPr>
        <p:spPr>
          <a:xfrm>
            <a:off x="4572000" y="1143000"/>
            <a:ext cx="3590925" cy="285750"/>
          </a:xfrm>
          <a:prstGeom prst="rect">
            <a:avLst/>
          </a:prstGeom>
          <a:noFill/>
          <a:ln w="0">
            <a:noFill/>
            <a:prstDash val="solid"/>
          </a:ln>
        </p:spPr>
        <p:txBody>
          <a:bodyPr lIns="38100" tIns="28575" rIns="38100" bIns="28575" anchor="ctr">
            <a:normAutofit/>
          </a:bodyPr>
          <a:lstStyle/>
          <a:p>
            <a:pPr algn="l">
              <a:buNone/>
              <a:defRPr sz="1125" b="1" i="0">
                <a:solidFill>
                  <a:srgbClr val="005096"/>
                </a:solidFill>
                <a:latin typeface="华文黑体_易方达"/>
                <a:ea typeface="华文黑体_易方达"/>
                <a:cs typeface="华文黑体_易方达"/>
              </a:defRPr>
            </a:pPr>
            <a:r>
              <a:rPr sz="1125" b="1" i="0">
                <a:solidFill>
                  <a:srgbClr val="005096"/>
                </a:solidFill>
                <a:latin typeface="华文黑体_易方达"/>
                <a:ea typeface="华文黑体_易方达"/>
                <a:cs typeface="华文黑体_易方达"/>
              </a:rPr>
              <a:t>美国优先的中国ETF专家</a:t>
            </a:r>
          </a:p>
        </p:txBody>
      </p:sp>
      <p:sp>
        <p:nvSpPr>
          <p:cNvPr id="10" name="矩形 9">
            <a:extLst>
              <a:ext uri="{FF2B5EF4-FFF2-40B4-BE49-F238E27FC236}">
                <a16:creationId xmlns:a16="http://schemas.microsoft.com/office/drawing/2014/main" id="{B166E55A-378B-40B1-B4E7-9D7D81C33874}"/>
              </a:ext>
            </a:extLst>
          </p:cNvPr>
          <p:cNvSpPr>
            <a:spLocks noGrp="1"/>
          </p:cNvSpPr>
          <p:nvPr/>
        </p:nvSpPr>
        <p:spPr>
          <a:xfrm>
            <a:off x="4572000" y="1457325"/>
            <a:ext cx="3590925" cy="228600"/>
          </a:xfrm>
          <a:prstGeom prst="rect">
            <a:avLst/>
          </a:prstGeom>
          <a:noFill/>
          <a:ln w="0">
            <a:noFill/>
            <a:prstDash val="solid"/>
          </a:ln>
        </p:spPr>
        <p:txBody>
          <a:bodyPr lIns="38100" tIns="28575" rIns="38100" bIns="28575" anchor="ctr">
            <a:normAutofit/>
          </a:bodyPr>
          <a:lstStyle/>
          <a:p>
            <a:pPr algn="l">
              <a:buNone/>
              <a:defRPr sz="803" b="1" i="0">
                <a:solidFill>
                  <a:srgbClr val="1EB9E1"/>
                </a:solidFill>
                <a:latin typeface="华文黑体_易方达"/>
                <a:ea typeface="华文黑体_易方达"/>
                <a:cs typeface="华文黑体_易方达"/>
              </a:defRPr>
            </a:pPr>
            <a:r>
              <a:rPr sz="803" b="1" i="0">
                <a:solidFill>
                  <a:srgbClr val="1EB9E1"/>
                </a:solidFill>
                <a:latin typeface="华文黑体_易方达"/>
                <a:ea typeface="华文黑体_易方达"/>
                <a:cs typeface="华文黑体_易方达"/>
              </a:rPr>
              <a:t>KraneShares</a:t>
            </a:r>
          </a:p>
        </p:txBody>
      </p:sp>
      <p:sp>
        <p:nvSpPr>
          <p:cNvPr id="11" name="矩形 10">
            <a:extLst>
              <a:ext uri="{FF2B5EF4-FFF2-40B4-BE49-F238E27FC236}">
                <a16:creationId xmlns:a16="http://schemas.microsoft.com/office/drawing/2014/main" id="{DE0194E7-BB5C-4E67-ACFB-2AE378D9BCB6}"/>
              </a:ext>
            </a:extLst>
          </p:cNvPr>
          <p:cNvSpPr>
            <a:spLocks noGrp="1"/>
          </p:cNvSpPr>
          <p:nvPr/>
        </p:nvSpPr>
        <p:spPr>
          <a:xfrm>
            <a:off x="4572000" y="1733550"/>
            <a:ext cx="3590925" cy="400050"/>
          </a:xfrm>
          <a:prstGeom prst="rect">
            <a:avLst/>
          </a:prstGeom>
          <a:noFill/>
          <a:ln w="0">
            <a:noFill/>
            <a:prstDash val="solid"/>
          </a:ln>
        </p:spPr>
        <p:txBody>
          <a:bodyPr lIns="38100" tIns="28575" rIns="38100" bIns="28575" anchor="t">
            <a:normAutofit/>
          </a:bodyPr>
          <a:lstStyle/>
          <a:p>
            <a:pPr algn="l">
              <a:buNone/>
              <a:defRPr sz="690" b="0" i="0">
                <a:solidFill>
                  <a:srgbClr val="3C3C3C"/>
                </a:solidFill>
                <a:latin typeface="华文黑体_易方达"/>
                <a:ea typeface="华文黑体_易方达"/>
                <a:cs typeface="华文黑体_易方达"/>
              </a:defRPr>
            </a:pPr>
            <a:r>
              <a:rPr sz="690" b="0" i="0">
                <a:solidFill>
                  <a:srgbClr val="3C3C3C"/>
                </a:solidFill>
                <a:latin typeface="华文黑体_易方达"/>
                <a:ea typeface="华文黑体_易方达"/>
                <a:cs typeface="华文黑体_易方达"/>
              </a:rPr>
              <a:t>美国承载88%规模，以KWEB为核心，并向UCITS、香港和衍生品外溢。</a:t>
            </a:r>
          </a:p>
        </p:txBody>
      </p:sp>
      <p:sp>
        <p:nvSpPr>
          <p:cNvPr id="12" name="矩形 11">
            <a:extLst>
              <a:ext uri="{FF2B5EF4-FFF2-40B4-BE49-F238E27FC236}">
                <a16:creationId xmlns:a16="http://schemas.microsoft.com/office/drawing/2014/main" id="{2D4B05EB-8E1D-47CB-A522-577D59FE18BC}"/>
              </a:ext>
            </a:extLst>
          </p:cNvPr>
          <p:cNvSpPr>
            <a:spLocks noGrp="1"/>
          </p:cNvSpPr>
          <p:nvPr/>
        </p:nvSpPr>
        <p:spPr>
          <a:xfrm>
            <a:off x="4572000" y="2181225"/>
            <a:ext cx="3590925" cy="266700"/>
          </a:xfrm>
          <a:prstGeom prst="rect">
            <a:avLst/>
          </a:prstGeom>
          <a:noFill/>
          <a:ln w="0">
            <a:noFill/>
            <a:prstDash val="solid"/>
          </a:ln>
        </p:spPr>
        <p:txBody>
          <a:bodyPr lIns="38100" tIns="28575" rIns="38100" bIns="28575" anchor="ctr">
            <a:normAutofit/>
          </a:bodyPr>
          <a:lstStyle/>
          <a:p>
            <a:pPr algn="l">
              <a:buNone/>
              <a:defRPr sz="660" b="0" i="1">
                <a:solidFill>
                  <a:srgbClr val="777777"/>
                </a:solidFill>
                <a:latin typeface="华文黑体_易方达"/>
                <a:ea typeface="华文黑体_易方达"/>
                <a:cs typeface="华文黑体_易方达"/>
              </a:defRPr>
            </a:pPr>
            <a:r>
              <a:rPr sz="660" b="0" i="1">
                <a:solidFill>
                  <a:srgbClr val="777777"/>
                </a:solidFill>
                <a:latin typeface="华文黑体_易方达"/>
                <a:ea typeface="华文黑体_易方达"/>
                <a:cs typeface="华文黑体_易方达"/>
              </a:rPr>
              <a:t>背后原因：主题表达鲜明、营销集中、产品生态延伸。</a:t>
            </a:r>
          </a:p>
        </p:txBody>
      </p:sp>
      <p:sp>
        <p:nvSpPr>
          <p:cNvPr id="13" name="圆角矩形 12">
            <a:extLst>
              <a:ext uri="{FF2B5EF4-FFF2-40B4-BE49-F238E27FC236}">
                <a16:creationId xmlns:a16="http://schemas.microsoft.com/office/drawing/2014/main" id="{938C9B91-4603-47C5-AA71-E986DC3DB320}"/>
              </a:ext>
            </a:extLst>
          </p:cNvPr>
          <p:cNvSpPr>
            <a:spLocks noGrp="1"/>
          </p:cNvSpPr>
          <p:nvPr/>
        </p:nvSpPr>
        <p:spPr>
          <a:xfrm>
            <a:off x="342900" y="2743200"/>
            <a:ext cx="3857625" cy="1504950"/>
          </a:xfrm>
          <a:prstGeom prst="roundRect">
            <a:avLst>
              <a:gd name="adj" fmla="val 1266"/>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4" name="矩形 13">
            <a:extLst>
              <a:ext uri="{FF2B5EF4-FFF2-40B4-BE49-F238E27FC236}">
                <a16:creationId xmlns:a16="http://schemas.microsoft.com/office/drawing/2014/main" id="{2156A765-6E87-41DE-9D8B-CC789CDA3AF7}"/>
              </a:ext>
            </a:extLst>
          </p:cNvPr>
          <p:cNvSpPr>
            <a:spLocks noGrp="1"/>
          </p:cNvSpPr>
          <p:nvPr/>
        </p:nvSpPr>
        <p:spPr>
          <a:xfrm>
            <a:off x="476250" y="2838450"/>
            <a:ext cx="3590925" cy="285750"/>
          </a:xfrm>
          <a:prstGeom prst="rect">
            <a:avLst/>
          </a:prstGeom>
          <a:noFill/>
          <a:ln w="0">
            <a:noFill/>
            <a:prstDash val="solid"/>
          </a:ln>
        </p:spPr>
        <p:txBody>
          <a:bodyPr lIns="38100" tIns="28575" rIns="38100" bIns="28575" anchor="ctr">
            <a:normAutofit/>
          </a:bodyPr>
          <a:lstStyle/>
          <a:p>
            <a:pPr algn="l">
              <a:buNone/>
              <a:defRPr sz="1125" b="1" i="0">
                <a:solidFill>
                  <a:srgbClr val="005096"/>
                </a:solidFill>
                <a:latin typeface="华文黑体_易方达"/>
                <a:ea typeface="华文黑体_易方达"/>
                <a:cs typeface="华文黑体_易方达"/>
              </a:defRPr>
            </a:pPr>
            <a:r>
              <a:rPr sz="1125" b="1" i="0">
                <a:solidFill>
                  <a:srgbClr val="005096"/>
                </a:solidFill>
                <a:latin typeface="华文黑体_易方达"/>
                <a:ea typeface="华文黑体_易方达"/>
                <a:cs typeface="华文黑体_易方达"/>
              </a:rPr>
              <a:t>UCITS主动管理平台</a:t>
            </a:r>
          </a:p>
        </p:txBody>
      </p:sp>
      <p:sp>
        <p:nvSpPr>
          <p:cNvPr id="15" name="矩形 14">
            <a:extLst>
              <a:ext uri="{FF2B5EF4-FFF2-40B4-BE49-F238E27FC236}">
                <a16:creationId xmlns:a16="http://schemas.microsoft.com/office/drawing/2014/main" id="{B484309B-2FB0-4B52-9CD1-149342F94676}"/>
              </a:ext>
            </a:extLst>
          </p:cNvPr>
          <p:cNvSpPr>
            <a:spLocks noGrp="1"/>
          </p:cNvSpPr>
          <p:nvPr/>
        </p:nvSpPr>
        <p:spPr>
          <a:xfrm>
            <a:off x="476250" y="3152775"/>
            <a:ext cx="3590925" cy="228600"/>
          </a:xfrm>
          <a:prstGeom prst="rect">
            <a:avLst/>
          </a:prstGeom>
          <a:noFill/>
          <a:ln w="0">
            <a:noFill/>
            <a:prstDash val="solid"/>
          </a:ln>
        </p:spPr>
        <p:txBody>
          <a:bodyPr lIns="38100" tIns="28575" rIns="38100" bIns="28575" anchor="ctr">
            <a:normAutofit/>
          </a:bodyPr>
          <a:lstStyle/>
          <a:p>
            <a:pPr algn="l">
              <a:buNone/>
              <a:defRPr sz="803" b="1" i="0">
                <a:solidFill>
                  <a:srgbClr val="1EB9E1"/>
                </a:solidFill>
                <a:latin typeface="华文黑体_易方达"/>
                <a:ea typeface="华文黑体_易方达"/>
                <a:cs typeface="华文黑体_易方达"/>
              </a:defRPr>
            </a:pPr>
            <a:r>
              <a:rPr sz="803" b="1" i="0">
                <a:solidFill>
                  <a:srgbClr val="1EB9E1"/>
                </a:solidFill>
                <a:latin typeface="华文黑体_易方达"/>
                <a:ea typeface="华文黑体_易方达"/>
                <a:cs typeface="华文黑体_易方达"/>
              </a:rPr>
              <a:t>JPM / Schroders / Fidelity / UBS / AllianzGI</a:t>
            </a:r>
          </a:p>
        </p:txBody>
      </p:sp>
      <p:sp>
        <p:nvSpPr>
          <p:cNvPr id="16" name="矩形 15">
            <a:extLst>
              <a:ext uri="{FF2B5EF4-FFF2-40B4-BE49-F238E27FC236}">
                <a16:creationId xmlns:a16="http://schemas.microsoft.com/office/drawing/2014/main" id="{52755063-D087-48E6-83DB-C09A3306B9A8}"/>
              </a:ext>
            </a:extLst>
          </p:cNvPr>
          <p:cNvSpPr>
            <a:spLocks noGrp="1"/>
          </p:cNvSpPr>
          <p:nvPr/>
        </p:nvSpPr>
        <p:spPr>
          <a:xfrm>
            <a:off x="476250" y="3429000"/>
            <a:ext cx="3590925" cy="400050"/>
          </a:xfrm>
          <a:prstGeom prst="rect">
            <a:avLst/>
          </a:prstGeom>
          <a:noFill/>
          <a:ln w="0">
            <a:noFill/>
            <a:prstDash val="solid"/>
          </a:ln>
        </p:spPr>
        <p:txBody>
          <a:bodyPr lIns="38100" tIns="28575" rIns="38100" bIns="28575" anchor="t">
            <a:normAutofit/>
          </a:bodyPr>
          <a:lstStyle/>
          <a:p>
            <a:pPr algn="l">
              <a:buNone/>
              <a:defRPr sz="690" b="0" i="0">
                <a:solidFill>
                  <a:srgbClr val="3C3C3C"/>
                </a:solidFill>
                <a:latin typeface="华文黑体_易方达"/>
                <a:ea typeface="华文黑体_易方达"/>
                <a:cs typeface="华文黑体_易方达"/>
              </a:defRPr>
            </a:pPr>
            <a:r>
              <a:rPr sz="690" b="0" i="0">
                <a:solidFill>
                  <a:srgbClr val="3C3C3C"/>
                </a:solidFill>
                <a:latin typeface="华文黑体_易方达"/>
                <a:ea typeface="华文黑体_易方达"/>
                <a:cs typeface="华文黑体_易方达"/>
              </a:rPr>
              <a:t>中国/大中华主动策略通过多份额、多币种和多国注册覆盖跨境渠道。</a:t>
            </a:r>
          </a:p>
        </p:txBody>
      </p:sp>
      <p:sp>
        <p:nvSpPr>
          <p:cNvPr id="17" name="矩形 16">
            <a:extLst>
              <a:ext uri="{FF2B5EF4-FFF2-40B4-BE49-F238E27FC236}">
                <a16:creationId xmlns:a16="http://schemas.microsoft.com/office/drawing/2014/main" id="{4A58AD62-D602-4FE6-BD63-A8516CCE7E30}"/>
              </a:ext>
            </a:extLst>
          </p:cNvPr>
          <p:cNvSpPr>
            <a:spLocks noGrp="1"/>
          </p:cNvSpPr>
          <p:nvPr/>
        </p:nvSpPr>
        <p:spPr>
          <a:xfrm>
            <a:off x="476250" y="3876675"/>
            <a:ext cx="3590925" cy="266700"/>
          </a:xfrm>
          <a:prstGeom prst="rect">
            <a:avLst/>
          </a:prstGeom>
          <a:noFill/>
          <a:ln w="0">
            <a:noFill/>
            <a:prstDash val="solid"/>
          </a:ln>
        </p:spPr>
        <p:txBody>
          <a:bodyPr lIns="38100" tIns="28575" rIns="38100" bIns="28575" anchor="ctr">
            <a:normAutofit/>
          </a:bodyPr>
          <a:lstStyle/>
          <a:p>
            <a:pPr algn="l">
              <a:buNone/>
              <a:defRPr sz="660" b="0" i="1">
                <a:solidFill>
                  <a:srgbClr val="777777"/>
                </a:solidFill>
                <a:latin typeface="华文黑体_易方达"/>
                <a:ea typeface="华文黑体_易方达"/>
                <a:cs typeface="华文黑体_易方达"/>
              </a:defRPr>
            </a:pPr>
            <a:r>
              <a:rPr sz="660" b="0" i="1">
                <a:solidFill>
                  <a:srgbClr val="777777"/>
                </a:solidFill>
                <a:latin typeface="华文黑体_易方达"/>
                <a:ea typeface="华文黑体_易方达"/>
                <a:cs typeface="华文黑体_易方达"/>
              </a:rPr>
              <a:t>背后原因：依赖私人银行、财富管理和欧洲基金平台。</a:t>
            </a:r>
          </a:p>
        </p:txBody>
      </p:sp>
      <p:sp>
        <p:nvSpPr>
          <p:cNvPr id="18" name="圆角矩形 17">
            <a:extLst>
              <a:ext uri="{FF2B5EF4-FFF2-40B4-BE49-F238E27FC236}">
                <a16:creationId xmlns:a16="http://schemas.microsoft.com/office/drawing/2014/main" id="{B02028AD-71F7-44A4-B983-541FCD58B993}"/>
              </a:ext>
            </a:extLst>
          </p:cNvPr>
          <p:cNvSpPr>
            <a:spLocks noGrp="1"/>
          </p:cNvSpPr>
          <p:nvPr/>
        </p:nvSpPr>
        <p:spPr>
          <a:xfrm>
            <a:off x="4438650" y="2743200"/>
            <a:ext cx="3857625" cy="1504950"/>
          </a:xfrm>
          <a:prstGeom prst="roundRect">
            <a:avLst>
              <a:gd name="adj" fmla="val 1266"/>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9" name="矩形 18">
            <a:extLst>
              <a:ext uri="{FF2B5EF4-FFF2-40B4-BE49-F238E27FC236}">
                <a16:creationId xmlns:a16="http://schemas.microsoft.com/office/drawing/2014/main" id="{64AEFE7B-A808-4974-9660-D8A808063DEC}"/>
              </a:ext>
            </a:extLst>
          </p:cNvPr>
          <p:cNvSpPr>
            <a:spLocks noGrp="1"/>
          </p:cNvSpPr>
          <p:nvPr/>
        </p:nvSpPr>
        <p:spPr>
          <a:xfrm>
            <a:off x="4572000" y="2838450"/>
            <a:ext cx="3590925" cy="285750"/>
          </a:xfrm>
          <a:prstGeom prst="rect">
            <a:avLst/>
          </a:prstGeom>
          <a:noFill/>
          <a:ln w="0">
            <a:noFill/>
            <a:prstDash val="solid"/>
          </a:ln>
        </p:spPr>
        <p:txBody>
          <a:bodyPr lIns="38100" tIns="28575" rIns="38100" bIns="28575" anchor="ctr">
            <a:normAutofit/>
          </a:bodyPr>
          <a:lstStyle/>
          <a:p>
            <a:pPr algn="l">
              <a:buNone/>
              <a:defRPr sz="1125" b="1" i="0">
                <a:solidFill>
                  <a:srgbClr val="005096"/>
                </a:solidFill>
                <a:latin typeface="华文黑体_易方达"/>
                <a:ea typeface="华文黑体_易方达"/>
                <a:cs typeface="华文黑体_易方达"/>
              </a:defRPr>
            </a:pPr>
            <a:r>
              <a:rPr sz="1125" b="1" i="0">
                <a:solidFill>
                  <a:srgbClr val="005096"/>
                </a:solidFill>
                <a:latin typeface="华文黑体_易方达"/>
                <a:ea typeface="华文黑体_易方达"/>
                <a:cs typeface="华文黑体_易方达"/>
              </a:rPr>
              <a:t>本地交易所平台</a:t>
            </a:r>
          </a:p>
        </p:txBody>
      </p:sp>
      <p:sp>
        <p:nvSpPr>
          <p:cNvPr id="20" name="矩形 19">
            <a:extLst>
              <a:ext uri="{FF2B5EF4-FFF2-40B4-BE49-F238E27FC236}">
                <a16:creationId xmlns:a16="http://schemas.microsoft.com/office/drawing/2014/main" id="{23351CAC-6D4C-401F-B82F-E238BBEA5BD6}"/>
              </a:ext>
            </a:extLst>
          </p:cNvPr>
          <p:cNvSpPr>
            <a:spLocks noGrp="1"/>
          </p:cNvSpPr>
          <p:nvPr/>
        </p:nvSpPr>
        <p:spPr>
          <a:xfrm>
            <a:off x="4572000" y="3152775"/>
            <a:ext cx="3590925" cy="228600"/>
          </a:xfrm>
          <a:prstGeom prst="rect">
            <a:avLst/>
          </a:prstGeom>
          <a:noFill/>
          <a:ln w="0">
            <a:noFill/>
            <a:prstDash val="solid"/>
          </a:ln>
        </p:spPr>
        <p:txBody>
          <a:bodyPr lIns="38100" tIns="28575" rIns="38100" bIns="28575" anchor="ctr">
            <a:normAutofit/>
          </a:bodyPr>
          <a:lstStyle/>
          <a:p>
            <a:pPr algn="l">
              <a:buNone/>
              <a:defRPr sz="803" b="1" i="0">
                <a:solidFill>
                  <a:srgbClr val="1EB9E1"/>
                </a:solidFill>
                <a:latin typeface="华文黑体_易方达"/>
                <a:ea typeface="华文黑体_易方达"/>
                <a:cs typeface="华文黑体_易方达"/>
              </a:defRPr>
            </a:pPr>
            <a:r>
              <a:rPr sz="803" b="1" i="0">
                <a:solidFill>
                  <a:srgbClr val="1EB9E1"/>
                </a:solidFill>
                <a:latin typeface="华文黑体_易方达"/>
                <a:ea typeface="华文黑体_易方达"/>
                <a:cs typeface="华文黑体_易方达"/>
              </a:rPr>
              <a:t>Hang Seng IM / Mirae Asset</a:t>
            </a:r>
          </a:p>
        </p:txBody>
      </p:sp>
      <p:sp>
        <p:nvSpPr>
          <p:cNvPr id="21" name="矩形 20">
            <a:extLst>
              <a:ext uri="{FF2B5EF4-FFF2-40B4-BE49-F238E27FC236}">
                <a16:creationId xmlns:a16="http://schemas.microsoft.com/office/drawing/2014/main" id="{85867FC7-5ED6-436C-A58E-61B80767FB5F}"/>
              </a:ext>
            </a:extLst>
          </p:cNvPr>
          <p:cNvSpPr>
            <a:spLocks noGrp="1"/>
          </p:cNvSpPr>
          <p:nvPr/>
        </p:nvSpPr>
        <p:spPr>
          <a:xfrm>
            <a:off x="4572000" y="3429000"/>
            <a:ext cx="3590925" cy="400050"/>
          </a:xfrm>
          <a:prstGeom prst="rect">
            <a:avLst/>
          </a:prstGeom>
          <a:noFill/>
          <a:ln w="0">
            <a:noFill/>
            <a:prstDash val="solid"/>
          </a:ln>
        </p:spPr>
        <p:txBody>
          <a:bodyPr lIns="38100" tIns="28575" rIns="38100" bIns="28575" anchor="t">
            <a:normAutofit/>
          </a:bodyPr>
          <a:lstStyle/>
          <a:p>
            <a:pPr algn="l">
              <a:buNone/>
              <a:defRPr sz="690" b="0" i="0">
                <a:solidFill>
                  <a:srgbClr val="3C3C3C"/>
                </a:solidFill>
                <a:latin typeface="华文黑体_易方达"/>
                <a:ea typeface="华文黑体_易方达"/>
                <a:cs typeface="华文黑体_易方达"/>
              </a:defRPr>
            </a:pPr>
            <a:r>
              <a:rPr sz="690" b="0" i="0">
                <a:solidFill>
                  <a:srgbClr val="3C3C3C"/>
                </a:solidFill>
                <a:latin typeface="华文黑体_易方达"/>
                <a:ea typeface="华文黑体_易方达"/>
                <a:cs typeface="华文黑体_易方达"/>
              </a:rPr>
              <a:t>规模集中在香港或韩国本地交易所产品，满足本地指数化需求。</a:t>
            </a:r>
          </a:p>
        </p:txBody>
      </p:sp>
      <p:sp>
        <p:nvSpPr>
          <p:cNvPr id="22" name="矩形 21">
            <a:extLst>
              <a:ext uri="{FF2B5EF4-FFF2-40B4-BE49-F238E27FC236}">
                <a16:creationId xmlns:a16="http://schemas.microsoft.com/office/drawing/2014/main" id="{5ADFD6CD-C6C9-465D-B17A-DDC5F9D11242}"/>
              </a:ext>
            </a:extLst>
          </p:cNvPr>
          <p:cNvSpPr>
            <a:spLocks noGrp="1"/>
          </p:cNvSpPr>
          <p:nvPr/>
        </p:nvSpPr>
        <p:spPr>
          <a:xfrm>
            <a:off x="4572000" y="3876675"/>
            <a:ext cx="3590925" cy="266700"/>
          </a:xfrm>
          <a:prstGeom prst="rect">
            <a:avLst/>
          </a:prstGeom>
          <a:noFill/>
          <a:ln w="0">
            <a:noFill/>
            <a:prstDash val="solid"/>
          </a:ln>
        </p:spPr>
        <p:txBody>
          <a:bodyPr lIns="38100" tIns="28575" rIns="38100" bIns="28575" anchor="ctr">
            <a:normAutofit/>
          </a:bodyPr>
          <a:lstStyle/>
          <a:p>
            <a:pPr algn="l">
              <a:buNone/>
              <a:defRPr sz="660" b="0" i="1">
                <a:solidFill>
                  <a:srgbClr val="777777"/>
                </a:solidFill>
                <a:latin typeface="华文黑体_易方达"/>
                <a:ea typeface="华文黑体_易方达"/>
                <a:cs typeface="华文黑体_易方达"/>
              </a:defRPr>
            </a:pPr>
            <a:r>
              <a:rPr sz="660" b="0" i="1">
                <a:solidFill>
                  <a:srgbClr val="777777"/>
                </a:solidFill>
                <a:latin typeface="华文黑体_易方达"/>
                <a:ea typeface="华文黑体_易方达"/>
                <a:cs typeface="华文黑体_易方达"/>
              </a:rPr>
              <a:t>背后原因：本地品牌、交易所生态和退休/零售渠道决定规模。</a:t>
            </a:r>
          </a:p>
        </p:txBody>
      </p:sp>
      <p:sp>
        <p:nvSpPr>
          <p:cNvPr id="23" name="圆角矩形 22">
            <a:extLst>
              <a:ext uri="{FF2B5EF4-FFF2-40B4-BE49-F238E27FC236}">
                <a16:creationId xmlns:a16="http://schemas.microsoft.com/office/drawing/2014/main" id="{762E23AB-92D6-4801-A582-E89AB66C414B}"/>
              </a:ext>
            </a:extLst>
          </p:cNvPr>
          <p:cNvSpPr>
            <a:spLocks noGrp="1"/>
          </p:cNvSpPr>
          <p:nvPr/>
        </p:nvSpPr>
        <p:spPr>
          <a:xfrm>
            <a:off x="1095375" y="4438650"/>
            <a:ext cx="6667500" cy="228600"/>
          </a:xfrm>
          <a:prstGeom prst="roundRect">
            <a:avLst>
              <a:gd name="adj" fmla="val 8333"/>
            </a:avLst>
          </a:prstGeom>
          <a:solidFill>
            <a:srgbClr val="FFF9E8"/>
          </a:solidFill>
          <a:ln w="6668">
            <a:solidFill>
              <a:srgbClr val="F0BE42"/>
            </a:solidFill>
            <a:prstDash val="solid"/>
          </a:ln>
        </p:spPr>
        <p:txBody>
          <a:bodyPr/>
          <a:lstStyle/>
          <a:p>
            <a:endParaRPr lang="zh-CN" altLang="en-US"/>
          </a:p>
        </p:txBody>
      </p:sp>
      <p:sp>
        <p:nvSpPr>
          <p:cNvPr id="24" name="矩形 23">
            <a:extLst>
              <a:ext uri="{FF2B5EF4-FFF2-40B4-BE49-F238E27FC236}">
                <a16:creationId xmlns:a16="http://schemas.microsoft.com/office/drawing/2014/main" id="{F37904CA-88B6-4A59-9B89-9EE3755D8717}"/>
              </a:ext>
            </a:extLst>
          </p:cNvPr>
          <p:cNvSpPr>
            <a:spLocks noGrp="1"/>
          </p:cNvSpPr>
          <p:nvPr/>
        </p:nvSpPr>
        <p:spPr>
          <a:xfrm>
            <a:off x="1162050" y="4486275"/>
            <a:ext cx="6534150" cy="133350"/>
          </a:xfrm>
          <a:prstGeom prst="rect">
            <a:avLst/>
          </a:prstGeom>
          <a:noFill/>
          <a:ln w="0">
            <a:noFill/>
            <a:prstDash val="solid"/>
          </a:ln>
        </p:spPr>
        <p:txBody>
          <a:bodyPr lIns="38100" tIns="28575" rIns="38100" bIns="28575" anchor="ctr">
            <a:normAutofit fontScale="72464"/>
          </a:bodyPr>
          <a:lstStyle/>
          <a:p>
            <a:pPr algn="ctr">
              <a:buNone/>
              <a:defRPr sz="690" b="1" i="0">
                <a:solidFill>
                  <a:srgbClr val="3C3C3C"/>
                </a:solidFill>
                <a:latin typeface="华文黑体_易方达"/>
                <a:ea typeface="华文黑体_易方达"/>
                <a:cs typeface="华文黑体_易方达"/>
              </a:defRPr>
            </a:pPr>
            <a:r>
              <a:rPr sz="690" b="1" i="0">
                <a:solidFill>
                  <a:srgbClr val="3C3C3C"/>
                </a:solidFill>
                <a:latin typeface="华文黑体_易方达"/>
                <a:ea typeface="华文黑体_易方达"/>
                <a:cs typeface="华文黑体_易方达"/>
              </a:rPr>
              <a:t>管理人的“重点市场”主要由既有分销能力决定，而不是由同一中国策略在不同载体下的理论吸引力决定。</a:t>
            </a:r>
          </a:p>
        </p:txBody>
      </p:sp>
      <p:sp>
        <p:nvSpPr>
          <p:cNvPr id="25" name="矩形 24">
            <a:extLst>
              <a:ext uri="{FF2B5EF4-FFF2-40B4-BE49-F238E27FC236}">
                <a16:creationId xmlns:a16="http://schemas.microsoft.com/office/drawing/2014/main" id="{B8B1F57F-9A01-457B-A70C-8A9F78F89A7C}"/>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资料来源：头部管理人全球中国基金产品布局分析</a:t>
            </a:r>
          </a:p>
        </p:txBody>
      </p:sp>
    </p:spTree>
    <p:extLst>
      <p:ext uri="{BB962C8B-B14F-4D97-AF65-F5344CB8AC3E}">
        <p14:creationId xmlns:p14="http://schemas.microsoft.com/office/powerpoint/2010/main" val="1179745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中资在美国主要通过香港子公司担任sub-advisor</a:t>
            </a:r>
          </a:p>
        </p:txBody>
      </p:sp>
      <p:sp>
        <p:nvSpPr>
          <p:cNvPr id="3" name="圆角矩形 2">
            <a:extLst>
              <a:ext uri="{FF2B5EF4-FFF2-40B4-BE49-F238E27FC236}">
                <a16:creationId xmlns:a16="http://schemas.microsoft.com/office/drawing/2014/main" id="{62896B4F-381E-4E32-B3F1-835FC19397FA}"/>
              </a:ext>
            </a:extLst>
          </p:cNvPr>
          <p:cNvSpPr>
            <a:spLocks noGrp="1"/>
          </p:cNvSpPr>
          <p:nvPr/>
        </p:nvSpPr>
        <p:spPr>
          <a:xfrm>
            <a:off x="333375" y="990600"/>
            <a:ext cx="1962150" cy="828675"/>
          </a:xfrm>
          <a:prstGeom prst="roundRect">
            <a:avLst>
              <a:gd name="adj" fmla="val 2299"/>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4" name="矩形 3">
            <a:extLst>
              <a:ext uri="{FF2B5EF4-FFF2-40B4-BE49-F238E27FC236}">
                <a16:creationId xmlns:a16="http://schemas.microsoft.com/office/drawing/2014/main" id="{5ADECC4B-08A7-45A9-9BE2-93DA174841E7}"/>
              </a:ext>
            </a:extLst>
          </p:cNvPr>
          <p:cNvSpPr>
            <a:spLocks noGrp="1"/>
          </p:cNvSpPr>
          <p:nvPr/>
        </p:nvSpPr>
        <p:spPr>
          <a:xfrm>
            <a:off x="409575" y="1066800"/>
            <a:ext cx="1809750" cy="364617"/>
          </a:xfrm>
          <a:prstGeom prst="rect">
            <a:avLst/>
          </a:prstGeom>
          <a:noFill/>
          <a:ln w="0">
            <a:noFill/>
            <a:prstDash val="solid"/>
          </a:ln>
        </p:spPr>
        <p:txBody>
          <a:bodyPr lIns="38100" tIns="28575" rIns="38100" bIns="28575" anchor="ctr">
            <a:normAutofit/>
          </a:bodyPr>
          <a:lstStyle/>
          <a:p>
            <a:pPr algn="l">
              <a:buNone/>
              <a:defRPr sz="1575" b="1" i="0">
                <a:solidFill>
                  <a:srgbClr val="005096"/>
                </a:solidFill>
                <a:latin typeface="Arial"/>
                <a:ea typeface="Arial"/>
                <a:cs typeface="Arial"/>
              </a:defRPr>
            </a:pPr>
            <a:r>
              <a:rPr sz="1575" b="1" i="0">
                <a:solidFill>
                  <a:srgbClr val="005096"/>
                </a:solidFill>
                <a:latin typeface="Arial"/>
                <a:ea typeface="Arial"/>
                <a:cs typeface="Arial"/>
              </a:rPr>
              <a:t>5只 / $2.18bn</a:t>
            </a:r>
          </a:p>
        </p:txBody>
      </p:sp>
      <p:sp>
        <p:nvSpPr>
          <p:cNvPr id="5" name="矩形 4">
            <a:extLst>
              <a:ext uri="{FF2B5EF4-FFF2-40B4-BE49-F238E27FC236}">
                <a16:creationId xmlns:a16="http://schemas.microsoft.com/office/drawing/2014/main" id="{739C11AC-25B3-423D-AA45-A9D5B30C657E}"/>
              </a:ext>
            </a:extLst>
          </p:cNvPr>
          <p:cNvSpPr>
            <a:spLocks noGrp="1"/>
          </p:cNvSpPr>
          <p:nvPr/>
        </p:nvSpPr>
        <p:spPr>
          <a:xfrm>
            <a:off x="409575" y="1396651"/>
            <a:ext cx="1809750" cy="314897"/>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当前有中资参与的美国产品</a:t>
            </a:r>
          </a:p>
        </p:txBody>
      </p:sp>
      <p:sp>
        <p:nvSpPr>
          <p:cNvPr id="6" name="圆角矩形 5">
            <a:extLst>
              <a:ext uri="{FF2B5EF4-FFF2-40B4-BE49-F238E27FC236}">
                <a16:creationId xmlns:a16="http://schemas.microsoft.com/office/drawing/2014/main" id="{189D3169-2FF1-4173-85CB-6B692D937FA6}"/>
              </a:ext>
            </a:extLst>
          </p:cNvPr>
          <p:cNvSpPr>
            <a:spLocks noGrp="1"/>
          </p:cNvSpPr>
          <p:nvPr/>
        </p:nvSpPr>
        <p:spPr>
          <a:xfrm>
            <a:off x="2447925" y="990600"/>
            <a:ext cx="1962150" cy="828675"/>
          </a:xfrm>
          <a:prstGeom prst="roundRect">
            <a:avLst>
              <a:gd name="adj" fmla="val 2299"/>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7" name="矩形 6">
            <a:extLst>
              <a:ext uri="{FF2B5EF4-FFF2-40B4-BE49-F238E27FC236}">
                <a16:creationId xmlns:a16="http://schemas.microsoft.com/office/drawing/2014/main" id="{B54E9896-73B0-48EE-B9B5-E54856F94160}"/>
              </a:ext>
            </a:extLst>
          </p:cNvPr>
          <p:cNvSpPr>
            <a:spLocks noGrp="1"/>
          </p:cNvSpPr>
          <p:nvPr/>
        </p:nvSpPr>
        <p:spPr>
          <a:xfrm>
            <a:off x="2524125" y="1066800"/>
            <a:ext cx="1809750" cy="364617"/>
          </a:xfrm>
          <a:prstGeom prst="rect">
            <a:avLst/>
          </a:prstGeom>
          <a:noFill/>
          <a:ln w="0">
            <a:noFill/>
            <a:prstDash val="solid"/>
          </a:ln>
        </p:spPr>
        <p:txBody>
          <a:bodyPr lIns="38100" tIns="28575" rIns="38100" bIns="28575" anchor="ctr">
            <a:normAutofit/>
          </a:bodyPr>
          <a:lstStyle/>
          <a:p>
            <a:pPr algn="l">
              <a:buNone/>
              <a:defRPr sz="1800" b="1" i="0">
                <a:solidFill>
                  <a:srgbClr val="005096"/>
                </a:solidFill>
                <a:latin typeface="Arial"/>
                <a:ea typeface="Arial"/>
                <a:cs typeface="Arial"/>
              </a:defRPr>
            </a:pPr>
            <a:r>
              <a:rPr sz="1800" b="1" i="0">
                <a:solidFill>
                  <a:srgbClr val="005096"/>
                </a:solidFill>
                <a:latin typeface="Arial"/>
                <a:ea typeface="Arial"/>
                <a:cs typeface="Arial"/>
              </a:rPr>
              <a:t>7.8%</a:t>
            </a:r>
          </a:p>
        </p:txBody>
      </p:sp>
      <p:sp>
        <p:nvSpPr>
          <p:cNvPr id="8" name="矩形 7">
            <a:extLst>
              <a:ext uri="{FF2B5EF4-FFF2-40B4-BE49-F238E27FC236}">
                <a16:creationId xmlns:a16="http://schemas.microsoft.com/office/drawing/2014/main" id="{5AC21AED-5ECE-447B-A7D0-8AD086DE3515}"/>
              </a:ext>
            </a:extLst>
          </p:cNvPr>
          <p:cNvSpPr>
            <a:spLocks noGrp="1"/>
          </p:cNvSpPr>
          <p:nvPr/>
        </p:nvSpPr>
        <p:spPr>
          <a:xfrm>
            <a:off x="2524125" y="1396651"/>
            <a:ext cx="1809750" cy="314897"/>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占美国大中华主题基金AUM</a:t>
            </a:r>
          </a:p>
        </p:txBody>
      </p:sp>
      <p:sp>
        <p:nvSpPr>
          <p:cNvPr id="9" name="圆角矩形 8">
            <a:extLst>
              <a:ext uri="{FF2B5EF4-FFF2-40B4-BE49-F238E27FC236}">
                <a16:creationId xmlns:a16="http://schemas.microsoft.com/office/drawing/2014/main" id="{4D677B10-94F1-457C-BB00-D1DE56A708E5}"/>
              </a:ext>
            </a:extLst>
          </p:cNvPr>
          <p:cNvSpPr>
            <a:spLocks noGrp="1"/>
          </p:cNvSpPr>
          <p:nvPr/>
        </p:nvSpPr>
        <p:spPr>
          <a:xfrm>
            <a:off x="4562475" y="990600"/>
            <a:ext cx="1962150" cy="828675"/>
          </a:xfrm>
          <a:prstGeom prst="roundRect">
            <a:avLst>
              <a:gd name="adj" fmla="val 2299"/>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0" name="矩形 9">
            <a:extLst>
              <a:ext uri="{FF2B5EF4-FFF2-40B4-BE49-F238E27FC236}">
                <a16:creationId xmlns:a16="http://schemas.microsoft.com/office/drawing/2014/main" id="{B3F25910-9F4A-4FFA-B49C-6423A5EED27F}"/>
              </a:ext>
            </a:extLst>
          </p:cNvPr>
          <p:cNvSpPr>
            <a:spLocks noGrp="1"/>
          </p:cNvSpPr>
          <p:nvPr/>
        </p:nvSpPr>
        <p:spPr>
          <a:xfrm>
            <a:off x="4638675" y="1066800"/>
            <a:ext cx="1809750" cy="364617"/>
          </a:xfrm>
          <a:prstGeom prst="rect">
            <a:avLst/>
          </a:prstGeom>
          <a:noFill/>
          <a:ln w="0">
            <a:noFill/>
            <a:prstDash val="solid"/>
          </a:ln>
        </p:spPr>
        <p:txBody>
          <a:bodyPr lIns="38100" tIns="28575" rIns="38100" bIns="28575" anchor="ctr">
            <a:normAutofit/>
          </a:bodyPr>
          <a:lstStyle/>
          <a:p>
            <a:pPr algn="l">
              <a:buNone/>
              <a:defRPr sz="1575" b="1" i="0">
                <a:solidFill>
                  <a:srgbClr val="1EB9E1"/>
                </a:solidFill>
                <a:latin typeface="Arial"/>
                <a:ea typeface="Arial"/>
                <a:cs typeface="Arial"/>
              </a:defRPr>
            </a:pPr>
            <a:r>
              <a:rPr sz="1575" b="1" i="0">
                <a:solidFill>
                  <a:srgbClr val="1EB9E1"/>
                </a:solidFill>
                <a:latin typeface="Arial"/>
                <a:ea typeface="Arial"/>
                <a:cs typeface="Arial"/>
              </a:rPr>
              <a:t>4只 / $2.14bn</a:t>
            </a:r>
          </a:p>
        </p:txBody>
      </p:sp>
      <p:sp>
        <p:nvSpPr>
          <p:cNvPr id="11" name="矩形 10">
            <a:extLst>
              <a:ext uri="{FF2B5EF4-FFF2-40B4-BE49-F238E27FC236}">
                <a16:creationId xmlns:a16="http://schemas.microsoft.com/office/drawing/2014/main" id="{192B701C-8C17-4333-85F2-B688823CF77C}"/>
              </a:ext>
            </a:extLst>
          </p:cNvPr>
          <p:cNvSpPr>
            <a:spLocks noGrp="1"/>
          </p:cNvSpPr>
          <p:nvPr/>
        </p:nvSpPr>
        <p:spPr>
          <a:xfrm>
            <a:off x="4638675" y="1396651"/>
            <a:ext cx="1809750" cy="314897"/>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正式sub-advised产品</a:t>
            </a:r>
          </a:p>
        </p:txBody>
      </p:sp>
      <p:sp>
        <p:nvSpPr>
          <p:cNvPr id="12" name="圆角矩形 11">
            <a:extLst>
              <a:ext uri="{FF2B5EF4-FFF2-40B4-BE49-F238E27FC236}">
                <a16:creationId xmlns:a16="http://schemas.microsoft.com/office/drawing/2014/main" id="{BE14C929-D0AF-4BDF-B14C-76B292F95988}"/>
              </a:ext>
            </a:extLst>
          </p:cNvPr>
          <p:cNvSpPr>
            <a:spLocks noGrp="1"/>
          </p:cNvSpPr>
          <p:nvPr/>
        </p:nvSpPr>
        <p:spPr>
          <a:xfrm>
            <a:off x="6677025" y="990600"/>
            <a:ext cx="1847850" cy="828675"/>
          </a:xfrm>
          <a:prstGeom prst="roundRect">
            <a:avLst>
              <a:gd name="adj" fmla="val 2299"/>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3" name="矩形 12">
            <a:extLst>
              <a:ext uri="{FF2B5EF4-FFF2-40B4-BE49-F238E27FC236}">
                <a16:creationId xmlns:a16="http://schemas.microsoft.com/office/drawing/2014/main" id="{CD7D1F07-006C-491E-B3C9-929B3C36FAA0}"/>
              </a:ext>
            </a:extLst>
          </p:cNvPr>
          <p:cNvSpPr>
            <a:spLocks noGrp="1"/>
          </p:cNvSpPr>
          <p:nvPr/>
        </p:nvSpPr>
        <p:spPr>
          <a:xfrm>
            <a:off x="6753225" y="1066800"/>
            <a:ext cx="1695450" cy="364617"/>
          </a:xfrm>
          <a:prstGeom prst="rect">
            <a:avLst/>
          </a:prstGeom>
          <a:noFill/>
          <a:ln w="0">
            <a:noFill/>
            <a:prstDash val="solid"/>
          </a:ln>
        </p:spPr>
        <p:txBody>
          <a:bodyPr lIns="38100" tIns="28575" rIns="38100" bIns="28575" anchor="ctr">
            <a:normAutofit/>
          </a:bodyPr>
          <a:lstStyle/>
          <a:p>
            <a:pPr algn="l">
              <a:buNone/>
              <a:defRPr sz="1875" b="1" i="0">
                <a:solidFill>
                  <a:srgbClr val="C94A4A"/>
                </a:solidFill>
                <a:latin typeface="Arial"/>
                <a:ea typeface="Arial"/>
                <a:cs typeface="Arial"/>
              </a:defRPr>
            </a:pPr>
            <a:r>
              <a:rPr sz="1875" b="1" i="0">
                <a:solidFill>
                  <a:srgbClr val="C94A4A"/>
                </a:solidFill>
                <a:latin typeface="Arial"/>
                <a:ea typeface="Arial"/>
                <a:cs typeface="Arial"/>
              </a:rPr>
              <a:t>0只</a:t>
            </a:r>
          </a:p>
        </p:txBody>
      </p:sp>
      <p:sp>
        <p:nvSpPr>
          <p:cNvPr id="14" name="矩形 13">
            <a:extLst>
              <a:ext uri="{FF2B5EF4-FFF2-40B4-BE49-F238E27FC236}">
                <a16:creationId xmlns:a16="http://schemas.microsoft.com/office/drawing/2014/main" id="{F442517C-93E6-4FC9-8C7E-164F9DF8B40C}"/>
              </a:ext>
            </a:extLst>
          </p:cNvPr>
          <p:cNvSpPr>
            <a:spLocks noGrp="1"/>
          </p:cNvSpPr>
          <p:nvPr/>
        </p:nvSpPr>
        <p:spPr>
          <a:xfrm>
            <a:off x="6753225" y="1396651"/>
            <a:ext cx="1695450" cy="314897"/>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中资机构直接担任美国法定advisor</a:t>
            </a:r>
          </a:p>
        </p:txBody>
      </p:sp>
      <p:sp>
        <p:nvSpPr>
          <p:cNvPr id="15" name="圆角矩形 14">
            <a:extLst>
              <a:ext uri="{FF2B5EF4-FFF2-40B4-BE49-F238E27FC236}">
                <a16:creationId xmlns:a16="http://schemas.microsoft.com/office/drawing/2014/main" id="{0EEBEE89-FFC1-452D-B4DD-4C68E51AC93C}"/>
              </a:ext>
            </a:extLst>
          </p:cNvPr>
          <p:cNvSpPr>
            <a:spLocks noGrp="1"/>
          </p:cNvSpPr>
          <p:nvPr/>
        </p:nvSpPr>
        <p:spPr>
          <a:xfrm>
            <a:off x="523875" y="2133600"/>
            <a:ext cx="1981200" cy="695325"/>
          </a:xfrm>
          <a:prstGeom prst="roundRect">
            <a:avLst>
              <a:gd name="adj" fmla="val 2740"/>
            </a:avLst>
          </a:prstGeom>
          <a:solidFill>
            <a:srgbClr val="F4F8FB"/>
          </a:solidFill>
          <a:ln w="6191">
            <a:solidFill>
              <a:srgbClr val="D8E4EA"/>
            </a:solidFill>
            <a:prstDash val="solid"/>
          </a:ln>
        </p:spPr>
        <p:txBody>
          <a:bodyPr/>
          <a:lstStyle/>
          <a:p>
            <a:endParaRPr lang="zh-CN" altLang="en-US"/>
          </a:p>
        </p:txBody>
      </p:sp>
      <p:sp>
        <p:nvSpPr>
          <p:cNvPr id="16" name="圆角矩形 15">
            <a:extLst>
              <a:ext uri="{FF2B5EF4-FFF2-40B4-BE49-F238E27FC236}">
                <a16:creationId xmlns:a16="http://schemas.microsoft.com/office/drawing/2014/main" id="{3F7F0594-EB98-4E3E-B349-934807FB63EF}"/>
              </a:ext>
            </a:extLst>
          </p:cNvPr>
          <p:cNvSpPr>
            <a:spLocks noGrp="1"/>
          </p:cNvSpPr>
          <p:nvPr/>
        </p:nvSpPr>
        <p:spPr>
          <a:xfrm>
            <a:off x="3514725" y="2133600"/>
            <a:ext cx="1981200" cy="695325"/>
          </a:xfrm>
          <a:prstGeom prst="roundRect">
            <a:avLst>
              <a:gd name="adj" fmla="val 2740"/>
            </a:avLst>
          </a:prstGeom>
          <a:solidFill>
            <a:srgbClr val="EAF7FB"/>
          </a:solidFill>
          <a:ln w="7144">
            <a:solidFill>
              <a:srgbClr val="61CBE5"/>
            </a:solidFill>
            <a:prstDash val="solid"/>
          </a:ln>
        </p:spPr>
        <p:txBody>
          <a:bodyPr/>
          <a:lstStyle/>
          <a:p>
            <a:endParaRPr lang="zh-CN" altLang="en-US"/>
          </a:p>
        </p:txBody>
      </p:sp>
      <p:sp>
        <p:nvSpPr>
          <p:cNvPr id="17" name="圆角矩形 16">
            <a:extLst>
              <a:ext uri="{FF2B5EF4-FFF2-40B4-BE49-F238E27FC236}">
                <a16:creationId xmlns:a16="http://schemas.microsoft.com/office/drawing/2014/main" id="{20F91337-A939-42EE-8A2B-35AC6EA2D0BC}"/>
              </a:ext>
            </a:extLst>
          </p:cNvPr>
          <p:cNvSpPr>
            <a:spLocks noGrp="1"/>
          </p:cNvSpPr>
          <p:nvPr/>
        </p:nvSpPr>
        <p:spPr>
          <a:xfrm>
            <a:off x="6505575" y="2133600"/>
            <a:ext cx="1981200" cy="695325"/>
          </a:xfrm>
          <a:prstGeom prst="roundRect">
            <a:avLst>
              <a:gd name="adj" fmla="val 2740"/>
            </a:avLst>
          </a:prstGeom>
          <a:solidFill>
            <a:srgbClr val="FFFFFF"/>
          </a:solidFill>
          <a:ln w="6191">
            <a:solidFill>
              <a:srgbClr val="D7E1E7"/>
            </a:solidFill>
            <a:prstDash val="solid"/>
          </a:ln>
        </p:spPr>
        <p:txBody>
          <a:bodyPr/>
          <a:lstStyle/>
          <a:p>
            <a:endParaRPr lang="zh-CN" altLang="en-US"/>
          </a:p>
        </p:txBody>
      </p:sp>
      <p:sp>
        <p:nvSpPr>
          <p:cNvPr id="18" name="矩形 17">
            <a:extLst>
              <a:ext uri="{FF2B5EF4-FFF2-40B4-BE49-F238E27FC236}">
                <a16:creationId xmlns:a16="http://schemas.microsoft.com/office/drawing/2014/main" id="{029943DE-1651-4760-9343-EDE643531178}"/>
              </a:ext>
            </a:extLst>
          </p:cNvPr>
          <p:cNvSpPr>
            <a:spLocks noGrp="1"/>
          </p:cNvSpPr>
          <p:nvPr/>
        </p:nvSpPr>
        <p:spPr>
          <a:xfrm>
            <a:off x="638175" y="2200275"/>
            <a:ext cx="1752600" cy="561975"/>
          </a:xfrm>
          <a:prstGeom prst="rect">
            <a:avLst/>
          </a:prstGeom>
          <a:noFill/>
          <a:ln w="0">
            <a:noFill/>
            <a:prstDash val="solid"/>
          </a:ln>
        </p:spPr>
        <p:txBody>
          <a:bodyPr lIns="38100" tIns="28575" rIns="38100" bIns="28575" anchor="ctr">
            <a:normAutofit/>
          </a:bodyPr>
          <a:lstStyle/>
          <a:p>
            <a:pPr algn="ctr">
              <a:buNone/>
              <a:defRPr sz="713" b="1" i="0">
                <a:solidFill>
                  <a:srgbClr val="005096"/>
                </a:solidFill>
                <a:latin typeface="华文黑体_易方达"/>
                <a:ea typeface="华文黑体_易方达"/>
                <a:cs typeface="华文黑体_易方达"/>
              </a:defRPr>
            </a:pPr>
            <a:r>
              <a:rPr sz="713" b="1" i="0">
                <a:solidFill>
                  <a:srgbClr val="005096"/>
                </a:solidFill>
                <a:latin typeface="华文黑体_易方达"/>
                <a:ea typeface="华文黑体_易方达"/>
                <a:cs typeface="华文黑体_易方达"/>
              </a:rPr>
              <a:t>美国Sponsor/Advisor</a:t>
            </a:r>
          </a:p>
          <a:p>
            <a:pPr algn="ctr">
              <a:buNone/>
              <a:defRPr sz="713" b="1" i="0">
                <a:solidFill>
                  <a:srgbClr val="005096"/>
                </a:solidFill>
                <a:latin typeface="华文黑体_易方达"/>
                <a:ea typeface="华文黑体_易方达"/>
                <a:cs typeface="华文黑体_易方达"/>
              </a:defRPr>
            </a:pPr>
            <a:r>
              <a:rPr sz="713" b="1" i="0">
                <a:solidFill>
                  <a:srgbClr val="005096"/>
                </a:solidFill>
                <a:latin typeface="华文黑体_易方达"/>
                <a:ea typeface="华文黑体_易方达"/>
                <a:cs typeface="华文黑体_易方达"/>
              </a:rPr>
              <a:t>美国法定发行与合规主体</a:t>
            </a:r>
          </a:p>
        </p:txBody>
      </p:sp>
      <p:sp>
        <p:nvSpPr>
          <p:cNvPr id="19" name="矩形 18">
            <a:extLst>
              <a:ext uri="{FF2B5EF4-FFF2-40B4-BE49-F238E27FC236}">
                <a16:creationId xmlns:a16="http://schemas.microsoft.com/office/drawing/2014/main" id="{29A484A6-3729-481D-93B3-334DC59EEE54}"/>
              </a:ext>
            </a:extLst>
          </p:cNvPr>
          <p:cNvSpPr>
            <a:spLocks noGrp="1"/>
          </p:cNvSpPr>
          <p:nvPr/>
        </p:nvSpPr>
        <p:spPr>
          <a:xfrm>
            <a:off x="3629025" y="2200275"/>
            <a:ext cx="1752600" cy="561975"/>
          </a:xfrm>
          <a:prstGeom prst="rect">
            <a:avLst/>
          </a:prstGeom>
          <a:noFill/>
          <a:ln w="0">
            <a:noFill/>
            <a:prstDash val="solid"/>
          </a:ln>
        </p:spPr>
        <p:txBody>
          <a:bodyPr lIns="38100" tIns="28575" rIns="38100" bIns="28575" anchor="ctr">
            <a:normAutofit/>
          </a:bodyPr>
          <a:lstStyle/>
          <a:p>
            <a:pPr algn="ctr">
              <a:buNone/>
              <a:defRPr sz="713" b="1" i="0">
                <a:solidFill>
                  <a:srgbClr val="005096"/>
                </a:solidFill>
                <a:latin typeface="华文黑体_易方达"/>
                <a:ea typeface="华文黑体_易方达"/>
                <a:cs typeface="华文黑体_易方达"/>
              </a:defRPr>
            </a:pPr>
            <a:r>
              <a:rPr sz="713" b="1" i="0">
                <a:solidFill>
                  <a:srgbClr val="005096"/>
                </a:solidFill>
                <a:latin typeface="华文黑体_易方达"/>
                <a:ea typeface="华文黑体_易方达"/>
                <a:cs typeface="华文黑体_易方达"/>
              </a:rPr>
              <a:t>香港中资子公司</a:t>
            </a:r>
          </a:p>
          <a:p>
            <a:pPr algn="ctr">
              <a:buNone/>
              <a:defRPr sz="713" b="1" i="0">
                <a:solidFill>
                  <a:srgbClr val="005096"/>
                </a:solidFill>
                <a:latin typeface="华文黑体_易方达"/>
                <a:ea typeface="华文黑体_易方达"/>
                <a:cs typeface="华文黑体_易方达"/>
              </a:defRPr>
            </a:pPr>
            <a:r>
              <a:rPr sz="713" b="1" i="0">
                <a:solidFill>
                  <a:srgbClr val="005096"/>
                </a:solidFill>
                <a:latin typeface="华文黑体_易方达"/>
                <a:ea typeface="华文黑体_易方达"/>
                <a:cs typeface="华文黑体_易方达"/>
              </a:rPr>
              <a:t>sub-advisor提供投研/组合管理</a:t>
            </a:r>
          </a:p>
        </p:txBody>
      </p:sp>
      <p:sp>
        <p:nvSpPr>
          <p:cNvPr id="20" name="矩形 19">
            <a:extLst>
              <a:ext uri="{FF2B5EF4-FFF2-40B4-BE49-F238E27FC236}">
                <a16:creationId xmlns:a16="http://schemas.microsoft.com/office/drawing/2014/main" id="{5DB7607A-8F15-435D-8183-51D01088971C}"/>
              </a:ext>
            </a:extLst>
          </p:cNvPr>
          <p:cNvSpPr>
            <a:spLocks noGrp="1"/>
          </p:cNvSpPr>
          <p:nvPr/>
        </p:nvSpPr>
        <p:spPr>
          <a:xfrm>
            <a:off x="6619875" y="2200275"/>
            <a:ext cx="1752600" cy="561975"/>
          </a:xfrm>
          <a:prstGeom prst="rect">
            <a:avLst/>
          </a:prstGeom>
          <a:noFill/>
          <a:ln w="0">
            <a:noFill/>
            <a:prstDash val="solid"/>
          </a:ln>
        </p:spPr>
        <p:txBody>
          <a:bodyPr lIns="38100" tIns="28575" rIns="38100" bIns="28575" anchor="ctr">
            <a:normAutofit/>
          </a:bodyPr>
          <a:lstStyle/>
          <a:p>
            <a:pPr algn="ctr">
              <a:buNone/>
              <a:defRPr sz="705" b="1" i="0">
                <a:solidFill>
                  <a:srgbClr val="3C3C3C"/>
                </a:solidFill>
                <a:latin typeface="华文黑体_易方达"/>
                <a:ea typeface="华文黑体_易方达"/>
                <a:cs typeface="华文黑体_易方达"/>
              </a:defRPr>
            </a:pPr>
            <a:r>
              <a:rPr sz="705" b="1" i="0">
                <a:solidFill>
                  <a:srgbClr val="3C3C3C"/>
                </a:solidFill>
                <a:latin typeface="华文黑体_易方达"/>
                <a:ea typeface="华文黑体_易方达"/>
                <a:cs typeface="华文黑体_易方达"/>
              </a:rPr>
              <a:t>ASHR / ASHS（Harvest）</a:t>
            </a:r>
          </a:p>
          <a:p>
            <a:pPr algn="ctr">
              <a:buNone/>
              <a:defRPr sz="705" b="1" i="0">
                <a:solidFill>
                  <a:srgbClr val="3C3C3C"/>
                </a:solidFill>
                <a:latin typeface="华文黑体_易方达"/>
                <a:ea typeface="华文黑体_易方达"/>
                <a:cs typeface="华文黑体_易方达"/>
              </a:defRPr>
            </a:pPr>
            <a:r>
              <a:rPr sz="705" b="1" i="0">
                <a:solidFill>
                  <a:srgbClr val="3C3C3C"/>
                </a:solidFill>
                <a:latin typeface="华文黑体_易方达"/>
                <a:ea typeface="华文黑体_易方达"/>
                <a:cs typeface="华文黑体_易方达"/>
              </a:rPr>
              <a:t>KBA / KSTR（Bosera）</a:t>
            </a:r>
          </a:p>
        </p:txBody>
      </p:sp>
      <p:cxnSp>
        <p:nvCxnSpPr>
          <p:cNvPr id="169" name="直线箭头连接符 168"/>
          <p:cNvCxnSpPr>
            <a:stCxn id="16" idx="1"/>
            <a:endCxn id="15" idx="3"/>
          </p:cNvCxnSpPr>
          <p:nvPr/>
        </p:nvCxnSpPr>
        <p:spPr>
          <a:xfrm flipH="1">
            <a:off x="2505075" y="2481263"/>
            <a:ext cx="1009650" cy="0"/>
          </a:xfrm>
          <a:prstGeom prst="straightConnector1">
            <a:avLst/>
          </a:prstGeom>
          <a:ln w="15240">
            <a:solidFill>
              <a:srgbClr val="0078B4"/>
            </a:solidFill>
            <a:prstDash val="solid"/>
            <a:headEnd type="arrow" w="sm" len="sm"/>
          </a:ln>
        </p:spPr>
      </p:cxnSp>
      <p:cxnSp>
        <p:nvCxnSpPr>
          <p:cNvPr id="170" name="直线箭头连接符 169"/>
          <p:cNvCxnSpPr>
            <a:stCxn id="17" idx="1"/>
            <a:endCxn id="16" idx="3"/>
          </p:cNvCxnSpPr>
          <p:nvPr/>
        </p:nvCxnSpPr>
        <p:spPr>
          <a:xfrm flipH="1">
            <a:off x="5495925" y="2481263"/>
            <a:ext cx="1009650" cy="0"/>
          </a:xfrm>
          <a:prstGeom prst="straightConnector1">
            <a:avLst/>
          </a:prstGeom>
          <a:ln w="15240">
            <a:solidFill>
              <a:srgbClr val="1EB9E1"/>
            </a:solidFill>
            <a:prstDash val="solid"/>
            <a:headEnd type="arrow" w="sm" len="sm"/>
          </a:ln>
        </p:spPr>
      </p:cxnSp>
      <p:sp>
        <p:nvSpPr>
          <p:cNvPr id="23" name="圆角矩形 22">
            <a:extLst>
              <a:ext uri="{FF2B5EF4-FFF2-40B4-BE49-F238E27FC236}">
                <a16:creationId xmlns:a16="http://schemas.microsoft.com/office/drawing/2014/main" id="{B4E9CD3F-5962-4414-9809-79442A71055B}"/>
              </a:ext>
            </a:extLst>
          </p:cNvPr>
          <p:cNvSpPr>
            <a:spLocks noGrp="1"/>
          </p:cNvSpPr>
          <p:nvPr/>
        </p:nvSpPr>
        <p:spPr>
          <a:xfrm>
            <a:off x="523875" y="3200400"/>
            <a:ext cx="1981200" cy="695325"/>
          </a:xfrm>
          <a:prstGeom prst="roundRect">
            <a:avLst>
              <a:gd name="adj" fmla="val 2740"/>
            </a:avLst>
          </a:prstGeom>
          <a:solidFill>
            <a:srgbClr val="F4F8FB"/>
          </a:solidFill>
          <a:ln w="6191">
            <a:solidFill>
              <a:srgbClr val="D8E4EA"/>
            </a:solidFill>
            <a:prstDash val="solid"/>
          </a:ln>
        </p:spPr>
        <p:txBody>
          <a:bodyPr/>
          <a:lstStyle/>
          <a:p>
            <a:endParaRPr lang="zh-CN" altLang="en-US"/>
          </a:p>
        </p:txBody>
      </p:sp>
      <p:sp>
        <p:nvSpPr>
          <p:cNvPr id="24" name="圆角矩形 23">
            <a:extLst>
              <a:ext uri="{FF2B5EF4-FFF2-40B4-BE49-F238E27FC236}">
                <a16:creationId xmlns:a16="http://schemas.microsoft.com/office/drawing/2014/main" id="{6C18086D-D332-473C-A208-F0CCD515B226}"/>
              </a:ext>
            </a:extLst>
          </p:cNvPr>
          <p:cNvSpPr>
            <a:spLocks noGrp="1"/>
          </p:cNvSpPr>
          <p:nvPr/>
        </p:nvSpPr>
        <p:spPr>
          <a:xfrm>
            <a:off x="3514725" y="3200400"/>
            <a:ext cx="1981200" cy="695325"/>
          </a:xfrm>
          <a:prstGeom prst="roundRect">
            <a:avLst>
              <a:gd name="adj" fmla="val 2740"/>
            </a:avLst>
          </a:prstGeom>
          <a:solidFill>
            <a:srgbClr val="EAF7FB"/>
          </a:solidFill>
          <a:ln w="7144">
            <a:solidFill>
              <a:srgbClr val="61CBE5"/>
            </a:solidFill>
            <a:prstDash val="solid"/>
          </a:ln>
        </p:spPr>
        <p:txBody>
          <a:bodyPr/>
          <a:lstStyle/>
          <a:p>
            <a:endParaRPr lang="zh-CN" altLang="en-US"/>
          </a:p>
        </p:txBody>
      </p:sp>
      <p:sp>
        <p:nvSpPr>
          <p:cNvPr id="25" name="圆角矩形 24">
            <a:extLst>
              <a:ext uri="{FF2B5EF4-FFF2-40B4-BE49-F238E27FC236}">
                <a16:creationId xmlns:a16="http://schemas.microsoft.com/office/drawing/2014/main" id="{CA9ED5ED-E234-47EC-98B4-D2FF7663F1E0}"/>
              </a:ext>
            </a:extLst>
          </p:cNvPr>
          <p:cNvSpPr>
            <a:spLocks noGrp="1"/>
          </p:cNvSpPr>
          <p:nvPr/>
        </p:nvSpPr>
        <p:spPr>
          <a:xfrm>
            <a:off x="6505575" y="3200400"/>
            <a:ext cx="1981200" cy="695325"/>
          </a:xfrm>
          <a:prstGeom prst="roundRect">
            <a:avLst>
              <a:gd name="adj" fmla="val 2740"/>
            </a:avLst>
          </a:prstGeom>
          <a:solidFill>
            <a:srgbClr val="FFFFFF"/>
          </a:solidFill>
          <a:ln w="6191">
            <a:solidFill>
              <a:srgbClr val="D7E1E7"/>
            </a:solidFill>
            <a:prstDash val="solid"/>
          </a:ln>
        </p:spPr>
        <p:txBody>
          <a:bodyPr/>
          <a:lstStyle/>
          <a:p>
            <a:endParaRPr lang="zh-CN" altLang="en-US"/>
          </a:p>
        </p:txBody>
      </p:sp>
      <p:sp>
        <p:nvSpPr>
          <p:cNvPr id="26" name="矩形 25">
            <a:extLst>
              <a:ext uri="{FF2B5EF4-FFF2-40B4-BE49-F238E27FC236}">
                <a16:creationId xmlns:a16="http://schemas.microsoft.com/office/drawing/2014/main" id="{E828733B-9878-4877-9B62-10EF6D319486}"/>
              </a:ext>
            </a:extLst>
          </p:cNvPr>
          <p:cNvSpPr>
            <a:spLocks noGrp="1"/>
          </p:cNvSpPr>
          <p:nvPr/>
        </p:nvSpPr>
        <p:spPr>
          <a:xfrm>
            <a:off x="638175" y="3267075"/>
            <a:ext cx="1752600" cy="561975"/>
          </a:xfrm>
          <a:prstGeom prst="rect">
            <a:avLst/>
          </a:prstGeom>
          <a:noFill/>
          <a:ln w="0">
            <a:noFill/>
            <a:prstDash val="solid"/>
          </a:ln>
        </p:spPr>
        <p:txBody>
          <a:bodyPr lIns="38100" tIns="28575" rIns="38100" bIns="28575" anchor="ctr">
            <a:normAutofit/>
          </a:bodyPr>
          <a:lstStyle/>
          <a:p>
            <a:pPr algn="ctr">
              <a:buNone/>
              <a:defRPr sz="713" b="1" i="0">
                <a:solidFill>
                  <a:srgbClr val="005096"/>
                </a:solidFill>
                <a:latin typeface="华文黑体_易方达"/>
                <a:ea typeface="华文黑体_易方达"/>
                <a:cs typeface="华文黑体_易方达"/>
              </a:defRPr>
            </a:pPr>
            <a:r>
              <a:rPr sz="713" b="1" i="0">
                <a:solidFill>
                  <a:srgbClr val="005096"/>
                </a:solidFill>
                <a:latin typeface="华文黑体_易方达"/>
                <a:ea typeface="华文黑体_易方达"/>
                <a:cs typeface="华文黑体_易方达"/>
              </a:rPr>
              <a:t>指数IP/品牌合作</a:t>
            </a:r>
          </a:p>
          <a:p>
            <a:pPr algn="ctr">
              <a:buNone/>
              <a:defRPr sz="713" b="1" i="0">
                <a:solidFill>
                  <a:srgbClr val="005096"/>
                </a:solidFill>
                <a:latin typeface="华文黑体_易方达"/>
                <a:ea typeface="华文黑体_易方达"/>
                <a:cs typeface="华文黑体_易方达"/>
              </a:defRPr>
            </a:pPr>
            <a:r>
              <a:rPr sz="713" b="1" i="0">
                <a:solidFill>
                  <a:srgbClr val="005096"/>
                </a:solidFill>
                <a:latin typeface="华文黑体_易方达"/>
                <a:ea typeface="华文黑体_易方达"/>
                <a:cs typeface="华文黑体_易方达"/>
              </a:rPr>
              <a:t>美国ETF平台负责发行</a:t>
            </a:r>
          </a:p>
        </p:txBody>
      </p:sp>
      <p:sp>
        <p:nvSpPr>
          <p:cNvPr id="27" name="矩形 26">
            <a:extLst>
              <a:ext uri="{FF2B5EF4-FFF2-40B4-BE49-F238E27FC236}">
                <a16:creationId xmlns:a16="http://schemas.microsoft.com/office/drawing/2014/main" id="{A99F6B88-4F64-4E18-BAED-55DED630BC7C}"/>
              </a:ext>
            </a:extLst>
          </p:cNvPr>
          <p:cNvSpPr>
            <a:spLocks noGrp="1"/>
          </p:cNvSpPr>
          <p:nvPr/>
        </p:nvSpPr>
        <p:spPr>
          <a:xfrm>
            <a:off x="3629025" y="3267075"/>
            <a:ext cx="1752600" cy="561975"/>
          </a:xfrm>
          <a:prstGeom prst="rect">
            <a:avLst/>
          </a:prstGeom>
          <a:noFill/>
          <a:ln w="0">
            <a:noFill/>
            <a:prstDash val="solid"/>
          </a:ln>
        </p:spPr>
        <p:txBody>
          <a:bodyPr lIns="38100" tIns="28575" rIns="38100" bIns="28575" anchor="ctr">
            <a:normAutofit/>
          </a:bodyPr>
          <a:lstStyle/>
          <a:p>
            <a:pPr algn="ctr">
              <a:buNone/>
              <a:defRPr sz="713" b="1" i="0">
                <a:solidFill>
                  <a:srgbClr val="005096"/>
                </a:solidFill>
                <a:latin typeface="华文黑体_易方达"/>
                <a:ea typeface="华文黑体_易方达"/>
                <a:cs typeface="华文黑体_易方达"/>
              </a:defRPr>
            </a:pPr>
            <a:r>
              <a:rPr sz="713" b="1" i="0">
                <a:solidFill>
                  <a:srgbClr val="005096"/>
                </a:solidFill>
                <a:latin typeface="华文黑体_易方达"/>
                <a:ea typeface="华文黑体_易方达"/>
                <a:cs typeface="华文黑体_易方达"/>
              </a:rPr>
              <a:t>中资机构</a:t>
            </a:r>
          </a:p>
          <a:p>
            <a:pPr algn="ctr">
              <a:buNone/>
              <a:defRPr sz="713" b="1" i="0">
                <a:solidFill>
                  <a:srgbClr val="005096"/>
                </a:solidFill>
                <a:latin typeface="华文黑体_易方达"/>
                <a:ea typeface="华文黑体_易方达"/>
                <a:cs typeface="华文黑体_易方达"/>
              </a:defRPr>
            </a:pPr>
            <a:r>
              <a:rPr sz="713" b="1" i="0">
                <a:solidFill>
                  <a:srgbClr val="005096"/>
                </a:solidFill>
                <a:latin typeface="华文黑体_易方达"/>
                <a:ea typeface="华文黑体_易方达"/>
                <a:cs typeface="华文黑体_易方达"/>
              </a:rPr>
              <a:t>提供指数、研究品牌或联合营销</a:t>
            </a:r>
          </a:p>
        </p:txBody>
      </p:sp>
      <p:sp>
        <p:nvSpPr>
          <p:cNvPr id="28" name="矩形 27">
            <a:extLst>
              <a:ext uri="{FF2B5EF4-FFF2-40B4-BE49-F238E27FC236}">
                <a16:creationId xmlns:a16="http://schemas.microsoft.com/office/drawing/2014/main" id="{79778AC6-FF3C-4F3B-83DF-52CF29CAD3DE}"/>
              </a:ext>
            </a:extLst>
          </p:cNvPr>
          <p:cNvSpPr>
            <a:spLocks noGrp="1"/>
          </p:cNvSpPr>
          <p:nvPr/>
        </p:nvSpPr>
        <p:spPr>
          <a:xfrm>
            <a:off x="6619875" y="3267075"/>
            <a:ext cx="1752600" cy="561975"/>
          </a:xfrm>
          <a:prstGeom prst="rect">
            <a:avLst/>
          </a:prstGeom>
          <a:noFill/>
          <a:ln w="0">
            <a:noFill/>
            <a:prstDash val="solid"/>
          </a:ln>
        </p:spPr>
        <p:txBody>
          <a:bodyPr lIns="38100" tIns="28575" rIns="38100" bIns="28575" anchor="ctr">
            <a:normAutofit/>
          </a:bodyPr>
          <a:lstStyle/>
          <a:p>
            <a:pPr algn="ctr">
              <a:buNone/>
              <a:defRPr sz="705" b="1" i="0">
                <a:solidFill>
                  <a:srgbClr val="3C3C3C"/>
                </a:solidFill>
                <a:latin typeface="华文黑体_易方达"/>
                <a:ea typeface="华文黑体_易方达"/>
                <a:cs typeface="华文黑体_易方达"/>
              </a:defRPr>
            </a:pPr>
            <a:r>
              <a:rPr sz="705" b="1" i="0">
                <a:solidFill>
                  <a:srgbClr val="3C3C3C"/>
                </a:solidFill>
                <a:latin typeface="华文黑体_易方达"/>
                <a:ea typeface="华文黑体_易方达"/>
                <a:cs typeface="华文黑体_易方达"/>
              </a:rPr>
              <a:t>CNQQ：Rayliant + ChinaAMC指数IP</a:t>
            </a:r>
          </a:p>
        </p:txBody>
      </p:sp>
      <p:cxnSp>
        <p:nvCxnSpPr>
          <p:cNvPr id="177" name="直线箭头连接符 176"/>
          <p:cNvCxnSpPr>
            <a:stCxn id="24" idx="1"/>
            <a:endCxn id="23" idx="3"/>
          </p:cNvCxnSpPr>
          <p:nvPr/>
        </p:nvCxnSpPr>
        <p:spPr>
          <a:xfrm flipH="1">
            <a:off x="2505075" y="3548063"/>
            <a:ext cx="1009650" cy="0"/>
          </a:xfrm>
          <a:prstGeom prst="straightConnector1">
            <a:avLst/>
          </a:prstGeom>
          <a:ln w="15240">
            <a:solidFill>
              <a:srgbClr val="0078B4"/>
            </a:solidFill>
            <a:prstDash val="solid"/>
            <a:headEnd type="arrow" w="sm" len="sm"/>
          </a:ln>
        </p:spPr>
      </p:cxnSp>
      <p:cxnSp>
        <p:nvCxnSpPr>
          <p:cNvPr id="178" name="直线箭头连接符 177"/>
          <p:cNvCxnSpPr>
            <a:stCxn id="25" idx="1"/>
            <a:endCxn id="24" idx="3"/>
          </p:cNvCxnSpPr>
          <p:nvPr/>
        </p:nvCxnSpPr>
        <p:spPr>
          <a:xfrm flipH="1">
            <a:off x="5495925" y="3548063"/>
            <a:ext cx="1009650" cy="0"/>
          </a:xfrm>
          <a:prstGeom prst="straightConnector1">
            <a:avLst/>
          </a:prstGeom>
          <a:ln w="15240">
            <a:solidFill>
              <a:srgbClr val="1EB9E1"/>
            </a:solidFill>
            <a:prstDash val="solid"/>
            <a:headEnd type="arrow" w="sm" len="sm"/>
          </a:ln>
        </p:spPr>
      </p:cxnSp>
      <p:sp>
        <p:nvSpPr>
          <p:cNvPr id="31" name="圆角矩形 30">
            <a:extLst>
              <a:ext uri="{FF2B5EF4-FFF2-40B4-BE49-F238E27FC236}">
                <a16:creationId xmlns:a16="http://schemas.microsoft.com/office/drawing/2014/main" id="{C62E06DB-FBC3-4A25-A3E6-620660AA67BF}"/>
              </a:ext>
            </a:extLst>
          </p:cNvPr>
          <p:cNvSpPr>
            <a:spLocks noGrp="1"/>
          </p:cNvSpPr>
          <p:nvPr/>
        </p:nvSpPr>
        <p:spPr>
          <a:xfrm>
            <a:off x="523875" y="4333875"/>
            <a:ext cx="7962900" cy="295275"/>
          </a:xfrm>
          <a:prstGeom prst="roundRect">
            <a:avLst>
              <a:gd name="adj" fmla="val 6452"/>
            </a:avLst>
          </a:prstGeom>
          <a:solidFill>
            <a:srgbClr val="FFF9E8"/>
          </a:solidFill>
          <a:ln w="6668">
            <a:solidFill>
              <a:srgbClr val="F0BE42"/>
            </a:solidFill>
            <a:prstDash val="solid"/>
          </a:ln>
        </p:spPr>
        <p:txBody>
          <a:bodyPr/>
          <a:lstStyle/>
          <a:p>
            <a:endParaRPr lang="zh-CN" altLang="en-US"/>
          </a:p>
        </p:txBody>
      </p:sp>
      <p:sp>
        <p:nvSpPr>
          <p:cNvPr id="32" name="矩形 31">
            <a:extLst>
              <a:ext uri="{FF2B5EF4-FFF2-40B4-BE49-F238E27FC236}">
                <a16:creationId xmlns:a16="http://schemas.microsoft.com/office/drawing/2014/main" id="{E644479F-E80A-4F40-B03F-16C2FFFFB3C9}"/>
              </a:ext>
            </a:extLst>
          </p:cNvPr>
          <p:cNvSpPr>
            <a:spLocks noGrp="1"/>
          </p:cNvSpPr>
          <p:nvPr/>
        </p:nvSpPr>
        <p:spPr>
          <a:xfrm>
            <a:off x="590550" y="4381500"/>
            <a:ext cx="7829550" cy="200025"/>
          </a:xfrm>
          <a:prstGeom prst="rect">
            <a:avLst/>
          </a:prstGeom>
          <a:noFill/>
          <a:ln w="0">
            <a:noFill/>
            <a:prstDash val="solid"/>
          </a:ln>
        </p:spPr>
        <p:txBody>
          <a:bodyPr lIns="38100" tIns="28575" rIns="38100" bIns="28575" anchor="ctr">
            <a:normAutofit/>
          </a:bodyPr>
          <a:lstStyle/>
          <a:p>
            <a:pPr algn="ctr">
              <a:buNone/>
              <a:defRPr sz="690" b="1" i="0">
                <a:solidFill>
                  <a:srgbClr val="3C3C3C"/>
                </a:solidFill>
                <a:latin typeface="华文黑体_易方达"/>
                <a:ea typeface="华文黑体_易方达"/>
                <a:cs typeface="华文黑体_易方达"/>
              </a:defRPr>
            </a:pPr>
            <a:r>
              <a:rPr sz="690" b="1" i="0">
                <a:solidFill>
                  <a:srgbClr val="3C3C3C"/>
                </a:solidFill>
                <a:latin typeface="华文黑体_易方达"/>
                <a:ea typeface="华文黑体_易方达"/>
                <a:cs typeface="华文黑体_易方达"/>
              </a:rPr>
              <a:t>当前参与产品全部为指数ETF：Harvest International相关产品$1.68bn，Bosera International约$0.46bn，ChinaAMC指数IP产品约$0.04bn。</a:t>
            </a:r>
          </a:p>
        </p:txBody>
      </p:sp>
      <p:sp>
        <p:nvSpPr>
          <p:cNvPr id="33" name="矩形 32">
            <a:extLst>
              <a:ext uri="{FF2B5EF4-FFF2-40B4-BE49-F238E27FC236}">
                <a16:creationId xmlns:a16="http://schemas.microsoft.com/office/drawing/2014/main" id="{1BD6411F-6AD0-46FE-9F17-E4F5091EFE60}"/>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资料来源：美国Domicile大中华基金中资管理人参与模式分析；公开基金文件</a:t>
            </a:r>
          </a:p>
        </p:txBody>
      </p:sp>
    </p:spTree>
    <p:extLst>
      <p:ext uri="{BB962C8B-B14F-4D97-AF65-F5344CB8AC3E}">
        <p14:creationId xmlns:p14="http://schemas.microsoft.com/office/powerpoint/2010/main" val="1179745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180E3B-8AAD-4F39-81D9-5CD74F2EFA78}"/>
              </a:ext>
            </a:extLst>
          </p:cNvPr>
          <p:cNvSpPr>
            <a:spLocks noGrp="1"/>
          </p:cNvSpPr>
          <p:nvPr/>
        </p:nvSpPr>
        <p:spPr>
          <a:xfrm>
            <a:off x="361950" y="142875"/>
            <a:ext cx="6438900" cy="514350"/>
          </a:xfrm>
          <a:prstGeom prst="rect">
            <a:avLst/>
          </a:prstGeom>
          <a:noFill/>
          <a:ln w="0">
            <a:noFill/>
            <a:prstDash val="solid"/>
          </a:ln>
        </p:spPr>
        <p:txBody>
          <a:bodyPr vert="horz" wrap="square" lIns="0" tIns="0" rIns="0" bIns="45720" anchor="t">
            <a:normAutofit/>
          </a:bodyPr>
          <a:lstStyle>
            <a:lvl1pPr marL="0" indent="0" algn="l">
              <a:lnSpc>
                <a:spcPct val="100000"/>
              </a:lnSpc>
              <a:buNone/>
              <a:defRPr sz="1400" b="0" i="0">
                <a:solidFill>
                  <a:srgbClr val="005096"/>
                </a:solidFill>
                <a:latin typeface="Arial"/>
                <a:ea typeface="Arial"/>
                <a:cs typeface="Arial"/>
              </a:defRPr>
            </a:lvl1pPr>
            <a:lvl2pPr algn="l">
              <a:buNone/>
              <a:defRPr sz="3600">
                <a:solidFill>
                  <a:schemeClr val="tx1"/>
                </a:solidFill>
                <a:latin typeface="黑体"/>
                <a:ea typeface="黑体"/>
                <a:cs typeface="黑体"/>
              </a:defRPr>
            </a:lvl2pPr>
            <a:lvl3pPr algn="l">
              <a:buNone/>
              <a:defRPr sz="3600">
                <a:solidFill>
                  <a:schemeClr val="tx1"/>
                </a:solidFill>
                <a:latin typeface="黑体"/>
                <a:ea typeface="黑体"/>
                <a:cs typeface="黑体"/>
              </a:defRPr>
            </a:lvl3pPr>
            <a:lvl4pPr algn="l">
              <a:buNone/>
              <a:defRPr sz="3600">
                <a:solidFill>
                  <a:schemeClr val="tx1"/>
                </a:solidFill>
                <a:latin typeface="黑体"/>
                <a:ea typeface="黑体"/>
                <a:cs typeface="黑体"/>
              </a:defRPr>
            </a:lvl4pPr>
            <a:lvl5pPr algn="l">
              <a:buNone/>
              <a:defRPr sz="3600">
                <a:solidFill>
                  <a:schemeClr val="tx1"/>
                </a:solidFill>
                <a:latin typeface="黑体"/>
                <a:ea typeface="黑体"/>
                <a:cs typeface="黑体"/>
              </a:defRPr>
            </a:lvl5pPr>
            <a:lvl6pPr marL="457200" algn="l">
              <a:buNone/>
              <a:defRPr sz="3600">
                <a:solidFill>
                  <a:srgbClr val="5F294F"/>
                </a:solidFill>
                <a:latin typeface="Arial Narrow"/>
                <a:ea typeface="Arial Narrow"/>
                <a:cs typeface="Arial Narrow"/>
              </a:defRPr>
            </a:lvl6pPr>
            <a:lvl7pPr marL="914400" algn="l">
              <a:buNone/>
              <a:defRPr sz="3600">
                <a:solidFill>
                  <a:srgbClr val="5F294F"/>
                </a:solidFill>
                <a:latin typeface="Arial Narrow"/>
                <a:ea typeface="Arial Narrow"/>
                <a:cs typeface="Arial Narrow"/>
              </a:defRPr>
            </a:lvl7pPr>
            <a:lvl8pPr marL="1371600" algn="l">
              <a:buNone/>
              <a:defRPr sz="3600">
                <a:solidFill>
                  <a:srgbClr val="5F294F"/>
                </a:solidFill>
                <a:latin typeface="Arial Narrow"/>
                <a:ea typeface="Arial Narrow"/>
                <a:cs typeface="Arial Narrow"/>
              </a:defRPr>
            </a:lvl8pPr>
            <a:lvl9pPr marL="1828800" algn="l">
              <a:buNone/>
              <a:defRPr sz="3600">
                <a:solidFill>
                  <a:srgbClr val="5F294F"/>
                </a:solidFill>
                <a:latin typeface="Arial Narrow"/>
                <a:ea typeface="Arial Narrow"/>
                <a:cs typeface="Arial Narrow"/>
              </a:defRPr>
            </a:lvl9pPr>
          </a:lstStyle>
          <a:p>
            <a:pPr>
              <a:buNone/>
              <a:defRPr sz="1800" b="1">
                <a:solidFill>
                  <a:srgbClr val="FFFFFF"/>
                </a:solidFill>
              </a:defRPr>
            </a:pPr>
            <a:r>
              <a:rPr sz="1800" b="1">
                <a:solidFill>
                  <a:srgbClr val="FFFFFF"/>
                </a:solidFill>
                <a:latin typeface="Arial"/>
                <a:ea typeface="Arial"/>
                <a:cs typeface="Arial"/>
              </a:rPr>
              <a:t>目录</a:t>
            </a:r>
          </a:p>
        </p:txBody>
      </p:sp>
      <p:sp>
        <p:nvSpPr>
          <p:cNvPr id="5" name="矩形 4">
            <a:extLst>
              <a:ext uri="{FF2B5EF4-FFF2-40B4-BE49-F238E27FC236}">
                <a16:creationId xmlns:a16="http://schemas.microsoft.com/office/drawing/2014/main" id="{1CE52387-AAFD-4E1A-A74A-DA8088D87769}"/>
              </a:ext>
            </a:extLst>
          </p:cNvPr>
          <p:cNvSpPr>
            <a:spLocks noGrp="1"/>
          </p:cNvSpPr>
          <p:nvPr/>
        </p:nvSpPr>
        <p:spPr>
          <a:xfrm>
            <a:off x="400050" y="1066800"/>
            <a:ext cx="552450" cy="400050"/>
          </a:xfrm>
          <a:prstGeom prst="rect">
            <a:avLst/>
          </a:prstGeom>
          <a:noFill/>
          <a:ln w="0">
            <a:noFill/>
            <a:prstDash val="solid"/>
          </a:ln>
        </p:spPr>
        <p:txBody>
          <a:bodyPr lIns="38100" tIns="28575" rIns="38100" bIns="28575" anchor="ctr">
            <a:normAutofit/>
          </a:bodyPr>
          <a:lstStyle/>
          <a:p>
            <a:pPr algn="ctr">
              <a:buNone/>
              <a:defRPr sz="1650" b="1" i="0">
                <a:solidFill>
                  <a:srgbClr val="1EB9E1"/>
                </a:solidFill>
                <a:latin typeface="Arial"/>
                <a:ea typeface="Arial"/>
                <a:cs typeface="Arial"/>
              </a:defRPr>
            </a:pPr>
            <a:r>
              <a:rPr sz="1650" b="1" i="0">
                <a:solidFill>
                  <a:srgbClr val="1EB9E1"/>
                </a:solidFill>
                <a:latin typeface="Arial"/>
                <a:ea typeface="Arial"/>
                <a:cs typeface="Arial"/>
              </a:rPr>
              <a:t>01</a:t>
            </a:r>
          </a:p>
        </p:txBody>
      </p:sp>
      <p:sp>
        <p:nvSpPr>
          <p:cNvPr id="6" name="矩形 5">
            <a:extLst>
              <a:ext uri="{FF2B5EF4-FFF2-40B4-BE49-F238E27FC236}">
                <a16:creationId xmlns:a16="http://schemas.microsoft.com/office/drawing/2014/main" id="{E3991712-0D93-48C0-893A-0751A5BB6E0B}"/>
              </a:ext>
            </a:extLst>
          </p:cNvPr>
          <p:cNvSpPr>
            <a:spLocks noGrp="1"/>
          </p:cNvSpPr>
          <p:nvPr/>
        </p:nvSpPr>
        <p:spPr>
          <a:xfrm>
            <a:off x="1047750" y="1066800"/>
            <a:ext cx="1143000" cy="266700"/>
          </a:xfrm>
          <a:prstGeom prst="rect">
            <a:avLst/>
          </a:prstGeom>
          <a:noFill/>
          <a:ln w="0">
            <a:noFill/>
            <a:prstDash val="solid"/>
          </a:ln>
        </p:spPr>
        <p:txBody>
          <a:bodyPr lIns="38100" tIns="28575" rIns="38100" bIns="28575" anchor="ctr">
            <a:normAutofit/>
          </a:bodyPr>
          <a:lstStyle/>
          <a:p>
            <a:pPr algn="l">
              <a:buNone/>
              <a:defRPr sz="1163" b="1" i="0">
                <a:solidFill>
                  <a:srgbClr val="005096"/>
                </a:solidFill>
                <a:latin typeface="华文黑体_易方达"/>
                <a:ea typeface="华文黑体_易方达"/>
                <a:cs typeface="华文黑体_易方达"/>
              </a:defRPr>
            </a:pPr>
            <a:r>
              <a:rPr sz="1163" b="1" i="0">
                <a:solidFill>
                  <a:srgbClr val="005096"/>
                </a:solidFill>
                <a:latin typeface="华文黑体_易方达"/>
                <a:ea typeface="华文黑体_易方达"/>
                <a:cs typeface="华文黑体_易方达"/>
              </a:rPr>
              <a:t>市场全景</a:t>
            </a:r>
          </a:p>
        </p:txBody>
      </p:sp>
      <p:sp>
        <p:nvSpPr>
          <p:cNvPr id="7" name="矩形 6">
            <a:extLst>
              <a:ext uri="{FF2B5EF4-FFF2-40B4-BE49-F238E27FC236}">
                <a16:creationId xmlns:a16="http://schemas.microsoft.com/office/drawing/2014/main" id="{00CB1F01-7C6D-4EF5-8E41-176BA0774347}"/>
              </a:ext>
            </a:extLst>
          </p:cNvPr>
          <p:cNvSpPr>
            <a:spLocks noGrp="1"/>
          </p:cNvSpPr>
          <p:nvPr/>
        </p:nvSpPr>
        <p:spPr>
          <a:xfrm>
            <a:off x="1047750" y="1362075"/>
            <a:ext cx="3143250" cy="323850"/>
          </a:xfrm>
          <a:prstGeom prst="rect">
            <a:avLst/>
          </a:prstGeom>
          <a:noFill/>
          <a:ln w="0">
            <a:noFill/>
            <a:prstDash val="solid"/>
          </a:ln>
        </p:spPr>
        <p:txBody>
          <a:bodyPr lIns="38100" tIns="28575" rIns="38100" bIns="28575" anchor="t">
            <a:normAutofit/>
          </a:bodyPr>
          <a:lstStyle/>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规模、资金流、注册地、主被动、市场份额与Benchmark</a:t>
            </a:r>
          </a:p>
        </p:txBody>
      </p:sp>
      <p:sp>
        <p:nvSpPr>
          <p:cNvPr id="8" name="直线连接符 7">
            <a:extLst>
              <a:ext uri="{FF2B5EF4-FFF2-40B4-BE49-F238E27FC236}">
                <a16:creationId xmlns:a16="http://schemas.microsoft.com/office/drawing/2014/main" id="{0423F967-EEF2-420F-BD2C-17B97DA156DA}"/>
              </a:ext>
            </a:extLst>
          </p:cNvPr>
          <p:cNvSpPr>
            <a:spLocks noGrp="1"/>
          </p:cNvSpPr>
          <p:nvPr/>
        </p:nvSpPr>
        <p:spPr>
          <a:xfrm>
            <a:off x="1047750" y="1733550"/>
            <a:ext cx="3143250" cy="0"/>
          </a:xfrm>
          <a:prstGeom prst="line">
            <a:avLst/>
          </a:prstGeom>
          <a:noFill/>
          <a:ln w="9525">
            <a:solidFill>
              <a:srgbClr val="D7D7D7"/>
            </a:solidFill>
            <a:prstDash val="solid"/>
          </a:ln>
        </p:spPr>
        <p:txBody>
          <a:bodyPr/>
          <a:lstStyle/>
          <a:p>
            <a:endParaRPr lang="zh-CN" altLang="en-US"/>
          </a:p>
        </p:txBody>
      </p:sp>
      <p:sp>
        <p:nvSpPr>
          <p:cNvPr id="9" name="矩形 8">
            <a:extLst>
              <a:ext uri="{FF2B5EF4-FFF2-40B4-BE49-F238E27FC236}">
                <a16:creationId xmlns:a16="http://schemas.microsoft.com/office/drawing/2014/main" id="{376B8323-23DA-44B2-93F4-C8B19C775BFC}"/>
              </a:ext>
            </a:extLst>
          </p:cNvPr>
          <p:cNvSpPr>
            <a:spLocks noGrp="1"/>
          </p:cNvSpPr>
          <p:nvPr/>
        </p:nvSpPr>
        <p:spPr>
          <a:xfrm>
            <a:off x="400050" y="1905000"/>
            <a:ext cx="552450" cy="400050"/>
          </a:xfrm>
          <a:prstGeom prst="rect">
            <a:avLst/>
          </a:prstGeom>
          <a:noFill/>
          <a:ln w="0">
            <a:noFill/>
            <a:prstDash val="solid"/>
          </a:ln>
        </p:spPr>
        <p:txBody>
          <a:bodyPr lIns="38100" tIns="28575" rIns="38100" bIns="28575" anchor="ctr">
            <a:normAutofit/>
          </a:bodyPr>
          <a:lstStyle/>
          <a:p>
            <a:pPr algn="ctr">
              <a:buNone/>
              <a:defRPr sz="1650" b="1" i="0">
                <a:solidFill>
                  <a:srgbClr val="1EB9E1"/>
                </a:solidFill>
                <a:latin typeface="Arial"/>
                <a:ea typeface="Arial"/>
                <a:cs typeface="Arial"/>
              </a:defRPr>
            </a:pPr>
            <a:r>
              <a:rPr sz="1650" b="1" i="0">
                <a:solidFill>
                  <a:srgbClr val="1EB9E1"/>
                </a:solidFill>
                <a:latin typeface="Arial"/>
                <a:ea typeface="Arial"/>
                <a:cs typeface="Arial"/>
              </a:rPr>
              <a:t>02</a:t>
            </a:r>
          </a:p>
        </p:txBody>
      </p:sp>
      <p:sp>
        <p:nvSpPr>
          <p:cNvPr id="10" name="矩形 9">
            <a:extLst>
              <a:ext uri="{FF2B5EF4-FFF2-40B4-BE49-F238E27FC236}">
                <a16:creationId xmlns:a16="http://schemas.microsoft.com/office/drawing/2014/main" id="{D266AEFC-A8FE-4E86-8D27-D0A53A5FD4E2}"/>
              </a:ext>
            </a:extLst>
          </p:cNvPr>
          <p:cNvSpPr>
            <a:spLocks noGrp="1"/>
          </p:cNvSpPr>
          <p:nvPr/>
        </p:nvSpPr>
        <p:spPr>
          <a:xfrm>
            <a:off x="1047750" y="1905000"/>
            <a:ext cx="1143000" cy="266700"/>
          </a:xfrm>
          <a:prstGeom prst="rect">
            <a:avLst/>
          </a:prstGeom>
          <a:noFill/>
          <a:ln w="0">
            <a:noFill/>
            <a:prstDash val="solid"/>
          </a:ln>
        </p:spPr>
        <p:txBody>
          <a:bodyPr lIns="38100" tIns="28575" rIns="38100" bIns="28575" anchor="ctr">
            <a:normAutofit/>
          </a:bodyPr>
          <a:lstStyle/>
          <a:p>
            <a:pPr algn="l">
              <a:buNone/>
              <a:defRPr sz="1163" b="1" i="0">
                <a:solidFill>
                  <a:srgbClr val="005096"/>
                </a:solidFill>
                <a:latin typeface="华文黑体_易方达"/>
                <a:ea typeface="华文黑体_易方达"/>
                <a:cs typeface="华文黑体_易方达"/>
              </a:defRPr>
            </a:pPr>
            <a:r>
              <a:rPr sz="1163" b="1" i="0">
                <a:solidFill>
                  <a:srgbClr val="005096"/>
                </a:solidFill>
                <a:latin typeface="华文黑体_易方达"/>
                <a:ea typeface="华文黑体_易方达"/>
                <a:cs typeface="华文黑体_易方达"/>
              </a:rPr>
              <a:t>美国市场</a:t>
            </a:r>
          </a:p>
        </p:txBody>
      </p:sp>
      <p:sp>
        <p:nvSpPr>
          <p:cNvPr id="11" name="矩形 10">
            <a:extLst>
              <a:ext uri="{FF2B5EF4-FFF2-40B4-BE49-F238E27FC236}">
                <a16:creationId xmlns:a16="http://schemas.microsoft.com/office/drawing/2014/main" id="{7D7E737F-E6E4-4416-AF40-696BD00F5D00}"/>
              </a:ext>
            </a:extLst>
          </p:cNvPr>
          <p:cNvSpPr>
            <a:spLocks noGrp="1"/>
          </p:cNvSpPr>
          <p:nvPr/>
        </p:nvSpPr>
        <p:spPr>
          <a:xfrm>
            <a:off x="1047750" y="2200275"/>
            <a:ext cx="3143250" cy="323850"/>
          </a:xfrm>
          <a:prstGeom prst="rect">
            <a:avLst/>
          </a:prstGeom>
          <a:noFill/>
          <a:ln w="0">
            <a:noFill/>
            <a:prstDash val="solid"/>
          </a:ln>
        </p:spPr>
        <p:txBody>
          <a:bodyPr lIns="38100" tIns="28575" rIns="38100" bIns="28575" anchor="t">
            <a:normAutofit/>
          </a:bodyPr>
          <a:lstStyle/>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市场定位、头部管理人、重点产品与科技资金流</a:t>
            </a:r>
          </a:p>
        </p:txBody>
      </p:sp>
      <p:sp>
        <p:nvSpPr>
          <p:cNvPr id="12" name="直线连接符 11">
            <a:extLst>
              <a:ext uri="{FF2B5EF4-FFF2-40B4-BE49-F238E27FC236}">
                <a16:creationId xmlns:a16="http://schemas.microsoft.com/office/drawing/2014/main" id="{1CF5B192-4E27-4BEE-B1E3-14EFFC17DEA6}"/>
              </a:ext>
            </a:extLst>
          </p:cNvPr>
          <p:cNvSpPr>
            <a:spLocks noGrp="1"/>
          </p:cNvSpPr>
          <p:nvPr/>
        </p:nvSpPr>
        <p:spPr>
          <a:xfrm>
            <a:off x="1047750" y="2571750"/>
            <a:ext cx="3143250" cy="0"/>
          </a:xfrm>
          <a:prstGeom prst="line">
            <a:avLst/>
          </a:prstGeom>
          <a:noFill/>
          <a:ln w="9525">
            <a:solidFill>
              <a:srgbClr val="D7D7D7"/>
            </a:solidFill>
            <a:prstDash val="solid"/>
          </a:ln>
        </p:spPr>
        <p:txBody>
          <a:bodyPr/>
          <a:lstStyle/>
          <a:p>
            <a:endParaRPr lang="zh-CN" altLang="en-US"/>
          </a:p>
        </p:txBody>
      </p:sp>
      <p:sp>
        <p:nvSpPr>
          <p:cNvPr id="13" name="矩形 12">
            <a:extLst>
              <a:ext uri="{FF2B5EF4-FFF2-40B4-BE49-F238E27FC236}">
                <a16:creationId xmlns:a16="http://schemas.microsoft.com/office/drawing/2014/main" id="{1F7D9FDE-04DB-4581-84E7-5F5FE8AF1220}"/>
              </a:ext>
            </a:extLst>
          </p:cNvPr>
          <p:cNvSpPr>
            <a:spLocks noGrp="1"/>
          </p:cNvSpPr>
          <p:nvPr/>
        </p:nvSpPr>
        <p:spPr>
          <a:xfrm>
            <a:off x="400050" y="2743200"/>
            <a:ext cx="552450" cy="400050"/>
          </a:xfrm>
          <a:prstGeom prst="rect">
            <a:avLst/>
          </a:prstGeom>
          <a:noFill/>
          <a:ln w="0">
            <a:noFill/>
            <a:prstDash val="solid"/>
          </a:ln>
        </p:spPr>
        <p:txBody>
          <a:bodyPr lIns="38100" tIns="28575" rIns="38100" bIns="28575" anchor="ctr">
            <a:normAutofit/>
          </a:bodyPr>
          <a:lstStyle/>
          <a:p>
            <a:pPr algn="ctr">
              <a:buNone/>
              <a:defRPr sz="1650" b="1" i="0">
                <a:solidFill>
                  <a:srgbClr val="1EB9E1"/>
                </a:solidFill>
                <a:latin typeface="Arial"/>
                <a:ea typeface="Arial"/>
                <a:cs typeface="Arial"/>
              </a:defRPr>
            </a:pPr>
            <a:r>
              <a:rPr sz="1650" b="1" i="0">
                <a:solidFill>
                  <a:srgbClr val="1EB9E1"/>
                </a:solidFill>
                <a:latin typeface="Arial"/>
                <a:ea typeface="Arial"/>
                <a:cs typeface="Arial"/>
              </a:rPr>
              <a:t>03</a:t>
            </a:r>
          </a:p>
        </p:txBody>
      </p:sp>
      <p:sp>
        <p:nvSpPr>
          <p:cNvPr id="14" name="矩形 13">
            <a:extLst>
              <a:ext uri="{FF2B5EF4-FFF2-40B4-BE49-F238E27FC236}">
                <a16:creationId xmlns:a16="http://schemas.microsoft.com/office/drawing/2014/main" id="{B031D3F1-8189-4746-A0E4-5AE0031EB368}"/>
              </a:ext>
            </a:extLst>
          </p:cNvPr>
          <p:cNvSpPr>
            <a:spLocks noGrp="1"/>
          </p:cNvSpPr>
          <p:nvPr/>
        </p:nvSpPr>
        <p:spPr>
          <a:xfrm>
            <a:off x="1047750" y="2743200"/>
            <a:ext cx="1143000" cy="266700"/>
          </a:xfrm>
          <a:prstGeom prst="rect">
            <a:avLst/>
          </a:prstGeom>
          <a:noFill/>
          <a:ln w="0">
            <a:noFill/>
            <a:prstDash val="solid"/>
          </a:ln>
        </p:spPr>
        <p:txBody>
          <a:bodyPr lIns="38100" tIns="28575" rIns="38100" bIns="28575" anchor="ctr">
            <a:normAutofit/>
          </a:bodyPr>
          <a:lstStyle/>
          <a:p>
            <a:pPr algn="l">
              <a:buNone/>
              <a:defRPr sz="1163" b="1" i="0">
                <a:solidFill>
                  <a:srgbClr val="005096"/>
                </a:solidFill>
                <a:latin typeface="华文黑体_易方达"/>
                <a:ea typeface="华文黑体_易方达"/>
                <a:cs typeface="华文黑体_易方达"/>
              </a:defRPr>
            </a:pPr>
            <a:r>
              <a:rPr sz="1163" b="1" i="0">
                <a:solidFill>
                  <a:srgbClr val="005096"/>
                </a:solidFill>
                <a:latin typeface="华文黑体_易方达"/>
                <a:ea typeface="华文黑体_易方达"/>
                <a:cs typeface="华文黑体_易方达"/>
              </a:rPr>
              <a:t>主动管理</a:t>
            </a:r>
          </a:p>
        </p:txBody>
      </p:sp>
      <p:sp>
        <p:nvSpPr>
          <p:cNvPr id="15" name="矩形 14">
            <a:extLst>
              <a:ext uri="{FF2B5EF4-FFF2-40B4-BE49-F238E27FC236}">
                <a16:creationId xmlns:a16="http://schemas.microsoft.com/office/drawing/2014/main" id="{BC741A6E-34D3-42FC-B084-A458453CEB60}"/>
              </a:ext>
            </a:extLst>
          </p:cNvPr>
          <p:cNvSpPr>
            <a:spLocks noGrp="1"/>
          </p:cNvSpPr>
          <p:nvPr/>
        </p:nvSpPr>
        <p:spPr>
          <a:xfrm>
            <a:off x="1047750" y="3038475"/>
            <a:ext cx="3143250" cy="323850"/>
          </a:xfrm>
          <a:prstGeom prst="rect">
            <a:avLst/>
          </a:prstGeom>
          <a:noFill/>
          <a:ln w="0">
            <a:noFill/>
            <a:prstDash val="solid"/>
          </a:ln>
        </p:spPr>
        <p:txBody>
          <a:bodyPr lIns="38100" tIns="28575" rIns="38100" bIns="28575" anchor="t">
            <a:normAutofit/>
          </a:bodyPr>
          <a:lstStyle/>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美国主动产品规模验证及与UCITS载体的差异</a:t>
            </a:r>
          </a:p>
        </p:txBody>
      </p:sp>
      <p:sp>
        <p:nvSpPr>
          <p:cNvPr id="16" name="直线连接符 15">
            <a:extLst>
              <a:ext uri="{FF2B5EF4-FFF2-40B4-BE49-F238E27FC236}">
                <a16:creationId xmlns:a16="http://schemas.microsoft.com/office/drawing/2014/main" id="{0320C9C0-8202-420A-9199-054910A61EBF}"/>
              </a:ext>
            </a:extLst>
          </p:cNvPr>
          <p:cNvSpPr>
            <a:spLocks noGrp="1"/>
          </p:cNvSpPr>
          <p:nvPr/>
        </p:nvSpPr>
        <p:spPr>
          <a:xfrm>
            <a:off x="1047750" y="3409950"/>
            <a:ext cx="3143250" cy="0"/>
          </a:xfrm>
          <a:prstGeom prst="line">
            <a:avLst/>
          </a:prstGeom>
          <a:noFill/>
          <a:ln w="9525">
            <a:solidFill>
              <a:srgbClr val="D7D7D7"/>
            </a:solidFill>
            <a:prstDash val="solid"/>
          </a:ln>
        </p:spPr>
        <p:txBody>
          <a:bodyPr/>
          <a:lstStyle/>
          <a:p>
            <a:endParaRPr lang="zh-CN" altLang="en-US"/>
          </a:p>
        </p:txBody>
      </p:sp>
      <p:sp>
        <p:nvSpPr>
          <p:cNvPr id="17" name="矩形 16">
            <a:extLst>
              <a:ext uri="{FF2B5EF4-FFF2-40B4-BE49-F238E27FC236}">
                <a16:creationId xmlns:a16="http://schemas.microsoft.com/office/drawing/2014/main" id="{FAE1D251-CB0F-45DD-851F-55D998BC13CA}"/>
              </a:ext>
            </a:extLst>
          </p:cNvPr>
          <p:cNvSpPr>
            <a:spLocks noGrp="1"/>
          </p:cNvSpPr>
          <p:nvPr/>
        </p:nvSpPr>
        <p:spPr>
          <a:xfrm>
            <a:off x="400050" y="3581400"/>
            <a:ext cx="552450" cy="400050"/>
          </a:xfrm>
          <a:prstGeom prst="rect">
            <a:avLst/>
          </a:prstGeom>
          <a:noFill/>
          <a:ln w="0">
            <a:noFill/>
            <a:prstDash val="solid"/>
          </a:ln>
        </p:spPr>
        <p:txBody>
          <a:bodyPr lIns="38100" tIns="28575" rIns="38100" bIns="28575" anchor="ctr">
            <a:normAutofit/>
          </a:bodyPr>
          <a:lstStyle/>
          <a:p>
            <a:pPr algn="ctr">
              <a:buNone/>
              <a:defRPr sz="1650" b="1" i="0">
                <a:solidFill>
                  <a:srgbClr val="1EB9E1"/>
                </a:solidFill>
                <a:latin typeface="Arial"/>
                <a:ea typeface="Arial"/>
                <a:cs typeface="Arial"/>
              </a:defRPr>
            </a:pPr>
            <a:r>
              <a:rPr sz="1650" b="1" i="0">
                <a:solidFill>
                  <a:srgbClr val="1EB9E1"/>
                </a:solidFill>
                <a:latin typeface="Arial"/>
                <a:ea typeface="Arial"/>
                <a:cs typeface="Arial"/>
              </a:rPr>
              <a:t>04</a:t>
            </a:r>
          </a:p>
        </p:txBody>
      </p:sp>
      <p:sp>
        <p:nvSpPr>
          <p:cNvPr id="18" name="矩形 17">
            <a:extLst>
              <a:ext uri="{FF2B5EF4-FFF2-40B4-BE49-F238E27FC236}">
                <a16:creationId xmlns:a16="http://schemas.microsoft.com/office/drawing/2014/main" id="{19A41E98-E852-4788-BC80-2E242EB02734}"/>
              </a:ext>
            </a:extLst>
          </p:cNvPr>
          <p:cNvSpPr>
            <a:spLocks noGrp="1"/>
          </p:cNvSpPr>
          <p:nvPr/>
        </p:nvSpPr>
        <p:spPr>
          <a:xfrm>
            <a:off x="1047750" y="3581400"/>
            <a:ext cx="1143000" cy="266700"/>
          </a:xfrm>
          <a:prstGeom prst="rect">
            <a:avLst/>
          </a:prstGeom>
          <a:noFill/>
          <a:ln w="0">
            <a:noFill/>
            <a:prstDash val="solid"/>
          </a:ln>
        </p:spPr>
        <p:txBody>
          <a:bodyPr lIns="38100" tIns="28575" rIns="38100" bIns="28575" anchor="ctr">
            <a:normAutofit/>
          </a:bodyPr>
          <a:lstStyle/>
          <a:p>
            <a:pPr algn="l">
              <a:buNone/>
              <a:defRPr sz="1163" b="1" i="0">
                <a:solidFill>
                  <a:srgbClr val="005096"/>
                </a:solidFill>
                <a:latin typeface="华文黑体_易方达"/>
                <a:ea typeface="华文黑体_易方达"/>
                <a:cs typeface="华文黑体_易方达"/>
              </a:defRPr>
            </a:pPr>
            <a:r>
              <a:rPr sz="1163" b="1" i="0">
                <a:solidFill>
                  <a:srgbClr val="005096"/>
                </a:solidFill>
                <a:latin typeface="华文黑体_易方达"/>
                <a:ea typeface="华文黑体_易方达"/>
                <a:cs typeface="华文黑体_易方达"/>
              </a:rPr>
              <a:t>KWEB</a:t>
            </a:r>
          </a:p>
        </p:txBody>
      </p:sp>
      <p:sp>
        <p:nvSpPr>
          <p:cNvPr id="19" name="矩形 18">
            <a:extLst>
              <a:ext uri="{FF2B5EF4-FFF2-40B4-BE49-F238E27FC236}">
                <a16:creationId xmlns:a16="http://schemas.microsoft.com/office/drawing/2014/main" id="{34E83A10-1AAB-4BCB-8650-1223028157C1}"/>
              </a:ext>
            </a:extLst>
          </p:cNvPr>
          <p:cNvSpPr>
            <a:spLocks noGrp="1"/>
          </p:cNvSpPr>
          <p:nvPr/>
        </p:nvSpPr>
        <p:spPr>
          <a:xfrm>
            <a:off x="1047750" y="3876675"/>
            <a:ext cx="3143250" cy="323850"/>
          </a:xfrm>
          <a:prstGeom prst="rect">
            <a:avLst/>
          </a:prstGeom>
          <a:noFill/>
          <a:ln w="0">
            <a:noFill/>
            <a:prstDash val="solid"/>
          </a:ln>
        </p:spPr>
        <p:txBody>
          <a:bodyPr lIns="38100" tIns="28575" rIns="38100" bIns="28575" anchor="t">
            <a:normAutofit/>
          </a:bodyPr>
          <a:lstStyle/>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产品历史、持仓、收益、法律结构、竞品和衍生品生态</a:t>
            </a:r>
          </a:p>
        </p:txBody>
      </p:sp>
      <p:sp>
        <p:nvSpPr>
          <p:cNvPr id="20" name="直线连接符 19">
            <a:extLst>
              <a:ext uri="{FF2B5EF4-FFF2-40B4-BE49-F238E27FC236}">
                <a16:creationId xmlns:a16="http://schemas.microsoft.com/office/drawing/2014/main" id="{A72F65F9-A5E5-4C84-AE85-101F20B9698C}"/>
              </a:ext>
            </a:extLst>
          </p:cNvPr>
          <p:cNvSpPr>
            <a:spLocks noGrp="1"/>
          </p:cNvSpPr>
          <p:nvPr/>
        </p:nvSpPr>
        <p:spPr>
          <a:xfrm>
            <a:off x="1047750" y="4248150"/>
            <a:ext cx="3143250" cy="0"/>
          </a:xfrm>
          <a:prstGeom prst="line">
            <a:avLst/>
          </a:prstGeom>
          <a:noFill/>
          <a:ln w="9525">
            <a:solidFill>
              <a:srgbClr val="D7D7D7"/>
            </a:solidFill>
            <a:prstDash val="solid"/>
          </a:ln>
        </p:spPr>
        <p:txBody>
          <a:bodyPr/>
          <a:lstStyle/>
          <a:p>
            <a:endParaRPr lang="zh-CN" altLang="en-US"/>
          </a:p>
        </p:txBody>
      </p:sp>
      <p:sp>
        <p:nvSpPr>
          <p:cNvPr id="21" name="矩形 20">
            <a:extLst>
              <a:ext uri="{FF2B5EF4-FFF2-40B4-BE49-F238E27FC236}">
                <a16:creationId xmlns:a16="http://schemas.microsoft.com/office/drawing/2014/main" id="{EB0EC773-D3CA-47CB-B853-87BADD0BF294}"/>
              </a:ext>
            </a:extLst>
          </p:cNvPr>
          <p:cNvSpPr>
            <a:spLocks noGrp="1"/>
          </p:cNvSpPr>
          <p:nvPr/>
        </p:nvSpPr>
        <p:spPr>
          <a:xfrm>
            <a:off x="4591050" y="1066800"/>
            <a:ext cx="552450" cy="400050"/>
          </a:xfrm>
          <a:prstGeom prst="rect">
            <a:avLst/>
          </a:prstGeom>
          <a:noFill/>
          <a:ln w="0">
            <a:noFill/>
            <a:prstDash val="solid"/>
          </a:ln>
        </p:spPr>
        <p:txBody>
          <a:bodyPr lIns="38100" tIns="28575" rIns="38100" bIns="28575" anchor="ctr">
            <a:normAutofit/>
          </a:bodyPr>
          <a:lstStyle/>
          <a:p>
            <a:pPr algn="ctr">
              <a:buNone/>
              <a:defRPr sz="1650" b="1" i="0">
                <a:solidFill>
                  <a:srgbClr val="1EB9E1"/>
                </a:solidFill>
                <a:latin typeface="Arial"/>
                <a:ea typeface="Arial"/>
                <a:cs typeface="Arial"/>
              </a:defRPr>
            </a:pPr>
            <a:r>
              <a:rPr sz="1650" b="1" i="0">
                <a:solidFill>
                  <a:srgbClr val="1EB9E1"/>
                </a:solidFill>
                <a:latin typeface="Arial"/>
                <a:ea typeface="Arial"/>
                <a:cs typeface="Arial"/>
              </a:rPr>
              <a:t>05</a:t>
            </a:r>
          </a:p>
        </p:txBody>
      </p:sp>
      <p:sp>
        <p:nvSpPr>
          <p:cNvPr id="22" name="矩形 21">
            <a:extLst>
              <a:ext uri="{FF2B5EF4-FFF2-40B4-BE49-F238E27FC236}">
                <a16:creationId xmlns:a16="http://schemas.microsoft.com/office/drawing/2014/main" id="{0CD259EE-DF16-4DFF-A6EF-B669C4B955A8}"/>
              </a:ext>
            </a:extLst>
          </p:cNvPr>
          <p:cNvSpPr>
            <a:spLocks noGrp="1"/>
          </p:cNvSpPr>
          <p:nvPr/>
        </p:nvSpPr>
        <p:spPr>
          <a:xfrm>
            <a:off x="5238750" y="1066800"/>
            <a:ext cx="1143000" cy="266700"/>
          </a:xfrm>
          <a:prstGeom prst="rect">
            <a:avLst/>
          </a:prstGeom>
          <a:noFill/>
          <a:ln w="0">
            <a:noFill/>
            <a:prstDash val="solid"/>
          </a:ln>
        </p:spPr>
        <p:txBody>
          <a:bodyPr lIns="38100" tIns="28575" rIns="38100" bIns="28575" anchor="ctr">
            <a:normAutofit/>
          </a:bodyPr>
          <a:lstStyle/>
          <a:p>
            <a:pPr algn="l">
              <a:buNone/>
              <a:defRPr sz="1163" b="1" i="0">
                <a:solidFill>
                  <a:srgbClr val="005096"/>
                </a:solidFill>
                <a:latin typeface="华文黑体_易方达"/>
                <a:ea typeface="华文黑体_易方达"/>
                <a:cs typeface="华文黑体_易方达"/>
              </a:defRPr>
            </a:pPr>
            <a:r>
              <a:rPr sz="1163" b="1" i="0">
                <a:solidFill>
                  <a:srgbClr val="005096"/>
                </a:solidFill>
                <a:latin typeface="华文黑体_易方达"/>
                <a:ea typeface="华文黑体_易方达"/>
                <a:cs typeface="华文黑体_易方达"/>
              </a:rPr>
              <a:t>管理人布局</a:t>
            </a:r>
          </a:p>
        </p:txBody>
      </p:sp>
      <p:sp>
        <p:nvSpPr>
          <p:cNvPr id="23" name="矩形 22">
            <a:extLst>
              <a:ext uri="{FF2B5EF4-FFF2-40B4-BE49-F238E27FC236}">
                <a16:creationId xmlns:a16="http://schemas.microsoft.com/office/drawing/2014/main" id="{08864998-7389-4AA1-A0D9-03C6929C68B2}"/>
              </a:ext>
            </a:extLst>
          </p:cNvPr>
          <p:cNvSpPr>
            <a:spLocks noGrp="1"/>
          </p:cNvSpPr>
          <p:nvPr/>
        </p:nvSpPr>
        <p:spPr>
          <a:xfrm>
            <a:off x="5238750" y="1362075"/>
            <a:ext cx="3143250" cy="323850"/>
          </a:xfrm>
          <a:prstGeom prst="rect">
            <a:avLst/>
          </a:prstGeom>
          <a:noFill/>
          <a:ln w="0">
            <a:noFill/>
            <a:prstDash val="solid"/>
          </a:ln>
        </p:spPr>
        <p:txBody>
          <a:bodyPr lIns="38100" tIns="28575" rIns="38100" bIns="28575" anchor="t">
            <a:normAutofit/>
          </a:bodyPr>
          <a:lstStyle/>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前十大管理人的美国/UCITS/本地市场分布</a:t>
            </a:r>
          </a:p>
        </p:txBody>
      </p:sp>
      <p:sp>
        <p:nvSpPr>
          <p:cNvPr id="24" name="直线连接符 23">
            <a:extLst>
              <a:ext uri="{FF2B5EF4-FFF2-40B4-BE49-F238E27FC236}">
                <a16:creationId xmlns:a16="http://schemas.microsoft.com/office/drawing/2014/main" id="{0EB880E7-781C-40BB-9E93-ED4857A3FD8B}"/>
              </a:ext>
            </a:extLst>
          </p:cNvPr>
          <p:cNvSpPr>
            <a:spLocks noGrp="1"/>
          </p:cNvSpPr>
          <p:nvPr/>
        </p:nvSpPr>
        <p:spPr>
          <a:xfrm>
            <a:off x="5238750" y="1733550"/>
            <a:ext cx="3143250" cy="0"/>
          </a:xfrm>
          <a:prstGeom prst="line">
            <a:avLst/>
          </a:prstGeom>
          <a:noFill/>
          <a:ln w="9525">
            <a:solidFill>
              <a:srgbClr val="D7D7D7"/>
            </a:solidFill>
            <a:prstDash val="solid"/>
          </a:ln>
        </p:spPr>
        <p:txBody>
          <a:bodyPr/>
          <a:lstStyle/>
          <a:p>
            <a:endParaRPr lang="zh-CN" altLang="en-US"/>
          </a:p>
        </p:txBody>
      </p:sp>
      <p:sp>
        <p:nvSpPr>
          <p:cNvPr id="25" name="矩形 24">
            <a:extLst>
              <a:ext uri="{FF2B5EF4-FFF2-40B4-BE49-F238E27FC236}">
                <a16:creationId xmlns:a16="http://schemas.microsoft.com/office/drawing/2014/main" id="{54B88ACA-F336-4B99-9F40-4FCACDDC7D46}"/>
              </a:ext>
            </a:extLst>
          </p:cNvPr>
          <p:cNvSpPr>
            <a:spLocks noGrp="1"/>
          </p:cNvSpPr>
          <p:nvPr/>
        </p:nvSpPr>
        <p:spPr>
          <a:xfrm>
            <a:off x="4591050" y="1905000"/>
            <a:ext cx="552450" cy="400050"/>
          </a:xfrm>
          <a:prstGeom prst="rect">
            <a:avLst/>
          </a:prstGeom>
          <a:noFill/>
          <a:ln w="0">
            <a:noFill/>
            <a:prstDash val="solid"/>
          </a:ln>
        </p:spPr>
        <p:txBody>
          <a:bodyPr lIns="38100" tIns="28575" rIns="38100" bIns="28575" anchor="ctr">
            <a:normAutofit/>
          </a:bodyPr>
          <a:lstStyle/>
          <a:p>
            <a:pPr algn="ctr">
              <a:buNone/>
              <a:defRPr sz="1650" b="1" i="0">
                <a:solidFill>
                  <a:srgbClr val="1EB9E1"/>
                </a:solidFill>
                <a:latin typeface="Arial"/>
                <a:ea typeface="Arial"/>
                <a:cs typeface="Arial"/>
              </a:defRPr>
            </a:pPr>
            <a:r>
              <a:rPr sz="1650" b="1" i="0">
                <a:solidFill>
                  <a:srgbClr val="1EB9E1"/>
                </a:solidFill>
                <a:latin typeface="Arial"/>
                <a:ea typeface="Arial"/>
                <a:cs typeface="Arial"/>
              </a:rPr>
              <a:t>06</a:t>
            </a:r>
          </a:p>
        </p:txBody>
      </p:sp>
      <p:sp>
        <p:nvSpPr>
          <p:cNvPr id="26" name="矩形 25">
            <a:extLst>
              <a:ext uri="{FF2B5EF4-FFF2-40B4-BE49-F238E27FC236}">
                <a16:creationId xmlns:a16="http://schemas.microsoft.com/office/drawing/2014/main" id="{52E631C7-94B1-45FC-94EB-22E9841822C1}"/>
              </a:ext>
            </a:extLst>
          </p:cNvPr>
          <p:cNvSpPr>
            <a:spLocks noGrp="1"/>
          </p:cNvSpPr>
          <p:nvPr/>
        </p:nvSpPr>
        <p:spPr>
          <a:xfrm>
            <a:off x="5238750" y="1905000"/>
            <a:ext cx="1143000" cy="266700"/>
          </a:xfrm>
          <a:prstGeom prst="rect">
            <a:avLst/>
          </a:prstGeom>
          <a:noFill/>
          <a:ln w="0">
            <a:noFill/>
            <a:prstDash val="solid"/>
          </a:ln>
        </p:spPr>
        <p:txBody>
          <a:bodyPr lIns="38100" tIns="28575" rIns="38100" bIns="28575" anchor="ctr">
            <a:normAutofit/>
          </a:bodyPr>
          <a:lstStyle/>
          <a:p>
            <a:pPr algn="l">
              <a:buNone/>
              <a:defRPr sz="1163" b="1" i="0">
                <a:solidFill>
                  <a:srgbClr val="005096"/>
                </a:solidFill>
                <a:latin typeface="华文黑体_易方达"/>
                <a:ea typeface="华文黑体_易方达"/>
                <a:cs typeface="华文黑体_易方达"/>
              </a:defRPr>
            </a:pPr>
            <a:r>
              <a:rPr sz="1163" b="1" i="0">
                <a:solidFill>
                  <a:srgbClr val="005096"/>
                </a:solidFill>
                <a:latin typeface="华文黑体_易方达"/>
                <a:ea typeface="华文黑体_易方达"/>
                <a:cs typeface="华文黑体_易方达"/>
              </a:rPr>
              <a:t>中资参与</a:t>
            </a:r>
          </a:p>
        </p:txBody>
      </p:sp>
      <p:sp>
        <p:nvSpPr>
          <p:cNvPr id="27" name="矩形 26">
            <a:extLst>
              <a:ext uri="{FF2B5EF4-FFF2-40B4-BE49-F238E27FC236}">
                <a16:creationId xmlns:a16="http://schemas.microsoft.com/office/drawing/2014/main" id="{8A2BED97-65C1-4B6D-9C80-1ED042399CCF}"/>
              </a:ext>
            </a:extLst>
          </p:cNvPr>
          <p:cNvSpPr>
            <a:spLocks noGrp="1"/>
          </p:cNvSpPr>
          <p:nvPr/>
        </p:nvSpPr>
        <p:spPr>
          <a:xfrm>
            <a:off x="5238750" y="2200275"/>
            <a:ext cx="3143250" cy="323850"/>
          </a:xfrm>
          <a:prstGeom prst="rect">
            <a:avLst/>
          </a:prstGeom>
          <a:noFill/>
          <a:ln w="0">
            <a:noFill/>
            <a:prstDash val="solid"/>
          </a:ln>
        </p:spPr>
        <p:txBody>
          <a:bodyPr lIns="38100" tIns="28575" rIns="38100" bIns="28575" anchor="t">
            <a:normAutofit/>
          </a:bodyPr>
          <a:lstStyle/>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香港子公司sub-advisor、指数授权与历史模式</a:t>
            </a:r>
          </a:p>
        </p:txBody>
      </p:sp>
      <p:sp>
        <p:nvSpPr>
          <p:cNvPr id="28" name="直线连接符 27">
            <a:extLst>
              <a:ext uri="{FF2B5EF4-FFF2-40B4-BE49-F238E27FC236}">
                <a16:creationId xmlns:a16="http://schemas.microsoft.com/office/drawing/2014/main" id="{EF153C86-E0E5-4E0F-84CA-E506738614E8}"/>
              </a:ext>
            </a:extLst>
          </p:cNvPr>
          <p:cNvSpPr>
            <a:spLocks noGrp="1"/>
          </p:cNvSpPr>
          <p:nvPr/>
        </p:nvSpPr>
        <p:spPr>
          <a:xfrm>
            <a:off x="5238750" y="2571750"/>
            <a:ext cx="3143250" cy="0"/>
          </a:xfrm>
          <a:prstGeom prst="line">
            <a:avLst/>
          </a:prstGeom>
          <a:noFill/>
          <a:ln w="9525">
            <a:solidFill>
              <a:srgbClr val="D7D7D7"/>
            </a:solidFill>
            <a:prstDash val="solid"/>
          </a:ln>
        </p:spPr>
        <p:txBody>
          <a:bodyPr/>
          <a:lstStyle/>
          <a:p>
            <a:endParaRPr lang="zh-CN" altLang="en-US"/>
          </a:p>
        </p:txBody>
      </p:sp>
      <p:sp>
        <p:nvSpPr>
          <p:cNvPr id="29" name="矩形 28">
            <a:extLst>
              <a:ext uri="{FF2B5EF4-FFF2-40B4-BE49-F238E27FC236}">
                <a16:creationId xmlns:a16="http://schemas.microsoft.com/office/drawing/2014/main" id="{637A06FC-8C58-480E-8D32-F570E22A73E4}"/>
              </a:ext>
            </a:extLst>
          </p:cNvPr>
          <p:cNvSpPr>
            <a:spLocks noGrp="1"/>
          </p:cNvSpPr>
          <p:nvPr/>
        </p:nvSpPr>
        <p:spPr>
          <a:xfrm>
            <a:off x="4591050" y="2743200"/>
            <a:ext cx="552450" cy="400050"/>
          </a:xfrm>
          <a:prstGeom prst="rect">
            <a:avLst/>
          </a:prstGeom>
          <a:noFill/>
          <a:ln w="0">
            <a:noFill/>
            <a:prstDash val="solid"/>
          </a:ln>
        </p:spPr>
        <p:txBody>
          <a:bodyPr lIns="38100" tIns="28575" rIns="38100" bIns="28575" anchor="ctr">
            <a:normAutofit/>
          </a:bodyPr>
          <a:lstStyle/>
          <a:p>
            <a:pPr algn="ctr">
              <a:buNone/>
              <a:defRPr sz="1650" b="1" i="0">
                <a:solidFill>
                  <a:srgbClr val="1EB9E1"/>
                </a:solidFill>
                <a:latin typeface="Arial"/>
                <a:ea typeface="Arial"/>
                <a:cs typeface="Arial"/>
              </a:defRPr>
            </a:pPr>
            <a:r>
              <a:rPr sz="1650" b="1" i="0">
                <a:solidFill>
                  <a:srgbClr val="1EB9E1"/>
                </a:solidFill>
                <a:latin typeface="Arial"/>
                <a:ea typeface="Arial"/>
                <a:cs typeface="Arial"/>
              </a:rPr>
              <a:t>07</a:t>
            </a:r>
          </a:p>
        </p:txBody>
      </p:sp>
      <p:sp>
        <p:nvSpPr>
          <p:cNvPr id="30" name="矩形 29">
            <a:extLst>
              <a:ext uri="{FF2B5EF4-FFF2-40B4-BE49-F238E27FC236}">
                <a16:creationId xmlns:a16="http://schemas.microsoft.com/office/drawing/2014/main" id="{37A26A90-97BB-4896-88C3-7DC85D1B5ABB}"/>
              </a:ext>
            </a:extLst>
          </p:cNvPr>
          <p:cNvSpPr>
            <a:spLocks noGrp="1"/>
          </p:cNvSpPr>
          <p:nvPr/>
        </p:nvSpPr>
        <p:spPr>
          <a:xfrm>
            <a:off x="5238750" y="2743200"/>
            <a:ext cx="1143000" cy="266700"/>
          </a:xfrm>
          <a:prstGeom prst="rect">
            <a:avLst/>
          </a:prstGeom>
          <a:noFill/>
          <a:ln w="0">
            <a:noFill/>
            <a:prstDash val="solid"/>
          </a:ln>
        </p:spPr>
        <p:txBody>
          <a:bodyPr lIns="38100" tIns="28575" rIns="38100" bIns="28575" anchor="ctr">
            <a:normAutofit/>
          </a:bodyPr>
          <a:lstStyle/>
          <a:p>
            <a:pPr algn="l">
              <a:buNone/>
              <a:defRPr sz="1163" b="1" i="0">
                <a:solidFill>
                  <a:srgbClr val="005096"/>
                </a:solidFill>
                <a:latin typeface="华文黑体_易方达"/>
                <a:ea typeface="华文黑体_易方达"/>
                <a:cs typeface="华文黑体_易方达"/>
              </a:defRPr>
            </a:pPr>
            <a:r>
              <a:rPr sz="1163" b="1" i="0">
                <a:solidFill>
                  <a:srgbClr val="005096"/>
                </a:solidFill>
                <a:latin typeface="华文黑体_易方达"/>
                <a:ea typeface="华文黑体_易方达"/>
                <a:cs typeface="华文黑体_易方达"/>
              </a:rPr>
              <a:t>新品与机会</a:t>
            </a:r>
          </a:p>
        </p:txBody>
      </p:sp>
      <p:sp>
        <p:nvSpPr>
          <p:cNvPr id="31" name="矩形 30">
            <a:extLst>
              <a:ext uri="{FF2B5EF4-FFF2-40B4-BE49-F238E27FC236}">
                <a16:creationId xmlns:a16="http://schemas.microsoft.com/office/drawing/2014/main" id="{955BD885-E5F7-4A75-B568-FEF245E523CF}"/>
              </a:ext>
            </a:extLst>
          </p:cNvPr>
          <p:cNvSpPr>
            <a:spLocks noGrp="1"/>
          </p:cNvSpPr>
          <p:nvPr/>
        </p:nvSpPr>
        <p:spPr>
          <a:xfrm>
            <a:off x="5238750" y="3038475"/>
            <a:ext cx="3143250" cy="323850"/>
          </a:xfrm>
          <a:prstGeom prst="rect">
            <a:avLst/>
          </a:prstGeom>
          <a:noFill/>
          <a:ln w="0">
            <a:noFill/>
            <a:prstDash val="solid"/>
          </a:ln>
        </p:spPr>
        <p:txBody>
          <a:bodyPr lIns="38100" tIns="28575" rIns="38100" bIns="28575" anchor="t">
            <a:normAutofit/>
          </a:bodyPr>
          <a:lstStyle/>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近一年美国新发产品、规模爬坡、业绩与产品空白</a:t>
            </a:r>
          </a:p>
        </p:txBody>
      </p:sp>
      <p:sp>
        <p:nvSpPr>
          <p:cNvPr id="32" name="直线连接符 31">
            <a:extLst>
              <a:ext uri="{FF2B5EF4-FFF2-40B4-BE49-F238E27FC236}">
                <a16:creationId xmlns:a16="http://schemas.microsoft.com/office/drawing/2014/main" id="{324FD3BE-142A-4BCA-9199-657B34E41501}"/>
              </a:ext>
            </a:extLst>
          </p:cNvPr>
          <p:cNvSpPr>
            <a:spLocks noGrp="1"/>
          </p:cNvSpPr>
          <p:nvPr/>
        </p:nvSpPr>
        <p:spPr>
          <a:xfrm>
            <a:off x="5238750" y="3409950"/>
            <a:ext cx="3143250" cy="0"/>
          </a:xfrm>
          <a:prstGeom prst="line">
            <a:avLst/>
          </a:prstGeom>
          <a:noFill/>
          <a:ln w="9525">
            <a:solidFill>
              <a:srgbClr val="D7D7D7"/>
            </a:solidFill>
            <a:prstDash val="solid"/>
          </a:ln>
        </p:spPr>
        <p:txBody>
          <a:bodyPr/>
          <a:lstStyle/>
          <a:p>
            <a:endParaRPr lang="zh-CN" altLang="en-US"/>
          </a:p>
        </p:txBody>
      </p:sp>
    </p:spTree>
    <p:extLst>
      <p:ext uri="{BB962C8B-B14F-4D97-AF65-F5344CB8AC3E}">
        <p14:creationId xmlns:p14="http://schemas.microsoft.com/office/powerpoint/2010/main" val="1720689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650" b="1">
                <a:solidFill>
                  <a:srgbClr val="FFFFFF"/>
                </a:solidFill>
              </a:defRPr>
            </a:pPr>
            <a:r>
              <a:rPr sz="1650" b="1">
                <a:solidFill>
                  <a:srgbClr val="FFFFFF"/>
                </a:solidFill>
                <a:latin typeface="+mn-ea"/>
                <a:ea typeface="+mn-ea"/>
                <a:cs typeface="+mn-ea"/>
              </a:rPr>
              <a:t>中资参与由直接发行收敛至sub-advisor和指数合作</a:t>
            </a:r>
          </a:p>
        </p:txBody>
      </p:sp>
      <p:sp>
        <p:nvSpPr>
          <p:cNvPr id="3" name="直线连接符 2">
            <a:extLst>
              <a:ext uri="{FF2B5EF4-FFF2-40B4-BE49-F238E27FC236}">
                <a16:creationId xmlns:a16="http://schemas.microsoft.com/office/drawing/2014/main" id="{08DEB139-D4CF-4B1B-A968-01E2971749B5}"/>
              </a:ext>
            </a:extLst>
          </p:cNvPr>
          <p:cNvSpPr>
            <a:spLocks noGrp="1"/>
          </p:cNvSpPr>
          <p:nvPr/>
        </p:nvSpPr>
        <p:spPr>
          <a:xfrm>
            <a:off x="952500" y="1581150"/>
            <a:ext cx="7239000" cy="0"/>
          </a:xfrm>
          <a:prstGeom prst="line">
            <a:avLst/>
          </a:prstGeom>
          <a:noFill/>
          <a:ln w="9525">
            <a:solidFill>
              <a:srgbClr val="D7D7D7"/>
            </a:solidFill>
            <a:prstDash val="solid"/>
          </a:ln>
        </p:spPr>
        <p:txBody>
          <a:bodyPr/>
          <a:lstStyle/>
          <a:p>
            <a:endParaRPr lang="zh-CN" altLang="en-US"/>
          </a:p>
        </p:txBody>
      </p:sp>
      <p:sp>
        <p:nvSpPr>
          <p:cNvPr id="4" name="椭圆 3">
            <a:extLst>
              <a:ext uri="{FF2B5EF4-FFF2-40B4-BE49-F238E27FC236}">
                <a16:creationId xmlns:a16="http://schemas.microsoft.com/office/drawing/2014/main" id="{9258313F-4D7D-4284-8C98-EF827DB990DD}"/>
              </a:ext>
            </a:extLst>
          </p:cNvPr>
          <p:cNvSpPr>
            <a:spLocks noGrp="1"/>
          </p:cNvSpPr>
          <p:nvPr/>
        </p:nvSpPr>
        <p:spPr>
          <a:xfrm>
            <a:off x="1323975" y="1438275"/>
            <a:ext cx="219075" cy="219075"/>
          </a:xfrm>
          <a:prstGeom prst="ellipse">
            <a:avLst/>
          </a:prstGeom>
          <a:solidFill>
            <a:srgbClr val="0078B4"/>
          </a:solidFill>
          <a:ln w="19050">
            <a:solidFill>
              <a:srgbClr val="FFFFFF"/>
            </a:solidFill>
            <a:prstDash val="solid"/>
          </a:ln>
        </p:spPr>
        <p:txBody>
          <a:bodyPr/>
          <a:lstStyle/>
          <a:p>
            <a:endParaRPr lang="zh-CN" altLang="en-US"/>
          </a:p>
        </p:txBody>
      </p:sp>
      <p:sp>
        <p:nvSpPr>
          <p:cNvPr id="5" name="矩形 4">
            <a:extLst>
              <a:ext uri="{FF2B5EF4-FFF2-40B4-BE49-F238E27FC236}">
                <a16:creationId xmlns:a16="http://schemas.microsoft.com/office/drawing/2014/main" id="{563F9AC3-6081-411C-970B-EBBA82B101E2}"/>
              </a:ext>
            </a:extLst>
          </p:cNvPr>
          <p:cNvSpPr>
            <a:spLocks noGrp="1"/>
          </p:cNvSpPr>
          <p:nvPr/>
        </p:nvSpPr>
        <p:spPr>
          <a:xfrm>
            <a:off x="714375" y="971550"/>
            <a:ext cx="1438275" cy="381000"/>
          </a:xfrm>
          <a:prstGeom prst="rect">
            <a:avLst/>
          </a:prstGeom>
          <a:noFill/>
          <a:ln w="0">
            <a:noFill/>
            <a:prstDash val="solid"/>
          </a:ln>
        </p:spPr>
        <p:txBody>
          <a:bodyPr lIns="38100" tIns="28575" rIns="38100" bIns="28575" anchor="ctr">
            <a:normAutofit/>
          </a:bodyPr>
          <a:lstStyle/>
          <a:p>
            <a:pPr algn="ctr">
              <a:buNone/>
              <a:defRPr sz="855" b="1" i="0">
                <a:solidFill>
                  <a:srgbClr val="005096"/>
                </a:solidFill>
                <a:latin typeface="华文黑体_易方达"/>
                <a:ea typeface="华文黑体_易方达"/>
                <a:cs typeface="华文黑体_易方达"/>
              </a:defRPr>
            </a:pPr>
            <a:r>
              <a:rPr sz="855" b="1" i="0">
                <a:solidFill>
                  <a:srgbClr val="005096"/>
                </a:solidFill>
                <a:latin typeface="华文黑体_易方达"/>
                <a:ea typeface="华文黑体_易方达"/>
                <a:cs typeface="华文黑体_易方达"/>
              </a:rPr>
              <a:t>历史：股权控制</a:t>
            </a:r>
          </a:p>
        </p:txBody>
      </p:sp>
      <p:sp>
        <p:nvSpPr>
          <p:cNvPr id="6" name="圆角矩形 5">
            <a:extLst>
              <a:ext uri="{FF2B5EF4-FFF2-40B4-BE49-F238E27FC236}">
                <a16:creationId xmlns:a16="http://schemas.microsoft.com/office/drawing/2014/main" id="{1C2C17EB-015C-4C29-B4E7-8B4BD7652653}"/>
              </a:ext>
            </a:extLst>
          </p:cNvPr>
          <p:cNvSpPr>
            <a:spLocks noGrp="1"/>
          </p:cNvSpPr>
          <p:nvPr/>
        </p:nvSpPr>
        <p:spPr>
          <a:xfrm>
            <a:off x="714375" y="1876425"/>
            <a:ext cx="1438275" cy="1981200"/>
          </a:xfrm>
          <a:prstGeom prst="roundRect">
            <a:avLst>
              <a:gd name="adj" fmla="val 1325"/>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7" name="矩形 6">
            <a:extLst>
              <a:ext uri="{FF2B5EF4-FFF2-40B4-BE49-F238E27FC236}">
                <a16:creationId xmlns:a16="http://schemas.microsoft.com/office/drawing/2014/main" id="{E2288512-C3D5-4144-A570-8FA82A61404F}"/>
              </a:ext>
            </a:extLst>
          </p:cNvPr>
          <p:cNvSpPr>
            <a:spLocks noGrp="1"/>
          </p:cNvSpPr>
          <p:nvPr/>
        </p:nvSpPr>
        <p:spPr>
          <a:xfrm>
            <a:off x="809625" y="2000250"/>
            <a:ext cx="1247775" cy="514350"/>
          </a:xfrm>
          <a:prstGeom prst="rect">
            <a:avLst/>
          </a:prstGeom>
          <a:noFill/>
          <a:ln w="0">
            <a:noFill/>
            <a:prstDash val="solid"/>
          </a:ln>
        </p:spPr>
        <p:txBody>
          <a:bodyPr lIns="38100" tIns="28575" rIns="38100" bIns="28575" anchor="ctr">
            <a:normAutofit/>
          </a:bodyPr>
          <a:lstStyle/>
          <a:p>
            <a:pPr algn="ctr">
              <a:buNone/>
              <a:defRPr sz="757" b="1" i="0">
                <a:solidFill>
                  <a:srgbClr val="005096"/>
                </a:solidFill>
                <a:latin typeface="华文黑体_易方达"/>
                <a:ea typeface="华文黑体_易方达"/>
                <a:cs typeface="华文黑体_易方达"/>
              </a:defRPr>
            </a:pPr>
            <a:r>
              <a:rPr sz="757" b="1" i="0">
                <a:solidFill>
                  <a:srgbClr val="005096"/>
                </a:solidFill>
                <a:latin typeface="华文黑体_易方达"/>
                <a:ea typeface="华文黑体_易方达"/>
                <a:cs typeface="华文黑体_易方达"/>
              </a:rPr>
              <a:t>CICC曾持有Krane平台控股权益</a:t>
            </a:r>
          </a:p>
        </p:txBody>
      </p:sp>
      <p:sp>
        <p:nvSpPr>
          <p:cNvPr id="8" name="直线连接符 7">
            <a:extLst>
              <a:ext uri="{FF2B5EF4-FFF2-40B4-BE49-F238E27FC236}">
                <a16:creationId xmlns:a16="http://schemas.microsoft.com/office/drawing/2014/main" id="{4587B702-BBB0-4E12-8036-EA21E912D152}"/>
              </a:ext>
            </a:extLst>
          </p:cNvPr>
          <p:cNvSpPr>
            <a:spLocks noGrp="1"/>
          </p:cNvSpPr>
          <p:nvPr/>
        </p:nvSpPr>
        <p:spPr>
          <a:xfrm>
            <a:off x="866775" y="2581275"/>
            <a:ext cx="1133475" cy="0"/>
          </a:xfrm>
          <a:prstGeom prst="line">
            <a:avLst/>
          </a:prstGeom>
          <a:noFill/>
          <a:ln w="9525">
            <a:solidFill>
              <a:srgbClr val="D7D7D7"/>
            </a:solidFill>
            <a:prstDash val="solid"/>
          </a:ln>
        </p:spPr>
        <p:txBody>
          <a:bodyPr/>
          <a:lstStyle/>
          <a:p>
            <a:endParaRPr lang="zh-CN" altLang="en-US"/>
          </a:p>
        </p:txBody>
      </p:sp>
      <p:sp>
        <p:nvSpPr>
          <p:cNvPr id="9" name="矩形 8">
            <a:extLst>
              <a:ext uri="{FF2B5EF4-FFF2-40B4-BE49-F238E27FC236}">
                <a16:creationId xmlns:a16="http://schemas.microsoft.com/office/drawing/2014/main" id="{57B63BF3-3FCD-49CE-AC7E-C50F3B47831D}"/>
              </a:ext>
            </a:extLst>
          </p:cNvPr>
          <p:cNvSpPr>
            <a:spLocks noGrp="1"/>
          </p:cNvSpPr>
          <p:nvPr/>
        </p:nvSpPr>
        <p:spPr>
          <a:xfrm>
            <a:off x="809625" y="2676525"/>
            <a:ext cx="1247775" cy="1028700"/>
          </a:xfrm>
          <a:prstGeom prst="rect">
            <a:avLst/>
          </a:prstGeom>
          <a:noFill/>
          <a:ln w="0">
            <a:noFill/>
            <a:prstDash val="solid"/>
          </a:ln>
        </p:spPr>
        <p:txBody>
          <a:bodyPr lIns="38100" tIns="28575" rIns="38100" bIns="28575" anchor="t">
            <a:normAutofit/>
          </a:bodyPr>
          <a:lstStyle/>
          <a:p>
            <a:pPr algn="ctr">
              <a:buNone/>
              <a:defRPr sz="660" b="0" i="0">
                <a:solidFill>
                  <a:srgbClr val="3C3C3C"/>
                </a:solidFill>
                <a:latin typeface="华文黑体_易方达"/>
                <a:ea typeface="华文黑体_易方达"/>
                <a:cs typeface="华文黑体_易方达"/>
              </a:defRPr>
            </a:pPr>
            <a:r>
              <a:rPr sz="660" b="0" i="0">
                <a:solidFill>
                  <a:srgbClr val="3C3C3C"/>
                </a:solidFill>
                <a:latin typeface="华文黑体_易方达"/>
                <a:ea typeface="华文黑体_易方达"/>
                <a:cs typeface="华文黑体_易方达"/>
              </a:rPr>
              <a:t>2026-06-23退出；平台仍以美国ETF品牌独立运营</a:t>
            </a:r>
          </a:p>
        </p:txBody>
      </p:sp>
      <p:sp>
        <p:nvSpPr>
          <p:cNvPr id="10" name="椭圆 9">
            <a:extLst>
              <a:ext uri="{FF2B5EF4-FFF2-40B4-BE49-F238E27FC236}">
                <a16:creationId xmlns:a16="http://schemas.microsoft.com/office/drawing/2014/main" id="{6FB18409-C67B-4AD1-9EA2-043A18A15984}"/>
              </a:ext>
            </a:extLst>
          </p:cNvPr>
          <p:cNvSpPr>
            <a:spLocks noGrp="1"/>
          </p:cNvSpPr>
          <p:nvPr/>
        </p:nvSpPr>
        <p:spPr>
          <a:xfrm>
            <a:off x="2952750" y="1438275"/>
            <a:ext cx="219075" cy="219075"/>
          </a:xfrm>
          <a:prstGeom prst="ellipse">
            <a:avLst/>
          </a:prstGeom>
          <a:solidFill>
            <a:srgbClr val="C94A4A"/>
          </a:solidFill>
          <a:ln w="19050">
            <a:solidFill>
              <a:srgbClr val="FFFFFF"/>
            </a:solidFill>
            <a:prstDash val="solid"/>
          </a:ln>
        </p:spPr>
        <p:txBody>
          <a:bodyPr/>
          <a:lstStyle/>
          <a:p>
            <a:endParaRPr lang="zh-CN" altLang="en-US"/>
          </a:p>
        </p:txBody>
      </p:sp>
      <p:sp>
        <p:nvSpPr>
          <p:cNvPr id="11" name="矩形 10">
            <a:extLst>
              <a:ext uri="{FF2B5EF4-FFF2-40B4-BE49-F238E27FC236}">
                <a16:creationId xmlns:a16="http://schemas.microsoft.com/office/drawing/2014/main" id="{B208448E-157A-4226-BF9F-49ECB4D18F23}"/>
              </a:ext>
            </a:extLst>
          </p:cNvPr>
          <p:cNvSpPr>
            <a:spLocks noGrp="1"/>
          </p:cNvSpPr>
          <p:nvPr/>
        </p:nvSpPr>
        <p:spPr>
          <a:xfrm>
            <a:off x="2343150" y="971550"/>
            <a:ext cx="1438275" cy="381000"/>
          </a:xfrm>
          <a:prstGeom prst="rect">
            <a:avLst/>
          </a:prstGeom>
          <a:noFill/>
          <a:ln w="0">
            <a:noFill/>
            <a:prstDash val="solid"/>
          </a:ln>
        </p:spPr>
        <p:txBody>
          <a:bodyPr lIns="38100" tIns="28575" rIns="38100" bIns="28575" anchor="ctr">
            <a:normAutofit/>
          </a:bodyPr>
          <a:lstStyle/>
          <a:p>
            <a:pPr algn="ctr">
              <a:buNone/>
              <a:defRPr sz="855" b="1" i="0">
                <a:solidFill>
                  <a:srgbClr val="005096"/>
                </a:solidFill>
                <a:latin typeface="华文黑体_易方达"/>
                <a:ea typeface="华文黑体_易方达"/>
                <a:cs typeface="华文黑体_易方达"/>
              </a:defRPr>
            </a:pPr>
            <a:r>
              <a:rPr sz="855" b="1" i="0">
                <a:solidFill>
                  <a:srgbClr val="005096"/>
                </a:solidFill>
                <a:latin typeface="华文黑体_易方达"/>
                <a:ea typeface="华文黑体_易方达"/>
                <a:cs typeface="华文黑体_易方达"/>
              </a:rPr>
              <a:t>历史：直接发行</a:t>
            </a:r>
          </a:p>
        </p:txBody>
      </p:sp>
      <p:sp>
        <p:nvSpPr>
          <p:cNvPr id="12" name="圆角矩形 11">
            <a:extLst>
              <a:ext uri="{FF2B5EF4-FFF2-40B4-BE49-F238E27FC236}">
                <a16:creationId xmlns:a16="http://schemas.microsoft.com/office/drawing/2014/main" id="{F2131369-8358-4E6D-AE4B-90BB9E1A90B7}"/>
              </a:ext>
            </a:extLst>
          </p:cNvPr>
          <p:cNvSpPr>
            <a:spLocks noGrp="1"/>
          </p:cNvSpPr>
          <p:nvPr/>
        </p:nvSpPr>
        <p:spPr>
          <a:xfrm>
            <a:off x="2343150" y="1876425"/>
            <a:ext cx="1438275" cy="1981200"/>
          </a:xfrm>
          <a:prstGeom prst="roundRect">
            <a:avLst>
              <a:gd name="adj" fmla="val 1325"/>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3" name="矩形 12">
            <a:extLst>
              <a:ext uri="{FF2B5EF4-FFF2-40B4-BE49-F238E27FC236}">
                <a16:creationId xmlns:a16="http://schemas.microsoft.com/office/drawing/2014/main" id="{9E44B1C5-B14D-4ED9-A549-47DE0E30A8B9}"/>
              </a:ext>
            </a:extLst>
          </p:cNvPr>
          <p:cNvSpPr>
            <a:spLocks noGrp="1"/>
          </p:cNvSpPr>
          <p:nvPr/>
        </p:nvSpPr>
        <p:spPr>
          <a:xfrm>
            <a:off x="2438400" y="2000250"/>
            <a:ext cx="1247775" cy="514350"/>
          </a:xfrm>
          <a:prstGeom prst="rect">
            <a:avLst/>
          </a:prstGeom>
          <a:noFill/>
          <a:ln w="0">
            <a:noFill/>
            <a:prstDash val="solid"/>
          </a:ln>
        </p:spPr>
        <p:txBody>
          <a:bodyPr lIns="38100" tIns="28575" rIns="38100" bIns="28575" anchor="ctr">
            <a:normAutofit/>
          </a:bodyPr>
          <a:lstStyle/>
          <a:p>
            <a:pPr algn="ctr">
              <a:buNone/>
              <a:defRPr sz="757" b="1" i="0">
                <a:solidFill>
                  <a:srgbClr val="005096"/>
                </a:solidFill>
                <a:latin typeface="华文黑体_易方达"/>
                <a:ea typeface="华文黑体_易方达"/>
                <a:cs typeface="华文黑体_易方达"/>
              </a:defRPr>
            </a:pPr>
            <a:r>
              <a:rPr sz="757" b="1" i="0">
                <a:solidFill>
                  <a:srgbClr val="005096"/>
                </a:solidFill>
                <a:latin typeface="华文黑体_易方达"/>
                <a:ea typeface="华文黑体_易方达"/>
                <a:cs typeface="华文黑体_易方达"/>
              </a:rPr>
              <a:t>CSOP AFTY及Harvest美国基金尝试</a:t>
            </a:r>
          </a:p>
        </p:txBody>
      </p:sp>
      <p:sp>
        <p:nvSpPr>
          <p:cNvPr id="14" name="直线连接符 13">
            <a:extLst>
              <a:ext uri="{FF2B5EF4-FFF2-40B4-BE49-F238E27FC236}">
                <a16:creationId xmlns:a16="http://schemas.microsoft.com/office/drawing/2014/main" id="{79BC713C-E909-44CA-802B-9CBD674E8D7F}"/>
              </a:ext>
            </a:extLst>
          </p:cNvPr>
          <p:cNvSpPr>
            <a:spLocks noGrp="1"/>
          </p:cNvSpPr>
          <p:nvPr/>
        </p:nvSpPr>
        <p:spPr>
          <a:xfrm>
            <a:off x="2495550" y="2581275"/>
            <a:ext cx="1133475" cy="0"/>
          </a:xfrm>
          <a:prstGeom prst="line">
            <a:avLst/>
          </a:prstGeom>
          <a:noFill/>
          <a:ln w="9525">
            <a:solidFill>
              <a:srgbClr val="D7D7D7"/>
            </a:solidFill>
            <a:prstDash val="solid"/>
          </a:ln>
        </p:spPr>
        <p:txBody>
          <a:bodyPr/>
          <a:lstStyle/>
          <a:p>
            <a:endParaRPr lang="zh-CN" altLang="en-US"/>
          </a:p>
        </p:txBody>
      </p:sp>
      <p:sp>
        <p:nvSpPr>
          <p:cNvPr id="15" name="矩形 14">
            <a:extLst>
              <a:ext uri="{FF2B5EF4-FFF2-40B4-BE49-F238E27FC236}">
                <a16:creationId xmlns:a16="http://schemas.microsoft.com/office/drawing/2014/main" id="{918CED2A-D16A-4E73-AD3F-DF5FD8CDCAF4}"/>
              </a:ext>
            </a:extLst>
          </p:cNvPr>
          <p:cNvSpPr>
            <a:spLocks noGrp="1"/>
          </p:cNvSpPr>
          <p:nvPr/>
        </p:nvSpPr>
        <p:spPr>
          <a:xfrm>
            <a:off x="2438400" y="2676525"/>
            <a:ext cx="1247775" cy="1028700"/>
          </a:xfrm>
          <a:prstGeom prst="rect">
            <a:avLst/>
          </a:prstGeom>
          <a:noFill/>
          <a:ln w="0">
            <a:noFill/>
            <a:prstDash val="solid"/>
          </a:ln>
        </p:spPr>
        <p:txBody>
          <a:bodyPr lIns="38100" tIns="28575" rIns="38100" bIns="28575" anchor="t">
            <a:normAutofit/>
          </a:bodyPr>
          <a:lstStyle/>
          <a:p>
            <a:pPr algn="ctr">
              <a:buNone/>
              <a:defRPr sz="660" b="0" i="0">
                <a:solidFill>
                  <a:srgbClr val="3C3C3C"/>
                </a:solidFill>
                <a:latin typeface="华文黑体_易方达"/>
                <a:ea typeface="华文黑体_易方达"/>
                <a:cs typeface="华文黑体_易方达"/>
              </a:defRPr>
            </a:pPr>
            <a:r>
              <a:rPr sz="660" b="0" i="0">
                <a:solidFill>
                  <a:srgbClr val="3C3C3C"/>
                </a:solidFill>
                <a:latin typeface="华文黑体_易方达"/>
                <a:ea typeface="华文黑体_易方达"/>
                <a:cs typeface="华文黑体_易方达"/>
              </a:rPr>
              <a:t>AFTY于2024年清算；Harvest直接发行未形成规模/未启动</a:t>
            </a:r>
          </a:p>
        </p:txBody>
      </p:sp>
      <p:sp>
        <p:nvSpPr>
          <p:cNvPr id="16" name="椭圆 15">
            <a:extLst>
              <a:ext uri="{FF2B5EF4-FFF2-40B4-BE49-F238E27FC236}">
                <a16:creationId xmlns:a16="http://schemas.microsoft.com/office/drawing/2014/main" id="{2136AB36-23C7-4478-91F2-FA13BD7ECD91}"/>
              </a:ext>
            </a:extLst>
          </p:cNvPr>
          <p:cNvSpPr>
            <a:spLocks noGrp="1"/>
          </p:cNvSpPr>
          <p:nvPr/>
        </p:nvSpPr>
        <p:spPr>
          <a:xfrm>
            <a:off x="4581525" y="1438275"/>
            <a:ext cx="219075" cy="219075"/>
          </a:xfrm>
          <a:prstGeom prst="ellipse">
            <a:avLst/>
          </a:prstGeom>
          <a:solidFill>
            <a:srgbClr val="FFC819"/>
          </a:solidFill>
          <a:ln w="19050">
            <a:solidFill>
              <a:srgbClr val="FFFFFF"/>
            </a:solidFill>
            <a:prstDash val="solid"/>
          </a:ln>
        </p:spPr>
        <p:txBody>
          <a:bodyPr/>
          <a:lstStyle/>
          <a:p>
            <a:endParaRPr lang="zh-CN" altLang="en-US"/>
          </a:p>
        </p:txBody>
      </p:sp>
      <p:sp>
        <p:nvSpPr>
          <p:cNvPr id="17" name="矩形 16">
            <a:extLst>
              <a:ext uri="{FF2B5EF4-FFF2-40B4-BE49-F238E27FC236}">
                <a16:creationId xmlns:a16="http://schemas.microsoft.com/office/drawing/2014/main" id="{4E96F3E3-1F4C-4E64-8AE6-0B000968CC0C}"/>
              </a:ext>
            </a:extLst>
          </p:cNvPr>
          <p:cNvSpPr>
            <a:spLocks noGrp="1"/>
          </p:cNvSpPr>
          <p:nvPr/>
        </p:nvSpPr>
        <p:spPr>
          <a:xfrm>
            <a:off x="3971925" y="971550"/>
            <a:ext cx="1438275" cy="381000"/>
          </a:xfrm>
          <a:prstGeom prst="rect">
            <a:avLst/>
          </a:prstGeom>
          <a:noFill/>
          <a:ln w="0">
            <a:noFill/>
            <a:prstDash val="solid"/>
          </a:ln>
        </p:spPr>
        <p:txBody>
          <a:bodyPr lIns="38100" tIns="28575" rIns="38100" bIns="28575" anchor="ctr">
            <a:normAutofit/>
          </a:bodyPr>
          <a:lstStyle/>
          <a:p>
            <a:pPr algn="ctr">
              <a:buNone/>
              <a:defRPr sz="855" b="1" i="0">
                <a:solidFill>
                  <a:srgbClr val="005096"/>
                </a:solidFill>
                <a:latin typeface="华文黑体_易方达"/>
                <a:ea typeface="华文黑体_易方达"/>
                <a:cs typeface="华文黑体_易方达"/>
              </a:defRPr>
            </a:pPr>
            <a:r>
              <a:rPr sz="855" b="1" i="0">
                <a:solidFill>
                  <a:srgbClr val="005096"/>
                </a:solidFill>
                <a:latin typeface="华文黑体_易方达"/>
                <a:ea typeface="华文黑体_易方达"/>
                <a:cs typeface="华文黑体_易方达"/>
              </a:rPr>
              <a:t>历史：品牌合作</a:t>
            </a:r>
          </a:p>
        </p:txBody>
      </p:sp>
      <p:sp>
        <p:nvSpPr>
          <p:cNvPr id="18" name="圆角矩形 17">
            <a:extLst>
              <a:ext uri="{FF2B5EF4-FFF2-40B4-BE49-F238E27FC236}">
                <a16:creationId xmlns:a16="http://schemas.microsoft.com/office/drawing/2014/main" id="{3B5D43E2-3E83-4C08-B8F9-46C506F03ADD}"/>
              </a:ext>
            </a:extLst>
          </p:cNvPr>
          <p:cNvSpPr>
            <a:spLocks noGrp="1"/>
          </p:cNvSpPr>
          <p:nvPr/>
        </p:nvSpPr>
        <p:spPr>
          <a:xfrm>
            <a:off x="3971925" y="1876425"/>
            <a:ext cx="1438275" cy="1981200"/>
          </a:xfrm>
          <a:prstGeom prst="roundRect">
            <a:avLst>
              <a:gd name="adj" fmla="val 1325"/>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9" name="矩形 18">
            <a:extLst>
              <a:ext uri="{FF2B5EF4-FFF2-40B4-BE49-F238E27FC236}">
                <a16:creationId xmlns:a16="http://schemas.microsoft.com/office/drawing/2014/main" id="{6EE5D666-AB38-4168-95C1-FC1E9AD426C2}"/>
              </a:ext>
            </a:extLst>
          </p:cNvPr>
          <p:cNvSpPr>
            <a:spLocks noGrp="1"/>
          </p:cNvSpPr>
          <p:nvPr/>
        </p:nvSpPr>
        <p:spPr>
          <a:xfrm>
            <a:off x="4067175" y="2000250"/>
            <a:ext cx="1247775" cy="514350"/>
          </a:xfrm>
          <a:prstGeom prst="rect">
            <a:avLst/>
          </a:prstGeom>
          <a:noFill/>
          <a:ln w="0">
            <a:noFill/>
            <a:prstDash val="solid"/>
          </a:ln>
        </p:spPr>
        <p:txBody>
          <a:bodyPr lIns="38100" tIns="28575" rIns="38100" bIns="28575" anchor="ctr">
            <a:normAutofit/>
          </a:bodyPr>
          <a:lstStyle/>
          <a:p>
            <a:pPr algn="ctr">
              <a:buNone/>
              <a:defRPr sz="757" b="1" i="0">
                <a:solidFill>
                  <a:srgbClr val="005096"/>
                </a:solidFill>
                <a:latin typeface="华文黑体_易方达"/>
                <a:ea typeface="华文黑体_易方达"/>
                <a:cs typeface="华文黑体_易方达"/>
              </a:defRPr>
            </a:pPr>
            <a:r>
              <a:rPr sz="757" b="1" i="0">
                <a:solidFill>
                  <a:srgbClr val="005096"/>
                </a:solidFill>
                <a:latin typeface="华文黑体_易方达"/>
                <a:ea typeface="华文黑体_易方达"/>
                <a:cs typeface="华文黑体_易方达"/>
              </a:rPr>
              <a:t>VanEck-ChinaAMC合作</a:t>
            </a:r>
          </a:p>
        </p:txBody>
      </p:sp>
      <p:sp>
        <p:nvSpPr>
          <p:cNvPr id="20" name="直线连接符 19">
            <a:extLst>
              <a:ext uri="{FF2B5EF4-FFF2-40B4-BE49-F238E27FC236}">
                <a16:creationId xmlns:a16="http://schemas.microsoft.com/office/drawing/2014/main" id="{B1251664-433F-4510-B9C2-2BE6C8AB37B7}"/>
              </a:ext>
            </a:extLst>
          </p:cNvPr>
          <p:cNvSpPr>
            <a:spLocks noGrp="1"/>
          </p:cNvSpPr>
          <p:nvPr/>
        </p:nvSpPr>
        <p:spPr>
          <a:xfrm>
            <a:off x="4124325" y="2581275"/>
            <a:ext cx="1133475" cy="0"/>
          </a:xfrm>
          <a:prstGeom prst="line">
            <a:avLst/>
          </a:prstGeom>
          <a:noFill/>
          <a:ln w="9525">
            <a:solidFill>
              <a:srgbClr val="D7D7D7"/>
            </a:solidFill>
            <a:prstDash val="solid"/>
          </a:ln>
        </p:spPr>
        <p:txBody>
          <a:bodyPr/>
          <a:lstStyle/>
          <a:p>
            <a:endParaRPr lang="zh-CN" altLang="en-US"/>
          </a:p>
        </p:txBody>
      </p:sp>
      <p:sp>
        <p:nvSpPr>
          <p:cNvPr id="21" name="矩形 20">
            <a:extLst>
              <a:ext uri="{FF2B5EF4-FFF2-40B4-BE49-F238E27FC236}">
                <a16:creationId xmlns:a16="http://schemas.microsoft.com/office/drawing/2014/main" id="{D92B994C-4300-4229-A5BE-D37D8E13196C}"/>
              </a:ext>
            </a:extLst>
          </p:cNvPr>
          <p:cNvSpPr>
            <a:spLocks noGrp="1"/>
          </p:cNvSpPr>
          <p:nvPr/>
        </p:nvSpPr>
        <p:spPr>
          <a:xfrm>
            <a:off x="4067175" y="2676525"/>
            <a:ext cx="1247775" cy="1028700"/>
          </a:xfrm>
          <a:prstGeom prst="rect">
            <a:avLst/>
          </a:prstGeom>
          <a:noFill/>
          <a:ln w="0">
            <a:noFill/>
            <a:prstDash val="solid"/>
          </a:ln>
        </p:spPr>
        <p:txBody>
          <a:bodyPr lIns="38100" tIns="28575" rIns="38100" bIns="28575" anchor="t">
            <a:normAutofit/>
          </a:bodyPr>
          <a:lstStyle/>
          <a:p>
            <a:pPr algn="ctr">
              <a:buNone/>
              <a:defRPr sz="660" b="0" i="0">
                <a:solidFill>
                  <a:srgbClr val="3C3C3C"/>
                </a:solidFill>
                <a:latin typeface="华文黑体_易方达"/>
                <a:ea typeface="华文黑体_易方达"/>
                <a:cs typeface="华文黑体_易方达"/>
              </a:defRPr>
            </a:pPr>
            <a:r>
              <a:rPr sz="660" b="0" i="0">
                <a:solidFill>
                  <a:srgbClr val="3C3C3C"/>
                </a:solidFill>
                <a:latin typeface="华文黑体_易方达"/>
                <a:ea typeface="华文黑体_易方达"/>
                <a:cs typeface="华文黑体_易方达"/>
              </a:rPr>
              <a:t>关系逐步弱化或移除，单纯品牌联名难形成长期壁垒</a:t>
            </a:r>
          </a:p>
        </p:txBody>
      </p:sp>
      <p:sp>
        <p:nvSpPr>
          <p:cNvPr id="22" name="椭圆 21">
            <a:extLst>
              <a:ext uri="{FF2B5EF4-FFF2-40B4-BE49-F238E27FC236}">
                <a16:creationId xmlns:a16="http://schemas.microsoft.com/office/drawing/2014/main" id="{62856ECA-462E-4EE8-95C0-53A0FCB6AFF2}"/>
              </a:ext>
            </a:extLst>
          </p:cNvPr>
          <p:cNvSpPr>
            <a:spLocks noGrp="1"/>
          </p:cNvSpPr>
          <p:nvPr/>
        </p:nvSpPr>
        <p:spPr>
          <a:xfrm>
            <a:off x="6210300" y="1438275"/>
            <a:ext cx="219075" cy="219075"/>
          </a:xfrm>
          <a:prstGeom prst="ellipse">
            <a:avLst/>
          </a:prstGeom>
          <a:solidFill>
            <a:srgbClr val="1EB9E1"/>
          </a:solidFill>
          <a:ln w="19050">
            <a:solidFill>
              <a:srgbClr val="FFFFFF"/>
            </a:solidFill>
            <a:prstDash val="solid"/>
          </a:ln>
        </p:spPr>
        <p:txBody>
          <a:bodyPr/>
          <a:lstStyle/>
          <a:p>
            <a:endParaRPr lang="zh-CN" altLang="en-US"/>
          </a:p>
        </p:txBody>
      </p:sp>
      <p:sp>
        <p:nvSpPr>
          <p:cNvPr id="23" name="矩形 22">
            <a:extLst>
              <a:ext uri="{FF2B5EF4-FFF2-40B4-BE49-F238E27FC236}">
                <a16:creationId xmlns:a16="http://schemas.microsoft.com/office/drawing/2014/main" id="{1089BF6E-FF39-4F8A-9287-524A29580E41}"/>
              </a:ext>
            </a:extLst>
          </p:cNvPr>
          <p:cNvSpPr>
            <a:spLocks noGrp="1"/>
          </p:cNvSpPr>
          <p:nvPr/>
        </p:nvSpPr>
        <p:spPr>
          <a:xfrm>
            <a:off x="5600700" y="971550"/>
            <a:ext cx="1438275" cy="381000"/>
          </a:xfrm>
          <a:prstGeom prst="rect">
            <a:avLst/>
          </a:prstGeom>
          <a:noFill/>
          <a:ln w="0">
            <a:noFill/>
            <a:prstDash val="solid"/>
          </a:ln>
        </p:spPr>
        <p:txBody>
          <a:bodyPr lIns="38100" tIns="28575" rIns="38100" bIns="28575" anchor="ctr">
            <a:normAutofit/>
          </a:bodyPr>
          <a:lstStyle/>
          <a:p>
            <a:pPr algn="ctr">
              <a:buNone/>
              <a:defRPr sz="855" b="1" i="0">
                <a:solidFill>
                  <a:srgbClr val="005096"/>
                </a:solidFill>
                <a:latin typeface="华文黑体_易方达"/>
                <a:ea typeface="华文黑体_易方达"/>
                <a:cs typeface="华文黑体_易方达"/>
              </a:defRPr>
            </a:pPr>
            <a:r>
              <a:rPr sz="855" b="1" i="0">
                <a:solidFill>
                  <a:srgbClr val="005096"/>
                </a:solidFill>
                <a:latin typeface="华文黑体_易方达"/>
                <a:ea typeface="华文黑体_易方达"/>
                <a:cs typeface="华文黑体_易方达"/>
              </a:rPr>
              <a:t>当前主流</a:t>
            </a:r>
          </a:p>
        </p:txBody>
      </p:sp>
      <p:sp>
        <p:nvSpPr>
          <p:cNvPr id="24" name="圆角矩形 23">
            <a:extLst>
              <a:ext uri="{FF2B5EF4-FFF2-40B4-BE49-F238E27FC236}">
                <a16:creationId xmlns:a16="http://schemas.microsoft.com/office/drawing/2014/main" id="{5CDF1A48-D7DA-4250-A771-283C46863464}"/>
              </a:ext>
            </a:extLst>
          </p:cNvPr>
          <p:cNvSpPr>
            <a:spLocks noGrp="1"/>
          </p:cNvSpPr>
          <p:nvPr/>
        </p:nvSpPr>
        <p:spPr>
          <a:xfrm>
            <a:off x="5600700" y="1876425"/>
            <a:ext cx="1438275" cy="1981200"/>
          </a:xfrm>
          <a:prstGeom prst="roundRect">
            <a:avLst>
              <a:gd name="adj" fmla="val 1325"/>
            </a:avLst>
          </a:prstGeom>
          <a:solidFill>
            <a:srgbClr val="EAF7FB"/>
          </a:solidFill>
          <a:ln w="7144">
            <a:solidFill>
              <a:srgbClr val="61CBE5"/>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25" name="矩形 24">
            <a:extLst>
              <a:ext uri="{FF2B5EF4-FFF2-40B4-BE49-F238E27FC236}">
                <a16:creationId xmlns:a16="http://schemas.microsoft.com/office/drawing/2014/main" id="{FDB460A1-3126-4191-9C7C-BD230C39C709}"/>
              </a:ext>
            </a:extLst>
          </p:cNvPr>
          <p:cNvSpPr>
            <a:spLocks noGrp="1"/>
          </p:cNvSpPr>
          <p:nvPr/>
        </p:nvSpPr>
        <p:spPr>
          <a:xfrm>
            <a:off x="5695950" y="2000250"/>
            <a:ext cx="1247775" cy="514350"/>
          </a:xfrm>
          <a:prstGeom prst="rect">
            <a:avLst/>
          </a:prstGeom>
          <a:noFill/>
          <a:ln w="0">
            <a:noFill/>
            <a:prstDash val="solid"/>
          </a:ln>
        </p:spPr>
        <p:txBody>
          <a:bodyPr lIns="38100" tIns="28575" rIns="38100" bIns="28575" anchor="ctr">
            <a:normAutofit/>
          </a:bodyPr>
          <a:lstStyle/>
          <a:p>
            <a:pPr algn="ctr">
              <a:buNone/>
              <a:defRPr sz="757" b="1" i="0">
                <a:solidFill>
                  <a:srgbClr val="005096"/>
                </a:solidFill>
                <a:latin typeface="华文黑体_易方达"/>
                <a:ea typeface="华文黑体_易方达"/>
                <a:cs typeface="华文黑体_易方达"/>
              </a:defRPr>
            </a:pPr>
            <a:r>
              <a:rPr sz="757" b="1" i="0">
                <a:solidFill>
                  <a:srgbClr val="005096"/>
                </a:solidFill>
                <a:latin typeface="华文黑体_易方达"/>
                <a:ea typeface="华文黑体_易方达"/>
                <a:cs typeface="华文黑体_易方达"/>
              </a:rPr>
              <a:t>美国Sponsor + 香港中资sub-advisor</a:t>
            </a:r>
          </a:p>
        </p:txBody>
      </p:sp>
      <p:sp>
        <p:nvSpPr>
          <p:cNvPr id="26" name="直线连接符 25">
            <a:extLst>
              <a:ext uri="{FF2B5EF4-FFF2-40B4-BE49-F238E27FC236}">
                <a16:creationId xmlns:a16="http://schemas.microsoft.com/office/drawing/2014/main" id="{22428532-6F8D-4079-B45D-FE546A98352D}"/>
              </a:ext>
            </a:extLst>
          </p:cNvPr>
          <p:cNvSpPr>
            <a:spLocks noGrp="1"/>
          </p:cNvSpPr>
          <p:nvPr/>
        </p:nvSpPr>
        <p:spPr>
          <a:xfrm>
            <a:off x="5753100" y="2581275"/>
            <a:ext cx="1133475" cy="0"/>
          </a:xfrm>
          <a:prstGeom prst="line">
            <a:avLst/>
          </a:prstGeom>
          <a:noFill/>
          <a:ln w="9525">
            <a:solidFill>
              <a:srgbClr val="D7D7D7"/>
            </a:solidFill>
            <a:prstDash val="solid"/>
          </a:ln>
        </p:spPr>
        <p:txBody>
          <a:bodyPr/>
          <a:lstStyle/>
          <a:p>
            <a:endParaRPr lang="zh-CN" altLang="en-US"/>
          </a:p>
        </p:txBody>
      </p:sp>
      <p:sp>
        <p:nvSpPr>
          <p:cNvPr id="27" name="矩形 26">
            <a:extLst>
              <a:ext uri="{FF2B5EF4-FFF2-40B4-BE49-F238E27FC236}">
                <a16:creationId xmlns:a16="http://schemas.microsoft.com/office/drawing/2014/main" id="{7120F69D-B84B-47FA-B05C-FA054B35018E}"/>
              </a:ext>
            </a:extLst>
          </p:cNvPr>
          <p:cNvSpPr>
            <a:spLocks noGrp="1"/>
          </p:cNvSpPr>
          <p:nvPr/>
        </p:nvSpPr>
        <p:spPr>
          <a:xfrm>
            <a:off x="5695950" y="2676525"/>
            <a:ext cx="1247775" cy="1028700"/>
          </a:xfrm>
          <a:prstGeom prst="rect">
            <a:avLst/>
          </a:prstGeom>
          <a:noFill/>
          <a:ln w="0">
            <a:noFill/>
            <a:prstDash val="solid"/>
          </a:ln>
        </p:spPr>
        <p:txBody>
          <a:bodyPr lIns="38100" tIns="28575" rIns="38100" bIns="28575" anchor="t">
            <a:normAutofit/>
          </a:bodyPr>
          <a:lstStyle/>
          <a:p>
            <a:pPr algn="ctr">
              <a:buNone/>
              <a:defRPr sz="660" b="0" i="0">
                <a:solidFill>
                  <a:srgbClr val="3C3C3C"/>
                </a:solidFill>
                <a:latin typeface="华文黑体_易方达"/>
                <a:ea typeface="华文黑体_易方达"/>
                <a:cs typeface="华文黑体_易方达"/>
              </a:defRPr>
            </a:pPr>
            <a:r>
              <a:rPr sz="660" b="0" i="0">
                <a:solidFill>
                  <a:srgbClr val="3C3C3C"/>
                </a:solidFill>
                <a:latin typeface="华文黑体_易方达"/>
                <a:ea typeface="华文黑体_易方达"/>
                <a:cs typeface="华文黑体_易方达"/>
              </a:rPr>
              <a:t>法定责任、分销与交易生态留在美国平台；中资输出本土投研</a:t>
            </a:r>
          </a:p>
        </p:txBody>
      </p:sp>
      <p:sp>
        <p:nvSpPr>
          <p:cNvPr id="28" name="椭圆 27">
            <a:extLst>
              <a:ext uri="{FF2B5EF4-FFF2-40B4-BE49-F238E27FC236}">
                <a16:creationId xmlns:a16="http://schemas.microsoft.com/office/drawing/2014/main" id="{7A084830-321B-42EE-A029-209F2661D5DC}"/>
              </a:ext>
            </a:extLst>
          </p:cNvPr>
          <p:cNvSpPr>
            <a:spLocks noGrp="1"/>
          </p:cNvSpPr>
          <p:nvPr/>
        </p:nvSpPr>
        <p:spPr>
          <a:xfrm>
            <a:off x="7839075" y="1438275"/>
            <a:ext cx="219075" cy="219075"/>
          </a:xfrm>
          <a:prstGeom prst="ellipse">
            <a:avLst/>
          </a:prstGeom>
          <a:solidFill>
            <a:srgbClr val="2E8B78"/>
          </a:solidFill>
          <a:ln w="19050">
            <a:solidFill>
              <a:srgbClr val="FFFFFF"/>
            </a:solidFill>
            <a:prstDash val="solid"/>
          </a:ln>
        </p:spPr>
        <p:txBody>
          <a:bodyPr/>
          <a:lstStyle/>
          <a:p>
            <a:endParaRPr lang="zh-CN" altLang="en-US"/>
          </a:p>
        </p:txBody>
      </p:sp>
      <p:sp>
        <p:nvSpPr>
          <p:cNvPr id="29" name="矩形 28">
            <a:extLst>
              <a:ext uri="{FF2B5EF4-FFF2-40B4-BE49-F238E27FC236}">
                <a16:creationId xmlns:a16="http://schemas.microsoft.com/office/drawing/2014/main" id="{E43E822A-092A-41F2-84DB-4F0343032286}"/>
              </a:ext>
            </a:extLst>
          </p:cNvPr>
          <p:cNvSpPr>
            <a:spLocks noGrp="1"/>
          </p:cNvSpPr>
          <p:nvPr/>
        </p:nvSpPr>
        <p:spPr>
          <a:xfrm>
            <a:off x="7229475" y="971550"/>
            <a:ext cx="1438275" cy="381000"/>
          </a:xfrm>
          <a:prstGeom prst="rect">
            <a:avLst/>
          </a:prstGeom>
          <a:noFill/>
          <a:ln w="0">
            <a:noFill/>
            <a:prstDash val="solid"/>
          </a:ln>
        </p:spPr>
        <p:txBody>
          <a:bodyPr lIns="38100" tIns="28575" rIns="38100" bIns="28575" anchor="ctr">
            <a:normAutofit/>
          </a:bodyPr>
          <a:lstStyle/>
          <a:p>
            <a:pPr algn="ctr">
              <a:buNone/>
              <a:defRPr sz="855" b="1" i="0">
                <a:solidFill>
                  <a:srgbClr val="005096"/>
                </a:solidFill>
                <a:latin typeface="华文黑体_易方达"/>
                <a:ea typeface="华文黑体_易方达"/>
                <a:cs typeface="华文黑体_易方达"/>
              </a:defRPr>
            </a:pPr>
            <a:r>
              <a:rPr sz="855" b="1" i="0">
                <a:solidFill>
                  <a:srgbClr val="005096"/>
                </a:solidFill>
                <a:latin typeface="华文黑体_易方达"/>
                <a:ea typeface="华文黑体_易方达"/>
                <a:cs typeface="华文黑体_易方达"/>
              </a:rPr>
              <a:t>新方向</a:t>
            </a:r>
          </a:p>
        </p:txBody>
      </p:sp>
      <p:sp>
        <p:nvSpPr>
          <p:cNvPr id="30" name="圆角矩形 29">
            <a:extLst>
              <a:ext uri="{FF2B5EF4-FFF2-40B4-BE49-F238E27FC236}">
                <a16:creationId xmlns:a16="http://schemas.microsoft.com/office/drawing/2014/main" id="{FE82D580-329E-4F39-B78D-26EC8318C3BF}"/>
              </a:ext>
            </a:extLst>
          </p:cNvPr>
          <p:cNvSpPr>
            <a:spLocks noGrp="1"/>
          </p:cNvSpPr>
          <p:nvPr/>
        </p:nvSpPr>
        <p:spPr>
          <a:xfrm>
            <a:off x="7229475" y="1876425"/>
            <a:ext cx="1438275" cy="1981200"/>
          </a:xfrm>
          <a:prstGeom prst="roundRect">
            <a:avLst>
              <a:gd name="adj" fmla="val 1325"/>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31" name="矩形 30">
            <a:extLst>
              <a:ext uri="{FF2B5EF4-FFF2-40B4-BE49-F238E27FC236}">
                <a16:creationId xmlns:a16="http://schemas.microsoft.com/office/drawing/2014/main" id="{2464DC69-7E36-4529-B7D4-40D7D1A08BC4}"/>
              </a:ext>
            </a:extLst>
          </p:cNvPr>
          <p:cNvSpPr>
            <a:spLocks noGrp="1"/>
          </p:cNvSpPr>
          <p:nvPr/>
        </p:nvSpPr>
        <p:spPr>
          <a:xfrm>
            <a:off x="7324725" y="2000250"/>
            <a:ext cx="1247775" cy="514350"/>
          </a:xfrm>
          <a:prstGeom prst="rect">
            <a:avLst/>
          </a:prstGeom>
          <a:noFill/>
          <a:ln w="0">
            <a:noFill/>
            <a:prstDash val="solid"/>
          </a:ln>
        </p:spPr>
        <p:txBody>
          <a:bodyPr lIns="38100" tIns="28575" rIns="38100" bIns="28575" anchor="ctr">
            <a:normAutofit/>
          </a:bodyPr>
          <a:lstStyle/>
          <a:p>
            <a:pPr algn="ctr">
              <a:buNone/>
              <a:defRPr sz="757" b="1" i="0">
                <a:solidFill>
                  <a:srgbClr val="005096"/>
                </a:solidFill>
                <a:latin typeface="华文黑体_易方达"/>
                <a:ea typeface="华文黑体_易方达"/>
                <a:cs typeface="华文黑体_易方达"/>
              </a:defRPr>
            </a:pPr>
            <a:r>
              <a:rPr sz="757" b="1" i="0">
                <a:solidFill>
                  <a:srgbClr val="005096"/>
                </a:solidFill>
                <a:latin typeface="华文黑体_易方达"/>
                <a:ea typeface="华文黑体_易方达"/>
                <a:cs typeface="华文黑体_易方达"/>
              </a:rPr>
              <a:t>指数IP + 技术主题共同开发</a:t>
            </a:r>
          </a:p>
        </p:txBody>
      </p:sp>
      <p:sp>
        <p:nvSpPr>
          <p:cNvPr id="32" name="直线连接符 31">
            <a:extLst>
              <a:ext uri="{FF2B5EF4-FFF2-40B4-BE49-F238E27FC236}">
                <a16:creationId xmlns:a16="http://schemas.microsoft.com/office/drawing/2014/main" id="{B36E8032-8144-4574-9B9C-65EAC12DA6DF}"/>
              </a:ext>
            </a:extLst>
          </p:cNvPr>
          <p:cNvSpPr>
            <a:spLocks noGrp="1"/>
          </p:cNvSpPr>
          <p:nvPr/>
        </p:nvSpPr>
        <p:spPr>
          <a:xfrm>
            <a:off x="7381875" y="2581275"/>
            <a:ext cx="1133475" cy="0"/>
          </a:xfrm>
          <a:prstGeom prst="line">
            <a:avLst/>
          </a:prstGeom>
          <a:noFill/>
          <a:ln w="9525">
            <a:solidFill>
              <a:srgbClr val="D7D7D7"/>
            </a:solidFill>
            <a:prstDash val="solid"/>
          </a:ln>
        </p:spPr>
        <p:txBody>
          <a:bodyPr/>
          <a:lstStyle/>
          <a:p>
            <a:endParaRPr lang="zh-CN" altLang="en-US"/>
          </a:p>
        </p:txBody>
      </p:sp>
      <p:sp>
        <p:nvSpPr>
          <p:cNvPr id="33" name="矩形 32">
            <a:extLst>
              <a:ext uri="{FF2B5EF4-FFF2-40B4-BE49-F238E27FC236}">
                <a16:creationId xmlns:a16="http://schemas.microsoft.com/office/drawing/2014/main" id="{D2AC4CA7-7A0C-4999-9B52-4FE1FCAE4480}"/>
              </a:ext>
            </a:extLst>
          </p:cNvPr>
          <p:cNvSpPr>
            <a:spLocks noGrp="1"/>
          </p:cNvSpPr>
          <p:nvPr/>
        </p:nvSpPr>
        <p:spPr>
          <a:xfrm>
            <a:off x="7324725" y="2676525"/>
            <a:ext cx="1247775" cy="1028700"/>
          </a:xfrm>
          <a:prstGeom prst="rect">
            <a:avLst/>
          </a:prstGeom>
          <a:noFill/>
          <a:ln w="0">
            <a:noFill/>
            <a:prstDash val="solid"/>
          </a:ln>
        </p:spPr>
        <p:txBody>
          <a:bodyPr lIns="38100" tIns="28575" rIns="38100" bIns="28575" anchor="t">
            <a:normAutofit/>
          </a:bodyPr>
          <a:lstStyle/>
          <a:p>
            <a:pPr algn="ctr">
              <a:buNone/>
              <a:defRPr sz="660" b="0" i="0">
                <a:solidFill>
                  <a:srgbClr val="3C3C3C"/>
                </a:solidFill>
                <a:latin typeface="华文黑体_易方达"/>
                <a:ea typeface="华文黑体_易方达"/>
                <a:cs typeface="华文黑体_易方达"/>
              </a:defRPr>
            </a:pPr>
            <a:r>
              <a:rPr sz="660" b="0" i="0">
                <a:solidFill>
                  <a:srgbClr val="3C3C3C"/>
                </a:solidFill>
                <a:latin typeface="华文黑体_易方达"/>
                <a:ea typeface="华文黑体_易方达"/>
                <a:cs typeface="华文黑体_易方达"/>
              </a:rPr>
              <a:t>CNQQ代表更轻资产的合作方式，适合中资机构跨境输出研究品牌</a:t>
            </a:r>
          </a:p>
        </p:txBody>
      </p:sp>
      <p:sp>
        <p:nvSpPr>
          <p:cNvPr id="34" name="圆角矩形 33">
            <a:extLst>
              <a:ext uri="{FF2B5EF4-FFF2-40B4-BE49-F238E27FC236}">
                <a16:creationId xmlns:a16="http://schemas.microsoft.com/office/drawing/2014/main" id="{F50BA52F-7A37-463B-9615-4044A2D54611}"/>
              </a:ext>
            </a:extLst>
          </p:cNvPr>
          <p:cNvSpPr>
            <a:spLocks noGrp="1"/>
          </p:cNvSpPr>
          <p:nvPr/>
        </p:nvSpPr>
        <p:spPr>
          <a:xfrm>
            <a:off x="876300" y="4114800"/>
            <a:ext cx="7143750" cy="371475"/>
          </a:xfrm>
          <a:prstGeom prst="roundRect">
            <a:avLst>
              <a:gd name="adj" fmla="val 5128"/>
            </a:avLst>
          </a:prstGeom>
          <a:solidFill>
            <a:srgbClr val="005096"/>
          </a:solidFill>
          <a:ln w="0">
            <a:noFill/>
            <a:prstDash val="solid"/>
          </a:ln>
        </p:spPr>
        <p:txBody>
          <a:bodyPr/>
          <a:lstStyle/>
          <a:p>
            <a:endParaRPr lang="zh-CN" altLang="en-US"/>
          </a:p>
        </p:txBody>
      </p:sp>
      <p:sp>
        <p:nvSpPr>
          <p:cNvPr id="35" name="矩形 34">
            <a:extLst>
              <a:ext uri="{FF2B5EF4-FFF2-40B4-BE49-F238E27FC236}">
                <a16:creationId xmlns:a16="http://schemas.microsoft.com/office/drawing/2014/main" id="{5427AB14-69B4-42DD-94CE-E2A7D20E3632}"/>
              </a:ext>
            </a:extLst>
          </p:cNvPr>
          <p:cNvSpPr>
            <a:spLocks noGrp="1"/>
          </p:cNvSpPr>
          <p:nvPr/>
        </p:nvSpPr>
        <p:spPr>
          <a:xfrm>
            <a:off x="942975" y="4162425"/>
            <a:ext cx="7010400" cy="276225"/>
          </a:xfrm>
          <a:prstGeom prst="rect">
            <a:avLst/>
          </a:prstGeom>
          <a:noFill/>
          <a:ln w="0">
            <a:noFill/>
            <a:prstDash val="solid"/>
          </a:ln>
        </p:spPr>
        <p:txBody>
          <a:bodyPr lIns="38100" tIns="28575" rIns="38100" bIns="28575" anchor="ctr">
            <a:normAutofit/>
          </a:bodyPr>
          <a:lstStyle/>
          <a:p>
            <a:pPr algn="ctr">
              <a:buNone/>
              <a:defRPr sz="765" b="1" i="0">
                <a:solidFill>
                  <a:srgbClr val="FFFFFF"/>
                </a:solidFill>
                <a:latin typeface="华文黑体_易方达"/>
                <a:ea typeface="华文黑体_易方达"/>
                <a:cs typeface="华文黑体_易方达"/>
              </a:defRPr>
            </a:pPr>
            <a:r>
              <a:rPr sz="765" b="1" i="0">
                <a:solidFill>
                  <a:srgbClr val="FFFFFF"/>
                </a:solidFill>
                <a:latin typeface="华文黑体_易方达"/>
                <a:ea typeface="华文黑体_易方达"/>
                <a:cs typeface="华文黑体_易方达"/>
              </a:rPr>
              <a:t>经验：美国合规主体和本地分销不可替代；中资机构更适合以可验证的投研、指数和组合管理能力嵌入现有平台。</a:t>
            </a:r>
          </a:p>
        </p:txBody>
      </p:sp>
      <p:sp>
        <p:nvSpPr>
          <p:cNvPr id="36" name="矩形 35">
            <a:extLst>
              <a:ext uri="{FF2B5EF4-FFF2-40B4-BE49-F238E27FC236}">
                <a16:creationId xmlns:a16="http://schemas.microsoft.com/office/drawing/2014/main" id="{54CDAD7D-F3E1-4F0C-8A59-E23EA9A67141}"/>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资料来源：美国Domicile大中华基金中资管理人参与模式分析；SEC与发行人公开文件</a:t>
            </a:r>
          </a:p>
        </p:txBody>
      </p:sp>
    </p:spTree>
    <p:extLst>
      <p:ext uri="{BB962C8B-B14F-4D97-AF65-F5344CB8AC3E}">
        <p14:creationId xmlns:p14="http://schemas.microsoft.com/office/powerpoint/2010/main" val="1179745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650" b="1">
                <a:solidFill>
                  <a:srgbClr val="FFFFFF"/>
                </a:solidFill>
              </a:defRPr>
            </a:pPr>
            <a:r>
              <a:rPr sz="1650" b="1">
                <a:solidFill>
                  <a:srgbClr val="FFFFFF"/>
                </a:solidFill>
                <a:latin typeface="+mn-ea"/>
                <a:ea typeface="+mn-ea"/>
                <a:cs typeface="+mn-ea"/>
              </a:rPr>
              <a:t>近一年美国新发5只产品，主题聚焦AI、半导体和日内杠杆工具</a:t>
            </a:r>
          </a:p>
        </p:txBody>
      </p:sp>
      <p:graphicFrame>
        <p:nvGraphicFramePr>
          <p:cNvPr id="16" name="表格 15"/>
          <p:cNvGraphicFramePr/>
          <p:nvPr/>
        </p:nvGraphicFramePr>
        <p:xfrm>
          <a:off x="323850" y="1009650"/>
          <a:ext cx="8210550" cy="2333625"/>
        </p:xfrm>
        <a:graphic>
          <a:graphicData uri="http://schemas.openxmlformats.org/drawingml/2006/table">
            <a:tbl>
              <a:tblPr/>
              <a:tblGrid>
                <a:gridCol w="787313">
                  <a:extLst>
                    <a:ext uri="{9D8B030D-6E8A-4147-A177-3AD203B41FA5}">
                      <a16:colId xmlns:a16="http://schemas.microsoft.com/office/drawing/2014/main" val="20000"/>
                    </a:ext>
                  </a:extLst>
                </a:gridCol>
                <a:gridCol w="1124733">
                  <a:extLst>
                    <a:ext uri="{9D8B030D-6E8A-4147-A177-3AD203B41FA5}">
                      <a16:colId xmlns:a16="http://schemas.microsoft.com/office/drawing/2014/main" val="20001"/>
                    </a:ext>
                  </a:extLst>
                </a:gridCol>
                <a:gridCol w="1574626">
                  <a:extLst>
                    <a:ext uri="{9D8B030D-6E8A-4147-A177-3AD203B41FA5}">
                      <a16:colId xmlns:a16="http://schemas.microsoft.com/office/drawing/2014/main" val="20002"/>
                    </a:ext>
                  </a:extLst>
                </a:gridCol>
                <a:gridCol w="1518389">
                  <a:extLst>
                    <a:ext uri="{9D8B030D-6E8A-4147-A177-3AD203B41FA5}">
                      <a16:colId xmlns:a16="http://schemas.microsoft.com/office/drawing/2014/main" val="20003"/>
                    </a:ext>
                  </a:extLst>
                </a:gridCol>
                <a:gridCol w="787313">
                  <a:extLst>
                    <a:ext uri="{9D8B030D-6E8A-4147-A177-3AD203B41FA5}">
                      <a16:colId xmlns:a16="http://schemas.microsoft.com/office/drawing/2014/main" val="20004"/>
                    </a:ext>
                  </a:extLst>
                </a:gridCol>
                <a:gridCol w="1124733">
                  <a:extLst>
                    <a:ext uri="{9D8B030D-6E8A-4147-A177-3AD203B41FA5}">
                      <a16:colId xmlns:a16="http://schemas.microsoft.com/office/drawing/2014/main" val="20005"/>
                    </a:ext>
                  </a:extLst>
                </a:gridCol>
                <a:gridCol w="1293443">
                  <a:extLst>
                    <a:ext uri="{9D8B030D-6E8A-4147-A177-3AD203B41FA5}">
                      <a16:colId xmlns:a16="http://schemas.microsoft.com/office/drawing/2014/main" val="20006"/>
                    </a:ext>
                  </a:extLst>
                </a:gridCol>
              </a:tblGrid>
              <a:tr h="266700">
                <a:tc>
                  <a:txBody>
                    <a:bodyPr/>
                    <a:lstStyle/>
                    <a:p>
                      <a:pPr algn="ctr">
                        <a:buNone/>
                      </a:pPr>
                      <a:r>
                        <a:rPr sz="675" b="1">
                          <a:solidFill>
                            <a:srgbClr val="FFFFFF"/>
                          </a:solidFill>
                          <a:latin typeface="华文黑体_易方达"/>
                          <a:ea typeface="华文黑体_易方达"/>
                          <a:cs typeface="华文黑体_易方达"/>
                        </a:rPr>
                        <a:t>产品</a:t>
                      </a:r>
                    </a:p>
                  </a:txBody>
                  <a:tcPr>
                    <a:solidFill>
                      <a:srgbClr val="005096"/>
                    </a:solidFill>
                  </a:tcPr>
                </a:tc>
                <a:tc>
                  <a:txBody>
                    <a:bodyPr/>
                    <a:lstStyle/>
                    <a:p>
                      <a:pPr algn="ctr">
                        <a:buNone/>
                      </a:pPr>
                      <a:r>
                        <a:rPr sz="675" b="1">
                          <a:solidFill>
                            <a:srgbClr val="FFFFFF"/>
                          </a:solidFill>
                          <a:latin typeface="华文黑体_易方达"/>
                          <a:ea typeface="华文黑体_易方达"/>
                          <a:cs typeface="华文黑体_易方达"/>
                        </a:rPr>
                        <a:t>发行日</a:t>
                      </a:r>
                    </a:p>
                  </a:txBody>
                  <a:tcPr>
                    <a:solidFill>
                      <a:srgbClr val="005096"/>
                    </a:solidFill>
                  </a:tcPr>
                </a:tc>
                <a:tc>
                  <a:txBody>
                    <a:bodyPr/>
                    <a:lstStyle/>
                    <a:p>
                      <a:pPr algn="ctr">
                        <a:buNone/>
                      </a:pPr>
                      <a:r>
                        <a:rPr sz="675" b="1">
                          <a:solidFill>
                            <a:srgbClr val="FFFFFF"/>
                          </a:solidFill>
                          <a:latin typeface="华文黑体_易方达"/>
                          <a:ea typeface="华文黑体_易方达"/>
                          <a:cs typeface="华文黑体_易方达"/>
                        </a:rPr>
                        <a:t>管理人</a:t>
                      </a:r>
                    </a:p>
                  </a:txBody>
                  <a:tcPr>
                    <a:solidFill>
                      <a:srgbClr val="005096"/>
                    </a:solidFill>
                  </a:tcPr>
                </a:tc>
                <a:tc>
                  <a:txBody>
                    <a:bodyPr/>
                    <a:lstStyle/>
                    <a:p>
                      <a:pPr algn="ctr">
                        <a:buNone/>
                      </a:pPr>
                      <a:r>
                        <a:rPr sz="675" b="1">
                          <a:solidFill>
                            <a:srgbClr val="FFFFFF"/>
                          </a:solidFill>
                          <a:latin typeface="华文黑体_易方达"/>
                          <a:ea typeface="华文黑体_易方达"/>
                          <a:cs typeface="华文黑体_易方达"/>
                        </a:rPr>
                        <a:t>策略</a:t>
                      </a:r>
                    </a:p>
                  </a:txBody>
                  <a:tcPr>
                    <a:solidFill>
                      <a:srgbClr val="005096"/>
                    </a:solidFill>
                  </a:tcPr>
                </a:tc>
                <a:tc>
                  <a:txBody>
                    <a:bodyPr/>
                    <a:lstStyle/>
                    <a:p>
                      <a:pPr algn="ctr">
                        <a:buNone/>
                      </a:pPr>
                      <a:r>
                        <a:rPr sz="675" b="1">
                          <a:solidFill>
                            <a:srgbClr val="FFFFFF"/>
                          </a:solidFill>
                          <a:latin typeface="华文黑体_易方达"/>
                          <a:ea typeface="华文黑体_易方达"/>
                          <a:cs typeface="华文黑体_易方达"/>
                        </a:rPr>
                        <a:t>费率</a:t>
                      </a:r>
                    </a:p>
                  </a:txBody>
                  <a:tcPr>
                    <a:solidFill>
                      <a:srgbClr val="005096"/>
                    </a:solidFill>
                  </a:tcPr>
                </a:tc>
                <a:tc>
                  <a:txBody>
                    <a:bodyPr/>
                    <a:lstStyle/>
                    <a:p>
                      <a:pPr algn="ctr">
                        <a:buNone/>
                      </a:pPr>
                      <a:r>
                        <a:rPr sz="675" b="1">
                          <a:solidFill>
                            <a:srgbClr val="FFFFFF"/>
                          </a:solidFill>
                          <a:latin typeface="华文黑体_易方达"/>
                          <a:ea typeface="华文黑体_易方达"/>
                          <a:cs typeface="华文黑体_易方达"/>
                        </a:rPr>
                        <a:t>最新规模</a:t>
                      </a:r>
                    </a:p>
                  </a:txBody>
                  <a:tcPr>
                    <a:solidFill>
                      <a:srgbClr val="005096"/>
                    </a:solidFill>
                  </a:tcPr>
                </a:tc>
                <a:tc>
                  <a:txBody>
                    <a:bodyPr/>
                    <a:lstStyle/>
                    <a:p>
                      <a:pPr algn="ctr">
                        <a:buNone/>
                      </a:pPr>
                      <a:r>
                        <a:rPr sz="675" b="1">
                          <a:solidFill>
                            <a:srgbClr val="FFFFFF"/>
                          </a:solidFill>
                          <a:latin typeface="华文黑体_易方达"/>
                          <a:ea typeface="华文黑体_易方达"/>
                          <a:cs typeface="华文黑体_易方达"/>
                        </a:rPr>
                        <a:t>成立以来业绩</a:t>
                      </a:r>
                    </a:p>
                  </a:txBody>
                  <a:tcPr>
                    <a:solidFill>
                      <a:srgbClr val="005096"/>
                    </a:solidFill>
                  </a:tcPr>
                </a:tc>
                <a:extLst>
                  <a:ext uri="{0D108BD9-81ED-4DB2-BD59-A6C34878D82A}">
                    <a16:rowId xmlns:a16="http://schemas.microsoft.com/office/drawing/2014/main" val="10000"/>
                  </a:ext>
                </a:extLst>
              </a:tr>
              <a:tr h="413385">
                <a:tc>
                  <a:txBody>
                    <a:bodyPr/>
                    <a:lstStyle/>
                    <a:p>
                      <a:pPr algn="ctr">
                        <a:buNone/>
                      </a:pPr>
                      <a:r>
                        <a:rPr sz="653" b="1">
                          <a:solidFill>
                            <a:srgbClr val="3C3C3C"/>
                          </a:solidFill>
                          <a:latin typeface="华文黑体_易方达"/>
                          <a:ea typeface="华文黑体_易方达"/>
                          <a:cs typeface="华文黑体_易方达"/>
                        </a:rPr>
                        <a:t>DRGN</a:t>
                      </a:r>
                    </a:p>
                  </a:txBody>
                  <a:tcPr>
                    <a:solidFill>
                      <a:srgbClr val="DDF2F8"/>
                    </a:solidFill>
                  </a:tcPr>
                </a:tc>
                <a:tc>
                  <a:txBody>
                    <a:bodyPr/>
                    <a:lstStyle/>
                    <a:p>
                      <a:pPr algn="ctr">
                        <a:buNone/>
                      </a:pPr>
                      <a:r>
                        <a:rPr sz="653" b="1">
                          <a:solidFill>
                            <a:srgbClr val="3C3C3C"/>
                          </a:solidFill>
                          <a:latin typeface="华文黑体_易方达"/>
                          <a:ea typeface="华文黑体_易方达"/>
                          <a:cs typeface="华文黑体_易方达"/>
                        </a:rPr>
                        <a:t>2025-07-15</a:t>
                      </a:r>
                    </a:p>
                  </a:txBody>
                  <a:tcPr>
                    <a:solidFill>
                      <a:srgbClr val="DDF2F8"/>
                    </a:solidFill>
                  </a:tcPr>
                </a:tc>
                <a:tc>
                  <a:txBody>
                    <a:bodyPr/>
                    <a:lstStyle/>
                    <a:p>
                      <a:pPr algn="l">
                        <a:buNone/>
                      </a:pPr>
                      <a:r>
                        <a:rPr sz="653" b="1">
                          <a:solidFill>
                            <a:srgbClr val="3C3C3C"/>
                          </a:solidFill>
                          <a:latin typeface="华文黑体_易方达"/>
                          <a:ea typeface="华文黑体_易方达"/>
                          <a:cs typeface="华文黑体_易方达"/>
                        </a:rPr>
                        <a:t>Themes</a:t>
                      </a:r>
                    </a:p>
                  </a:txBody>
                  <a:tcPr>
                    <a:solidFill>
                      <a:srgbClr val="DDF2F8"/>
                    </a:solidFill>
                  </a:tcPr>
                </a:tc>
                <a:tc>
                  <a:txBody>
                    <a:bodyPr/>
                    <a:lstStyle/>
                    <a:p>
                      <a:pPr algn="l">
                        <a:buNone/>
                      </a:pPr>
                      <a:r>
                        <a:rPr sz="653" b="1">
                          <a:solidFill>
                            <a:srgbClr val="3C3C3C"/>
                          </a:solidFill>
                          <a:latin typeface="华文黑体_易方达"/>
                          <a:ea typeface="华文黑体_易方达"/>
                          <a:cs typeface="华文黑体_易方达"/>
                        </a:rPr>
                        <a:t>中国生成式AI</a:t>
                      </a:r>
                    </a:p>
                  </a:txBody>
                  <a:tcPr>
                    <a:solidFill>
                      <a:srgbClr val="DDF2F8"/>
                    </a:solidFill>
                  </a:tcPr>
                </a:tc>
                <a:tc>
                  <a:txBody>
                    <a:bodyPr/>
                    <a:lstStyle/>
                    <a:p>
                      <a:pPr algn="ctr">
                        <a:buNone/>
                      </a:pPr>
                      <a:r>
                        <a:rPr sz="653" b="1">
                          <a:solidFill>
                            <a:srgbClr val="3C3C3C"/>
                          </a:solidFill>
                          <a:latin typeface="华文黑体_易方达"/>
                          <a:ea typeface="华文黑体_易方达"/>
                          <a:cs typeface="华文黑体_易方达"/>
                        </a:rPr>
                        <a:t>0.39%</a:t>
                      </a:r>
                    </a:p>
                  </a:txBody>
                  <a:tcPr>
                    <a:solidFill>
                      <a:srgbClr val="DDF2F8"/>
                    </a:solidFill>
                  </a:tcPr>
                </a:tc>
                <a:tc>
                  <a:txBody>
                    <a:bodyPr/>
                    <a:lstStyle/>
                    <a:p>
                      <a:pPr algn="ctr">
                        <a:buNone/>
                      </a:pPr>
                      <a:r>
                        <a:rPr sz="653" b="1">
                          <a:solidFill>
                            <a:srgbClr val="3C3C3C"/>
                          </a:solidFill>
                          <a:latin typeface="华文黑体_易方达"/>
                          <a:ea typeface="华文黑体_易方达"/>
                          <a:cs typeface="华文黑体_易方达"/>
                        </a:rPr>
                        <a:t>$28.14m</a:t>
                      </a:r>
                    </a:p>
                  </a:txBody>
                  <a:tcPr>
                    <a:solidFill>
                      <a:srgbClr val="DDF2F8"/>
                    </a:solidFill>
                  </a:tcPr>
                </a:tc>
                <a:tc>
                  <a:txBody>
                    <a:bodyPr/>
                    <a:lstStyle/>
                    <a:p>
                      <a:pPr algn="ctr">
                        <a:buNone/>
                      </a:pPr>
                      <a:r>
                        <a:rPr sz="653" b="1">
                          <a:solidFill>
                            <a:srgbClr val="3C3C3C"/>
                          </a:solidFill>
                          <a:latin typeface="华文黑体_易方达"/>
                          <a:ea typeface="华文黑体_易方达"/>
                          <a:cs typeface="华文黑体_易方达"/>
                        </a:rPr>
                        <a:t>+48.12%</a:t>
                      </a:r>
                    </a:p>
                  </a:txBody>
                  <a:tcPr>
                    <a:solidFill>
                      <a:srgbClr val="DDF2F8"/>
                    </a:solidFill>
                  </a:tcPr>
                </a:tc>
                <a:extLst>
                  <a:ext uri="{0D108BD9-81ED-4DB2-BD59-A6C34878D82A}">
                    <a16:rowId xmlns:a16="http://schemas.microsoft.com/office/drawing/2014/main" val="10001"/>
                  </a:ext>
                </a:extLst>
              </a:tr>
              <a:tr h="413385">
                <a:tc>
                  <a:txBody>
                    <a:bodyPr/>
                    <a:lstStyle/>
                    <a:p>
                      <a:pPr algn="ctr">
                        <a:buNone/>
                      </a:pPr>
                      <a:r>
                        <a:rPr sz="653" b="1">
                          <a:solidFill>
                            <a:srgbClr val="3C3C3C"/>
                          </a:solidFill>
                          <a:latin typeface="华文黑体_易方达"/>
                          <a:ea typeface="华文黑体_易方达"/>
                          <a:cs typeface="华文黑体_易方达"/>
                        </a:rPr>
                        <a:t>CNQQ</a:t>
                      </a:r>
                    </a:p>
                  </a:txBody>
                  <a:tcPr>
                    <a:solidFill>
                      <a:srgbClr val="EEF6FA"/>
                    </a:solidFill>
                  </a:tcPr>
                </a:tc>
                <a:tc>
                  <a:txBody>
                    <a:bodyPr/>
                    <a:lstStyle/>
                    <a:p>
                      <a:pPr algn="ctr">
                        <a:buNone/>
                      </a:pPr>
                      <a:r>
                        <a:rPr sz="653" b="0">
                          <a:solidFill>
                            <a:srgbClr val="3C3C3C"/>
                          </a:solidFill>
                          <a:latin typeface="华文黑体_易方达"/>
                          <a:ea typeface="华文黑体_易方达"/>
                          <a:cs typeface="华文黑体_易方达"/>
                        </a:rPr>
                        <a:t>2025-09-24</a:t>
                      </a:r>
                    </a:p>
                  </a:txBody>
                  <a:tcPr>
                    <a:solidFill>
                      <a:srgbClr val="EEF6FA"/>
                    </a:solidFill>
                  </a:tcPr>
                </a:tc>
                <a:tc>
                  <a:txBody>
                    <a:bodyPr/>
                    <a:lstStyle/>
                    <a:p>
                      <a:pPr algn="l">
                        <a:buNone/>
                      </a:pPr>
                      <a:r>
                        <a:rPr sz="653" b="0">
                          <a:solidFill>
                            <a:srgbClr val="3C3C3C"/>
                          </a:solidFill>
                          <a:latin typeface="华文黑体_易方达"/>
                          <a:ea typeface="华文黑体_易方达"/>
                          <a:cs typeface="华文黑体_易方达"/>
                        </a:rPr>
                        <a:t>Rayliant / ChinaAMC</a:t>
                      </a:r>
                    </a:p>
                  </a:txBody>
                  <a:tcPr>
                    <a:solidFill>
                      <a:srgbClr val="EEF6FA"/>
                    </a:solidFill>
                  </a:tcPr>
                </a:tc>
                <a:tc>
                  <a:txBody>
                    <a:bodyPr/>
                    <a:lstStyle/>
                    <a:p>
                      <a:pPr algn="l">
                        <a:buNone/>
                      </a:pPr>
                      <a:r>
                        <a:rPr sz="653" b="0">
                          <a:solidFill>
                            <a:srgbClr val="3C3C3C"/>
                          </a:solidFill>
                          <a:latin typeface="华文黑体_易方达"/>
                          <a:ea typeface="华文黑体_易方达"/>
                          <a:cs typeface="华文黑体_易方达"/>
                        </a:rPr>
                        <a:t>转型中国科技</a:t>
                      </a:r>
                    </a:p>
                  </a:txBody>
                  <a:tcPr>
                    <a:solidFill>
                      <a:srgbClr val="EEF6FA"/>
                    </a:solidFill>
                  </a:tcPr>
                </a:tc>
                <a:tc>
                  <a:txBody>
                    <a:bodyPr/>
                    <a:lstStyle/>
                    <a:p>
                      <a:pPr algn="ctr">
                        <a:buNone/>
                      </a:pPr>
                      <a:r>
                        <a:rPr sz="653" b="0">
                          <a:solidFill>
                            <a:srgbClr val="3C3C3C"/>
                          </a:solidFill>
                          <a:latin typeface="华文黑体_易方达"/>
                          <a:ea typeface="华文黑体_易方达"/>
                          <a:cs typeface="华文黑体_易方达"/>
                        </a:rPr>
                        <a:t>0.75%</a:t>
                      </a:r>
                    </a:p>
                  </a:txBody>
                  <a:tcPr>
                    <a:solidFill>
                      <a:srgbClr val="EEF6FA"/>
                    </a:solidFill>
                  </a:tcPr>
                </a:tc>
                <a:tc>
                  <a:txBody>
                    <a:bodyPr/>
                    <a:lstStyle/>
                    <a:p>
                      <a:pPr algn="ctr">
                        <a:buNone/>
                      </a:pPr>
                      <a:r>
                        <a:rPr sz="653" b="0">
                          <a:solidFill>
                            <a:srgbClr val="3C3C3C"/>
                          </a:solidFill>
                          <a:latin typeface="华文黑体_易方达"/>
                          <a:ea typeface="华文黑体_易方达"/>
                          <a:cs typeface="华文黑体_易方达"/>
                        </a:rPr>
                        <a:t>$37.17m</a:t>
                      </a:r>
                    </a:p>
                  </a:txBody>
                  <a:tcPr>
                    <a:solidFill>
                      <a:srgbClr val="EEF6FA"/>
                    </a:solidFill>
                  </a:tcPr>
                </a:tc>
                <a:tc>
                  <a:txBody>
                    <a:bodyPr/>
                    <a:lstStyle/>
                    <a:p>
                      <a:pPr algn="ctr">
                        <a:buNone/>
                      </a:pPr>
                      <a:r>
                        <a:rPr sz="653" b="0">
                          <a:solidFill>
                            <a:srgbClr val="3C3C3C"/>
                          </a:solidFill>
                          <a:latin typeface="华文黑体_易方达"/>
                          <a:ea typeface="华文黑体_易方达"/>
                          <a:cs typeface="华文黑体_易方达"/>
                        </a:rPr>
                        <a:t>+6.54%</a:t>
                      </a:r>
                    </a:p>
                  </a:txBody>
                  <a:tcPr>
                    <a:solidFill>
                      <a:srgbClr val="EEF6FA"/>
                    </a:solidFill>
                  </a:tcPr>
                </a:tc>
                <a:extLst>
                  <a:ext uri="{0D108BD9-81ED-4DB2-BD59-A6C34878D82A}">
                    <a16:rowId xmlns:a16="http://schemas.microsoft.com/office/drawing/2014/main" val="10002"/>
                  </a:ext>
                </a:extLst>
              </a:tr>
              <a:tr h="413385">
                <a:tc>
                  <a:txBody>
                    <a:bodyPr/>
                    <a:lstStyle/>
                    <a:p>
                      <a:pPr algn="ctr">
                        <a:buNone/>
                      </a:pPr>
                      <a:r>
                        <a:rPr sz="653" b="1">
                          <a:solidFill>
                            <a:srgbClr val="3C3C3C"/>
                          </a:solidFill>
                          <a:latin typeface="华文黑体_易方达"/>
                          <a:ea typeface="华文黑体_易方达"/>
                          <a:cs typeface="华文黑体_易方达"/>
                        </a:rPr>
                        <a:t>CCPX</a:t>
                      </a:r>
                    </a:p>
                  </a:txBody>
                  <a:tcPr>
                    <a:solidFill>
                      <a:srgbClr val="FFFFFF"/>
                    </a:solidFill>
                  </a:tcPr>
                </a:tc>
                <a:tc>
                  <a:txBody>
                    <a:bodyPr/>
                    <a:lstStyle/>
                    <a:p>
                      <a:pPr algn="ctr">
                        <a:buNone/>
                      </a:pPr>
                      <a:r>
                        <a:rPr sz="653" b="0">
                          <a:solidFill>
                            <a:srgbClr val="3C3C3C"/>
                          </a:solidFill>
                          <a:latin typeface="华文黑体_易方达"/>
                          <a:ea typeface="华文黑体_易方达"/>
                          <a:cs typeface="华文黑体_易方达"/>
                        </a:rPr>
                        <a:t>2026-06-03</a:t>
                      </a:r>
                    </a:p>
                  </a:txBody>
                  <a:tcPr>
                    <a:solidFill>
                      <a:srgbClr val="FFFFFF"/>
                    </a:solidFill>
                  </a:tcPr>
                </a:tc>
                <a:tc>
                  <a:txBody>
                    <a:bodyPr/>
                    <a:lstStyle/>
                    <a:p>
                      <a:pPr algn="l">
                        <a:buNone/>
                      </a:pPr>
                      <a:r>
                        <a:rPr sz="653" b="0">
                          <a:solidFill>
                            <a:srgbClr val="3C3C3C"/>
                          </a:solidFill>
                          <a:latin typeface="华文黑体_易方达"/>
                          <a:ea typeface="华文黑体_易方达"/>
                          <a:cs typeface="华文黑体_易方达"/>
                        </a:rPr>
                        <a:t>Corgi</a:t>
                      </a:r>
                    </a:p>
                  </a:txBody>
                  <a:tcPr>
                    <a:solidFill>
                      <a:srgbClr val="FFFFFF"/>
                    </a:solidFill>
                  </a:tcPr>
                </a:tc>
                <a:tc>
                  <a:txBody>
                    <a:bodyPr/>
                    <a:lstStyle/>
                    <a:p>
                      <a:pPr algn="l">
                        <a:buNone/>
                      </a:pPr>
                      <a:r>
                        <a:rPr sz="653" b="0">
                          <a:solidFill>
                            <a:srgbClr val="3C3C3C"/>
                          </a:solidFill>
                          <a:latin typeface="华文黑体_易方达"/>
                          <a:ea typeface="华文黑体_易方达"/>
                          <a:cs typeface="华文黑体_易方达"/>
                        </a:rPr>
                        <a:t>每日2× FXI</a:t>
                      </a:r>
                    </a:p>
                  </a:txBody>
                  <a:tcPr>
                    <a:solidFill>
                      <a:srgbClr val="FFFFFF"/>
                    </a:solidFill>
                  </a:tcPr>
                </a:tc>
                <a:tc>
                  <a:txBody>
                    <a:bodyPr/>
                    <a:lstStyle/>
                    <a:p>
                      <a:pPr algn="ctr">
                        <a:buNone/>
                      </a:pPr>
                      <a:r>
                        <a:rPr sz="653" b="0">
                          <a:solidFill>
                            <a:srgbClr val="3C3C3C"/>
                          </a:solidFill>
                          <a:latin typeface="华文黑体_易方达"/>
                          <a:ea typeface="华文黑体_易方达"/>
                          <a:cs typeface="华文黑体_易方达"/>
                        </a:rPr>
                        <a:t>0.45%</a:t>
                      </a:r>
                    </a:p>
                  </a:txBody>
                  <a:tcPr>
                    <a:solidFill>
                      <a:srgbClr val="FFFFFF"/>
                    </a:solidFill>
                  </a:tcPr>
                </a:tc>
                <a:tc>
                  <a:txBody>
                    <a:bodyPr/>
                    <a:lstStyle/>
                    <a:p>
                      <a:pPr algn="ctr">
                        <a:buNone/>
                      </a:pPr>
                      <a:r>
                        <a:rPr sz="653" b="0">
                          <a:solidFill>
                            <a:srgbClr val="3C3C3C"/>
                          </a:solidFill>
                          <a:latin typeface="华文黑体_易方达"/>
                          <a:ea typeface="华文黑体_易方达"/>
                          <a:cs typeface="华文黑体_易方达"/>
                        </a:rPr>
                        <a:t>$0.43m</a:t>
                      </a:r>
                    </a:p>
                  </a:txBody>
                  <a:tcPr>
                    <a:solidFill>
                      <a:srgbClr val="FFFFFF"/>
                    </a:solidFill>
                  </a:tcPr>
                </a:tc>
                <a:tc>
                  <a:txBody>
                    <a:bodyPr/>
                    <a:lstStyle/>
                    <a:p>
                      <a:pPr algn="ctr">
                        <a:buNone/>
                      </a:pPr>
                      <a:r>
                        <a:rPr sz="653" b="0">
                          <a:solidFill>
                            <a:srgbClr val="3C3C3C"/>
                          </a:solidFill>
                          <a:latin typeface="华文黑体_易方达"/>
                          <a:ea typeface="华文黑体_易方达"/>
                          <a:cs typeface="华文黑体_易方达"/>
                        </a:rPr>
                        <a:t>暂无标准化业绩</a:t>
                      </a:r>
                    </a:p>
                  </a:txBody>
                  <a:tcPr>
                    <a:solidFill>
                      <a:srgbClr val="FFFFFF"/>
                    </a:solidFill>
                  </a:tcPr>
                </a:tc>
                <a:extLst>
                  <a:ext uri="{0D108BD9-81ED-4DB2-BD59-A6C34878D82A}">
                    <a16:rowId xmlns:a16="http://schemas.microsoft.com/office/drawing/2014/main" val="10003"/>
                  </a:ext>
                </a:extLst>
              </a:tr>
              <a:tr h="413385">
                <a:tc>
                  <a:txBody>
                    <a:bodyPr/>
                    <a:lstStyle/>
                    <a:p>
                      <a:pPr algn="ctr">
                        <a:buNone/>
                      </a:pPr>
                      <a:r>
                        <a:rPr sz="653" b="1">
                          <a:solidFill>
                            <a:srgbClr val="3C3C3C"/>
                          </a:solidFill>
                          <a:latin typeface="华文黑体_易方达"/>
                          <a:ea typeface="华文黑体_易方达"/>
                          <a:cs typeface="华文黑体_易方达"/>
                        </a:rPr>
                        <a:t>WEBX</a:t>
                      </a:r>
                    </a:p>
                  </a:txBody>
                  <a:tcPr>
                    <a:solidFill>
                      <a:srgbClr val="EEF6FA"/>
                    </a:solidFill>
                  </a:tcPr>
                </a:tc>
                <a:tc>
                  <a:txBody>
                    <a:bodyPr/>
                    <a:lstStyle/>
                    <a:p>
                      <a:pPr algn="ctr">
                        <a:buNone/>
                      </a:pPr>
                      <a:r>
                        <a:rPr sz="653" b="0">
                          <a:solidFill>
                            <a:srgbClr val="3C3C3C"/>
                          </a:solidFill>
                          <a:latin typeface="华文黑体_易方达"/>
                          <a:ea typeface="华文黑体_易方达"/>
                          <a:cs typeface="华文黑体_易方达"/>
                        </a:rPr>
                        <a:t>2026-06-03</a:t>
                      </a:r>
                    </a:p>
                  </a:txBody>
                  <a:tcPr>
                    <a:solidFill>
                      <a:srgbClr val="EEF6FA"/>
                    </a:solidFill>
                  </a:tcPr>
                </a:tc>
                <a:tc>
                  <a:txBody>
                    <a:bodyPr/>
                    <a:lstStyle/>
                    <a:p>
                      <a:pPr algn="l">
                        <a:buNone/>
                      </a:pPr>
                      <a:r>
                        <a:rPr sz="653" b="0">
                          <a:solidFill>
                            <a:srgbClr val="3C3C3C"/>
                          </a:solidFill>
                          <a:latin typeface="华文黑体_易方达"/>
                          <a:ea typeface="华文黑体_易方达"/>
                          <a:cs typeface="华文黑体_易方达"/>
                        </a:rPr>
                        <a:t>Corgi</a:t>
                      </a:r>
                    </a:p>
                  </a:txBody>
                  <a:tcPr>
                    <a:solidFill>
                      <a:srgbClr val="EEF6FA"/>
                    </a:solidFill>
                  </a:tcPr>
                </a:tc>
                <a:tc>
                  <a:txBody>
                    <a:bodyPr/>
                    <a:lstStyle/>
                    <a:p>
                      <a:pPr algn="l">
                        <a:buNone/>
                      </a:pPr>
                      <a:r>
                        <a:rPr sz="653" b="0">
                          <a:solidFill>
                            <a:srgbClr val="3C3C3C"/>
                          </a:solidFill>
                          <a:latin typeface="华文黑体_易方达"/>
                          <a:ea typeface="华文黑体_易方达"/>
                          <a:cs typeface="华文黑体_易方达"/>
                        </a:rPr>
                        <a:t>每日2× KWEB</a:t>
                      </a:r>
                    </a:p>
                  </a:txBody>
                  <a:tcPr>
                    <a:solidFill>
                      <a:srgbClr val="EEF6FA"/>
                    </a:solidFill>
                  </a:tcPr>
                </a:tc>
                <a:tc>
                  <a:txBody>
                    <a:bodyPr/>
                    <a:lstStyle/>
                    <a:p>
                      <a:pPr algn="ctr">
                        <a:buNone/>
                      </a:pPr>
                      <a:r>
                        <a:rPr sz="653" b="0">
                          <a:solidFill>
                            <a:srgbClr val="3C3C3C"/>
                          </a:solidFill>
                          <a:latin typeface="华文黑体_易方达"/>
                          <a:ea typeface="华文黑体_易方达"/>
                          <a:cs typeface="华文黑体_易方达"/>
                        </a:rPr>
                        <a:t>0.45%</a:t>
                      </a:r>
                    </a:p>
                  </a:txBody>
                  <a:tcPr>
                    <a:solidFill>
                      <a:srgbClr val="EEF6FA"/>
                    </a:solidFill>
                  </a:tcPr>
                </a:tc>
                <a:tc>
                  <a:txBody>
                    <a:bodyPr/>
                    <a:lstStyle/>
                    <a:p>
                      <a:pPr algn="ctr">
                        <a:buNone/>
                      </a:pPr>
                      <a:r>
                        <a:rPr sz="653" b="0">
                          <a:solidFill>
                            <a:srgbClr val="3C3C3C"/>
                          </a:solidFill>
                          <a:latin typeface="华文黑体_易方达"/>
                          <a:ea typeface="华文黑体_易方达"/>
                          <a:cs typeface="华文黑体_易方达"/>
                        </a:rPr>
                        <a:t>$0.52m</a:t>
                      </a:r>
                    </a:p>
                  </a:txBody>
                  <a:tcPr>
                    <a:solidFill>
                      <a:srgbClr val="EEF6FA"/>
                    </a:solidFill>
                  </a:tcPr>
                </a:tc>
                <a:tc>
                  <a:txBody>
                    <a:bodyPr/>
                    <a:lstStyle/>
                    <a:p>
                      <a:pPr algn="ctr">
                        <a:buNone/>
                      </a:pPr>
                      <a:r>
                        <a:rPr sz="653" b="0">
                          <a:solidFill>
                            <a:srgbClr val="3C3C3C"/>
                          </a:solidFill>
                          <a:latin typeface="华文黑体_易方达"/>
                          <a:ea typeface="华文黑体_易方达"/>
                          <a:cs typeface="华文黑体_易方达"/>
                        </a:rPr>
                        <a:t>暂无标准化业绩</a:t>
                      </a:r>
                    </a:p>
                  </a:txBody>
                  <a:tcPr>
                    <a:solidFill>
                      <a:srgbClr val="EEF6FA"/>
                    </a:solidFill>
                  </a:tcPr>
                </a:tc>
                <a:extLst>
                  <a:ext uri="{0D108BD9-81ED-4DB2-BD59-A6C34878D82A}">
                    <a16:rowId xmlns:a16="http://schemas.microsoft.com/office/drawing/2014/main" val="10004"/>
                  </a:ext>
                </a:extLst>
              </a:tr>
              <a:tr h="413385">
                <a:tc>
                  <a:txBody>
                    <a:bodyPr/>
                    <a:lstStyle/>
                    <a:p>
                      <a:pPr algn="ctr">
                        <a:buNone/>
                      </a:pPr>
                      <a:r>
                        <a:rPr sz="653" b="1">
                          <a:solidFill>
                            <a:srgbClr val="3C3C3C"/>
                          </a:solidFill>
                          <a:latin typeface="华文黑体_易方达"/>
                          <a:ea typeface="华文黑体_易方达"/>
                          <a:cs typeface="华文黑体_易方达"/>
                        </a:rPr>
                        <a:t>SMHC</a:t>
                      </a:r>
                    </a:p>
                  </a:txBody>
                  <a:tcPr>
                    <a:solidFill>
                      <a:srgbClr val="DDF2F8"/>
                    </a:solidFill>
                  </a:tcPr>
                </a:tc>
                <a:tc>
                  <a:txBody>
                    <a:bodyPr/>
                    <a:lstStyle/>
                    <a:p>
                      <a:pPr algn="ctr">
                        <a:buNone/>
                      </a:pPr>
                      <a:r>
                        <a:rPr sz="653" b="1">
                          <a:solidFill>
                            <a:srgbClr val="3C3C3C"/>
                          </a:solidFill>
                          <a:latin typeface="华文黑体_易方达"/>
                          <a:ea typeface="华文黑体_易方达"/>
                          <a:cs typeface="华文黑体_易方达"/>
                        </a:rPr>
                        <a:t>2026-06-23</a:t>
                      </a:r>
                    </a:p>
                  </a:txBody>
                  <a:tcPr>
                    <a:solidFill>
                      <a:srgbClr val="DDF2F8"/>
                    </a:solidFill>
                  </a:tcPr>
                </a:tc>
                <a:tc>
                  <a:txBody>
                    <a:bodyPr/>
                    <a:lstStyle/>
                    <a:p>
                      <a:pPr algn="l">
                        <a:buNone/>
                      </a:pPr>
                      <a:r>
                        <a:rPr sz="653" b="1">
                          <a:solidFill>
                            <a:srgbClr val="3C3C3C"/>
                          </a:solidFill>
                          <a:latin typeface="华文黑体_易方达"/>
                          <a:ea typeface="华文黑体_易方达"/>
                          <a:cs typeface="华文黑体_易方达"/>
                        </a:rPr>
                        <a:t>VanEck</a:t>
                      </a:r>
                    </a:p>
                  </a:txBody>
                  <a:tcPr>
                    <a:solidFill>
                      <a:srgbClr val="DDF2F8"/>
                    </a:solidFill>
                  </a:tcPr>
                </a:tc>
                <a:tc>
                  <a:txBody>
                    <a:bodyPr/>
                    <a:lstStyle/>
                    <a:p>
                      <a:pPr algn="l">
                        <a:buNone/>
                      </a:pPr>
                      <a:r>
                        <a:rPr sz="653" b="1">
                          <a:solidFill>
                            <a:srgbClr val="3C3C3C"/>
                          </a:solidFill>
                          <a:latin typeface="华文黑体_易方达"/>
                          <a:ea typeface="华文黑体_易方达"/>
                          <a:cs typeface="华文黑体_易方达"/>
                        </a:rPr>
                        <a:t>中国半导体</a:t>
                      </a:r>
                    </a:p>
                  </a:txBody>
                  <a:tcPr>
                    <a:solidFill>
                      <a:srgbClr val="DDF2F8"/>
                    </a:solidFill>
                  </a:tcPr>
                </a:tc>
                <a:tc>
                  <a:txBody>
                    <a:bodyPr/>
                    <a:lstStyle/>
                    <a:p>
                      <a:pPr algn="ctr">
                        <a:buNone/>
                      </a:pPr>
                      <a:r>
                        <a:rPr sz="653" b="1">
                          <a:solidFill>
                            <a:srgbClr val="3C3C3C"/>
                          </a:solidFill>
                          <a:latin typeface="华文黑体_易方达"/>
                          <a:ea typeface="华文黑体_易方达"/>
                          <a:cs typeface="华文黑体_易方达"/>
                        </a:rPr>
                        <a:t>0.65%</a:t>
                      </a:r>
                    </a:p>
                  </a:txBody>
                  <a:tcPr>
                    <a:solidFill>
                      <a:srgbClr val="DDF2F8"/>
                    </a:solidFill>
                  </a:tcPr>
                </a:tc>
                <a:tc>
                  <a:txBody>
                    <a:bodyPr/>
                    <a:lstStyle/>
                    <a:p>
                      <a:pPr algn="ctr">
                        <a:buNone/>
                      </a:pPr>
                      <a:r>
                        <a:rPr sz="653" b="1">
                          <a:solidFill>
                            <a:srgbClr val="3C3C3C"/>
                          </a:solidFill>
                          <a:latin typeface="华文黑体_易方达"/>
                          <a:ea typeface="华文黑体_易方达"/>
                          <a:cs typeface="华文黑体_易方达"/>
                        </a:rPr>
                        <a:t>$200.42m</a:t>
                      </a:r>
                    </a:p>
                  </a:txBody>
                  <a:tcPr>
                    <a:solidFill>
                      <a:srgbClr val="DDF2F8"/>
                    </a:solidFill>
                  </a:tcPr>
                </a:tc>
                <a:tc>
                  <a:txBody>
                    <a:bodyPr/>
                    <a:lstStyle/>
                    <a:p>
                      <a:pPr algn="ctr">
                        <a:buNone/>
                      </a:pPr>
                      <a:r>
                        <a:rPr sz="653" b="1">
                          <a:solidFill>
                            <a:srgbClr val="3C3C3C"/>
                          </a:solidFill>
                          <a:latin typeface="华文黑体_易方达"/>
                          <a:ea typeface="华文黑体_易方达"/>
                          <a:cs typeface="华文黑体_易方达"/>
                        </a:rPr>
                        <a:t>+3.09%</a:t>
                      </a:r>
                    </a:p>
                  </a:txBody>
                  <a:tcPr>
                    <a:solidFill>
                      <a:srgbClr val="DDF2F8"/>
                    </a:solidFill>
                  </a:tcPr>
                </a:tc>
                <a:extLst>
                  <a:ext uri="{0D108BD9-81ED-4DB2-BD59-A6C34878D82A}">
                    <a16:rowId xmlns:a16="http://schemas.microsoft.com/office/drawing/2014/main" val="10005"/>
                  </a:ext>
                </a:extLst>
              </a:tr>
            </a:tbl>
          </a:graphicData>
        </a:graphic>
      </p:graphicFrame>
      <p:sp>
        <p:nvSpPr>
          <p:cNvPr id="4" name="圆角矩形 3">
            <a:extLst>
              <a:ext uri="{FF2B5EF4-FFF2-40B4-BE49-F238E27FC236}">
                <a16:creationId xmlns:a16="http://schemas.microsoft.com/office/drawing/2014/main" id="{9E4F17AC-FAFA-49FF-8843-43512C227F1C}"/>
              </a:ext>
            </a:extLst>
          </p:cNvPr>
          <p:cNvSpPr>
            <a:spLocks noGrp="1"/>
          </p:cNvSpPr>
          <p:nvPr/>
        </p:nvSpPr>
        <p:spPr>
          <a:xfrm>
            <a:off x="323850" y="3571875"/>
            <a:ext cx="2381250" cy="781050"/>
          </a:xfrm>
          <a:prstGeom prst="roundRect">
            <a:avLst>
              <a:gd name="adj" fmla="val 2439"/>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5" name="矩形 4">
            <a:extLst>
              <a:ext uri="{FF2B5EF4-FFF2-40B4-BE49-F238E27FC236}">
                <a16:creationId xmlns:a16="http://schemas.microsoft.com/office/drawing/2014/main" id="{5D81B3BE-947E-41B1-BB03-5F6BE1D49E45}"/>
              </a:ext>
            </a:extLst>
          </p:cNvPr>
          <p:cNvSpPr>
            <a:spLocks noGrp="1"/>
          </p:cNvSpPr>
          <p:nvPr/>
        </p:nvSpPr>
        <p:spPr>
          <a:xfrm>
            <a:off x="400050" y="3648075"/>
            <a:ext cx="2228850" cy="343662"/>
          </a:xfrm>
          <a:prstGeom prst="rect">
            <a:avLst/>
          </a:prstGeom>
          <a:noFill/>
          <a:ln w="0">
            <a:noFill/>
            <a:prstDash val="solid"/>
          </a:ln>
        </p:spPr>
        <p:txBody>
          <a:bodyPr lIns="38100" tIns="28575" rIns="38100" bIns="28575" anchor="ctr">
            <a:normAutofit/>
          </a:bodyPr>
          <a:lstStyle/>
          <a:p>
            <a:pPr algn="l">
              <a:buNone/>
              <a:defRPr sz="1575" b="1" i="0">
                <a:solidFill>
                  <a:srgbClr val="005096"/>
                </a:solidFill>
                <a:latin typeface="Arial"/>
                <a:ea typeface="Arial"/>
                <a:cs typeface="Arial"/>
              </a:defRPr>
            </a:pPr>
            <a:r>
              <a:rPr sz="1575" b="1" i="0">
                <a:solidFill>
                  <a:srgbClr val="005096"/>
                </a:solidFill>
                <a:latin typeface="Arial"/>
                <a:ea typeface="Arial"/>
                <a:cs typeface="Arial"/>
              </a:rPr>
              <a:t>5只 / $266.7m</a:t>
            </a:r>
          </a:p>
        </p:txBody>
      </p:sp>
      <p:sp>
        <p:nvSpPr>
          <p:cNvPr id="6" name="矩形 5">
            <a:extLst>
              <a:ext uri="{FF2B5EF4-FFF2-40B4-BE49-F238E27FC236}">
                <a16:creationId xmlns:a16="http://schemas.microsoft.com/office/drawing/2014/main" id="{8CAAC061-9450-4C70-925C-C3773E6B1C27}"/>
              </a:ext>
            </a:extLst>
          </p:cNvPr>
          <p:cNvSpPr>
            <a:spLocks noGrp="1"/>
          </p:cNvSpPr>
          <p:nvPr/>
        </p:nvSpPr>
        <p:spPr>
          <a:xfrm>
            <a:off x="400050" y="3954590"/>
            <a:ext cx="2228850" cy="296799"/>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近一年新品合计规模</a:t>
            </a:r>
          </a:p>
        </p:txBody>
      </p:sp>
      <p:sp>
        <p:nvSpPr>
          <p:cNvPr id="7" name="圆角矩形 6">
            <a:extLst>
              <a:ext uri="{FF2B5EF4-FFF2-40B4-BE49-F238E27FC236}">
                <a16:creationId xmlns:a16="http://schemas.microsoft.com/office/drawing/2014/main" id="{01B3B94D-E403-4AD5-B214-34C00A5DE485}"/>
              </a:ext>
            </a:extLst>
          </p:cNvPr>
          <p:cNvSpPr>
            <a:spLocks noGrp="1"/>
          </p:cNvSpPr>
          <p:nvPr/>
        </p:nvSpPr>
        <p:spPr>
          <a:xfrm>
            <a:off x="2914650" y="3571875"/>
            <a:ext cx="2381250" cy="781050"/>
          </a:xfrm>
          <a:prstGeom prst="roundRect">
            <a:avLst>
              <a:gd name="adj" fmla="val 2439"/>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8" name="矩形 7">
            <a:extLst>
              <a:ext uri="{FF2B5EF4-FFF2-40B4-BE49-F238E27FC236}">
                <a16:creationId xmlns:a16="http://schemas.microsoft.com/office/drawing/2014/main" id="{852FDFBB-17A0-452E-94C3-E9883D5D2F53}"/>
              </a:ext>
            </a:extLst>
          </p:cNvPr>
          <p:cNvSpPr>
            <a:spLocks noGrp="1"/>
          </p:cNvSpPr>
          <p:nvPr/>
        </p:nvSpPr>
        <p:spPr>
          <a:xfrm>
            <a:off x="2990850" y="3648075"/>
            <a:ext cx="2228850" cy="343662"/>
          </a:xfrm>
          <a:prstGeom prst="rect">
            <a:avLst/>
          </a:prstGeom>
          <a:noFill/>
          <a:ln w="0">
            <a:noFill/>
            <a:prstDash val="solid"/>
          </a:ln>
        </p:spPr>
        <p:txBody>
          <a:bodyPr lIns="38100" tIns="28575" rIns="38100" bIns="28575" anchor="ctr">
            <a:normAutofit/>
          </a:bodyPr>
          <a:lstStyle/>
          <a:p>
            <a:pPr algn="l">
              <a:buNone/>
              <a:defRPr sz="1725" b="1" i="0">
                <a:solidFill>
                  <a:srgbClr val="1EB9E1"/>
                </a:solidFill>
                <a:latin typeface="Arial"/>
                <a:ea typeface="Arial"/>
                <a:cs typeface="Arial"/>
              </a:defRPr>
            </a:pPr>
            <a:r>
              <a:rPr sz="1725" b="1" i="0">
                <a:solidFill>
                  <a:srgbClr val="1EB9E1"/>
                </a:solidFill>
                <a:latin typeface="Arial"/>
                <a:ea typeface="Arial"/>
                <a:cs typeface="Arial"/>
              </a:rPr>
              <a:t>75.2%</a:t>
            </a:r>
          </a:p>
        </p:txBody>
      </p:sp>
      <p:sp>
        <p:nvSpPr>
          <p:cNvPr id="9" name="矩形 8">
            <a:extLst>
              <a:ext uri="{FF2B5EF4-FFF2-40B4-BE49-F238E27FC236}">
                <a16:creationId xmlns:a16="http://schemas.microsoft.com/office/drawing/2014/main" id="{BE6F7DEA-80EA-4463-BCFC-1AB59DE86E3B}"/>
              </a:ext>
            </a:extLst>
          </p:cNvPr>
          <p:cNvSpPr>
            <a:spLocks noGrp="1"/>
          </p:cNvSpPr>
          <p:nvPr/>
        </p:nvSpPr>
        <p:spPr>
          <a:xfrm>
            <a:off x="2990850" y="3954590"/>
            <a:ext cx="2228850" cy="296799"/>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SMHC占全部新品AUM</a:t>
            </a:r>
          </a:p>
        </p:txBody>
      </p:sp>
      <p:sp>
        <p:nvSpPr>
          <p:cNvPr id="10" name="圆角矩形 9">
            <a:extLst>
              <a:ext uri="{FF2B5EF4-FFF2-40B4-BE49-F238E27FC236}">
                <a16:creationId xmlns:a16="http://schemas.microsoft.com/office/drawing/2014/main" id="{D5659633-3BF8-49AD-9A30-9A3D2D97E791}"/>
              </a:ext>
            </a:extLst>
          </p:cNvPr>
          <p:cNvSpPr>
            <a:spLocks noGrp="1"/>
          </p:cNvSpPr>
          <p:nvPr/>
        </p:nvSpPr>
        <p:spPr>
          <a:xfrm>
            <a:off x="5505450" y="3571875"/>
            <a:ext cx="3028950" cy="781050"/>
          </a:xfrm>
          <a:prstGeom prst="roundRect">
            <a:avLst>
              <a:gd name="adj" fmla="val 2439"/>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1" name="矩形 10">
            <a:extLst>
              <a:ext uri="{FF2B5EF4-FFF2-40B4-BE49-F238E27FC236}">
                <a16:creationId xmlns:a16="http://schemas.microsoft.com/office/drawing/2014/main" id="{C81C51F4-CB40-4C3D-B858-4E77D4361577}"/>
              </a:ext>
            </a:extLst>
          </p:cNvPr>
          <p:cNvSpPr>
            <a:spLocks noGrp="1"/>
          </p:cNvSpPr>
          <p:nvPr/>
        </p:nvSpPr>
        <p:spPr>
          <a:xfrm>
            <a:off x="5581650" y="3648075"/>
            <a:ext cx="2876550" cy="343662"/>
          </a:xfrm>
          <a:prstGeom prst="rect">
            <a:avLst/>
          </a:prstGeom>
          <a:noFill/>
          <a:ln w="0">
            <a:noFill/>
            <a:prstDash val="solid"/>
          </a:ln>
        </p:spPr>
        <p:txBody>
          <a:bodyPr lIns="38100" tIns="28575" rIns="38100" bIns="28575" anchor="ctr">
            <a:normAutofit/>
          </a:bodyPr>
          <a:lstStyle/>
          <a:p>
            <a:pPr algn="l">
              <a:buNone/>
              <a:defRPr sz="1800" b="1" i="0">
                <a:solidFill>
                  <a:srgbClr val="C94A4A"/>
                </a:solidFill>
                <a:latin typeface="Arial"/>
                <a:ea typeface="Arial"/>
                <a:cs typeface="Arial"/>
              </a:defRPr>
            </a:pPr>
            <a:r>
              <a:rPr sz="1800" b="1" i="0">
                <a:solidFill>
                  <a:srgbClr val="C94A4A"/>
                </a:solidFill>
                <a:latin typeface="Arial"/>
                <a:ea typeface="Arial"/>
                <a:cs typeface="Arial"/>
              </a:rPr>
              <a:t>0只</a:t>
            </a:r>
          </a:p>
        </p:txBody>
      </p:sp>
      <p:sp>
        <p:nvSpPr>
          <p:cNvPr id="12" name="矩形 11">
            <a:extLst>
              <a:ext uri="{FF2B5EF4-FFF2-40B4-BE49-F238E27FC236}">
                <a16:creationId xmlns:a16="http://schemas.microsoft.com/office/drawing/2014/main" id="{63928BDD-89D3-43AD-A972-8A1DDE422527}"/>
              </a:ext>
            </a:extLst>
          </p:cNvPr>
          <p:cNvSpPr>
            <a:spLocks noGrp="1"/>
          </p:cNvSpPr>
          <p:nvPr/>
        </p:nvSpPr>
        <p:spPr>
          <a:xfrm>
            <a:off x="5581650" y="3954590"/>
            <a:ext cx="2876550" cy="296799"/>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传统主动选股 / 非杠杆宽基新品</a:t>
            </a:r>
          </a:p>
        </p:txBody>
      </p:sp>
      <p:sp>
        <p:nvSpPr>
          <p:cNvPr id="13" name="矩形 12">
            <a:extLst>
              <a:ext uri="{FF2B5EF4-FFF2-40B4-BE49-F238E27FC236}">
                <a16:creationId xmlns:a16="http://schemas.microsoft.com/office/drawing/2014/main" id="{E9757119-9E44-4D09-8988-348A17D372F2}"/>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资料来源：美国Domicile大中华主题基金近一年新发产品分析；发行人官方资料，窗口2025-07-15至2026-07-15</a:t>
            </a:r>
          </a:p>
        </p:txBody>
      </p:sp>
    </p:spTree>
    <p:extLst>
      <p:ext uri="{BB962C8B-B14F-4D97-AF65-F5344CB8AC3E}">
        <p14:creationId xmlns:p14="http://schemas.microsoft.com/office/powerpoint/2010/main" val="1179745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新品规模与业绩不同步：渠道仍是关键</a:t>
            </a:r>
          </a:p>
        </p:txBody>
      </p:sp>
      <p:sp>
        <p:nvSpPr>
          <p:cNvPr id="3" name="圆角矩形 2">
            <a:extLst>
              <a:ext uri="{FF2B5EF4-FFF2-40B4-BE49-F238E27FC236}">
                <a16:creationId xmlns:a16="http://schemas.microsoft.com/office/drawing/2014/main" id="{3D4F1903-8D90-4BA1-9D14-C22F41C6BF91}"/>
              </a:ext>
            </a:extLst>
          </p:cNvPr>
          <p:cNvSpPr>
            <a:spLocks noGrp="1"/>
          </p:cNvSpPr>
          <p:nvPr/>
        </p:nvSpPr>
        <p:spPr>
          <a:xfrm>
            <a:off x="342900" y="990600"/>
            <a:ext cx="3905250"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最新AUM（USD m）</a:t>
            </a:r>
          </a:p>
        </p:txBody>
      </p:sp>
      <p:graphicFrame>
        <p:nvGraphicFramePr>
          <p:cNvPr id="16" name="Chart"/>
          <p:cNvGraphicFramePr/>
          <p:nvPr/>
        </p:nvGraphicFramePr>
        <p:xfrm>
          <a:off x="342900" y="1295400"/>
          <a:ext cx="3905250" cy="2571750"/>
        </p:xfrm>
        <a:graphic>
          <a:graphicData uri="http://schemas.openxmlformats.org/drawingml/2006/chart">
            <c:chart xmlns:c="http://schemas.openxmlformats.org/drawingml/2006/chart" xmlns:r="http://schemas.openxmlformats.org/officeDocument/2006/relationships" r:id="rId3"/>
          </a:graphicData>
        </a:graphic>
      </p:graphicFrame>
      <p:sp>
        <p:nvSpPr>
          <p:cNvPr id="5" name="圆角矩形 4">
            <a:extLst>
              <a:ext uri="{FF2B5EF4-FFF2-40B4-BE49-F238E27FC236}">
                <a16:creationId xmlns:a16="http://schemas.microsoft.com/office/drawing/2014/main" id="{3E544C8C-0CF2-4240-BA9A-F1F8CA82F5C7}"/>
              </a:ext>
            </a:extLst>
          </p:cNvPr>
          <p:cNvSpPr>
            <a:spLocks noGrp="1"/>
          </p:cNvSpPr>
          <p:nvPr/>
        </p:nvSpPr>
        <p:spPr>
          <a:xfrm>
            <a:off x="4629150" y="990600"/>
            <a:ext cx="3905250"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成立以来收益（%）</a:t>
            </a:r>
          </a:p>
        </p:txBody>
      </p:sp>
      <p:graphicFrame>
        <p:nvGraphicFramePr>
          <p:cNvPr id="18" name="Chart"/>
          <p:cNvGraphicFramePr/>
          <p:nvPr/>
        </p:nvGraphicFramePr>
        <p:xfrm>
          <a:off x="4629150" y="1295400"/>
          <a:ext cx="3905250" cy="2571750"/>
        </p:xfrm>
        <a:graphic>
          <a:graphicData uri="http://schemas.openxmlformats.org/drawingml/2006/chart">
            <c:chart xmlns:c="http://schemas.openxmlformats.org/drawingml/2006/chart" xmlns:r="http://schemas.openxmlformats.org/officeDocument/2006/relationships" r:id="rId4"/>
          </a:graphicData>
        </a:graphic>
      </p:graphicFrame>
      <p:sp>
        <p:nvSpPr>
          <p:cNvPr id="7" name="圆角矩形 6">
            <a:extLst>
              <a:ext uri="{FF2B5EF4-FFF2-40B4-BE49-F238E27FC236}">
                <a16:creationId xmlns:a16="http://schemas.microsoft.com/office/drawing/2014/main" id="{79707C59-3C92-4E77-A167-F800284C2F08}"/>
              </a:ext>
            </a:extLst>
          </p:cNvPr>
          <p:cNvSpPr>
            <a:spLocks noGrp="1"/>
          </p:cNvSpPr>
          <p:nvPr/>
        </p:nvSpPr>
        <p:spPr>
          <a:xfrm>
            <a:off x="342900" y="4086225"/>
            <a:ext cx="4000500" cy="447675"/>
          </a:xfrm>
          <a:prstGeom prst="roundRect">
            <a:avLst>
              <a:gd name="adj" fmla="val 4255"/>
            </a:avLst>
          </a:prstGeom>
          <a:solidFill>
            <a:srgbClr val="FFF9E8"/>
          </a:solidFill>
          <a:ln w="6668">
            <a:solidFill>
              <a:srgbClr val="F0BE42"/>
            </a:solidFill>
            <a:prstDash val="solid"/>
          </a:ln>
        </p:spPr>
        <p:txBody>
          <a:bodyPr/>
          <a:lstStyle/>
          <a:p>
            <a:endParaRPr lang="zh-CN" altLang="en-US"/>
          </a:p>
        </p:txBody>
      </p:sp>
      <p:sp>
        <p:nvSpPr>
          <p:cNvPr id="8" name="矩形 7">
            <a:extLst>
              <a:ext uri="{FF2B5EF4-FFF2-40B4-BE49-F238E27FC236}">
                <a16:creationId xmlns:a16="http://schemas.microsoft.com/office/drawing/2014/main" id="{84815588-F2BD-4362-9FE9-3577EDD8B492}"/>
              </a:ext>
            </a:extLst>
          </p:cNvPr>
          <p:cNvSpPr>
            <a:spLocks noGrp="1"/>
          </p:cNvSpPr>
          <p:nvPr/>
        </p:nvSpPr>
        <p:spPr>
          <a:xfrm>
            <a:off x="409575" y="4133850"/>
            <a:ext cx="3867150" cy="352425"/>
          </a:xfrm>
          <a:prstGeom prst="rect">
            <a:avLst/>
          </a:prstGeom>
          <a:noFill/>
          <a:ln w="0">
            <a:noFill/>
            <a:prstDash val="solid"/>
          </a:ln>
        </p:spPr>
        <p:txBody>
          <a:bodyPr lIns="38100" tIns="28575" rIns="38100" bIns="28575" anchor="ctr">
            <a:normAutofit/>
          </a:bodyPr>
          <a:lstStyle/>
          <a:p>
            <a:pPr algn="l">
              <a:buNone/>
              <a:defRPr sz="682" b="1" i="0">
                <a:solidFill>
                  <a:srgbClr val="3C3C3C"/>
                </a:solidFill>
                <a:latin typeface="华文黑体_易方达"/>
                <a:ea typeface="华文黑体_易方达"/>
                <a:cs typeface="华文黑体_易方达"/>
              </a:defRPr>
            </a:pPr>
            <a:r>
              <a:rPr sz="682" b="1" i="0">
                <a:solidFill>
                  <a:srgbClr val="3C3C3C"/>
                </a:solidFill>
                <a:latin typeface="华文黑体_易方达"/>
                <a:ea typeface="华文黑体_易方达"/>
                <a:cs typeface="华文黑体_易方达"/>
              </a:rPr>
              <a:t>SMHC发行月估算净流入约$206m，更多反映种子/早期创设；CNQQ由2025年10月约$6m升至2026年6月约$38m，爬坡更连续。</a:t>
            </a:r>
          </a:p>
        </p:txBody>
      </p:sp>
      <p:sp>
        <p:nvSpPr>
          <p:cNvPr id="9" name="圆角矩形 8">
            <a:extLst>
              <a:ext uri="{FF2B5EF4-FFF2-40B4-BE49-F238E27FC236}">
                <a16:creationId xmlns:a16="http://schemas.microsoft.com/office/drawing/2014/main" id="{4291DF91-9160-4553-9923-C78460788913}"/>
              </a:ext>
            </a:extLst>
          </p:cNvPr>
          <p:cNvSpPr>
            <a:spLocks noGrp="1"/>
          </p:cNvSpPr>
          <p:nvPr/>
        </p:nvSpPr>
        <p:spPr>
          <a:xfrm>
            <a:off x="4533900" y="4086225"/>
            <a:ext cx="4000500" cy="447675"/>
          </a:xfrm>
          <a:prstGeom prst="roundRect">
            <a:avLst>
              <a:gd name="adj" fmla="val 4255"/>
            </a:avLst>
          </a:prstGeom>
          <a:solidFill>
            <a:srgbClr val="F4F8FB"/>
          </a:solidFill>
          <a:ln w="6191">
            <a:solidFill>
              <a:srgbClr val="D8E4EA"/>
            </a:solidFill>
            <a:prstDash val="solid"/>
          </a:ln>
        </p:spPr>
        <p:txBody>
          <a:bodyPr/>
          <a:lstStyle/>
          <a:p>
            <a:endParaRPr lang="zh-CN" altLang="en-US"/>
          </a:p>
        </p:txBody>
      </p:sp>
      <p:sp>
        <p:nvSpPr>
          <p:cNvPr id="10" name="矩形 9">
            <a:extLst>
              <a:ext uri="{FF2B5EF4-FFF2-40B4-BE49-F238E27FC236}">
                <a16:creationId xmlns:a16="http://schemas.microsoft.com/office/drawing/2014/main" id="{98ABC52C-05D2-4DF9-995A-50C6315BF750}"/>
              </a:ext>
            </a:extLst>
          </p:cNvPr>
          <p:cNvSpPr>
            <a:spLocks noGrp="1"/>
          </p:cNvSpPr>
          <p:nvPr/>
        </p:nvSpPr>
        <p:spPr>
          <a:xfrm>
            <a:off x="4600575" y="4133850"/>
            <a:ext cx="3867150" cy="352425"/>
          </a:xfrm>
          <a:prstGeom prst="rect">
            <a:avLst/>
          </a:prstGeom>
          <a:noFill/>
          <a:ln w="0">
            <a:noFill/>
            <a:prstDash val="solid"/>
          </a:ln>
        </p:spPr>
        <p:txBody>
          <a:bodyPr lIns="38100" tIns="28575" rIns="38100" bIns="28575" anchor="ctr">
            <a:normAutofit/>
          </a:bodyPr>
          <a:lstStyle/>
          <a:p>
            <a:pPr algn="l">
              <a:buNone/>
              <a:defRPr sz="690" b="1" i="0">
                <a:solidFill>
                  <a:srgbClr val="3C3C3C"/>
                </a:solidFill>
                <a:latin typeface="华文黑体_易方达"/>
                <a:ea typeface="华文黑体_易方达"/>
                <a:cs typeface="华文黑体_易方达"/>
              </a:defRPr>
            </a:pPr>
            <a:r>
              <a:rPr sz="690" b="1" i="0">
                <a:solidFill>
                  <a:srgbClr val="3C3C3C"/>
                </a:solidFill>
                <a:latin typeface="华文黑体_易方达"/>
                <a:ea typeface="华文黑体_易方达"/>
                <a:cs typeface="华文黑体_易方达"/>
              </a:rPr>
              <a:t>DRGN成立以来收益强，但AUM约$28m并未同步突破，说明业绩不足以替代品牌、做市和渠道。</a:t>
            </a:r>
          </a:p>
        </p:txBody>
      </p:sp>
      <p:sp>
        <p:nvSpPr>
          <p:cNvPr id="11" name="矩形 10">
            <a:extLst>
              <a:ext uri="{FF2B5EF4-FFF2-40B4-BE49-F238E27FC236}">
                <a16:creationId xmlns:a16="http://schemas.microsoft.com/office/drawing/2014/main" id="{73A39D22-B59E-4D69-B3BE-A95DD2C34FE4}"/>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资料来源：新品分析；DRGN/SMHC数据更新至2026-07-14，CNQQ业绩截至2026-06-30</a:t>
            </a:r>
          </a:p>
        </p:txBody>
      </p:sp>
    </p:spTree>
    <p:extLst>
      <p:ext uri="{BB962C8B-B14F-4D97-AF65-F5344CB8AC3E}">
        <p14:creationId xmlns:p14="http://schemas.microsoft.com/office/powerpoint/2010/main" val="1179745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产品机会来自结构差异、本地分销和工具生态</a:t>
            </a:r>
          </a:p>
        </p:txBody>
      </p:sp>
      <p:sp>
        <p:nvSpPr>
          <p:cNvPr id="3" name="圆角矩形 2">
            <a:extLst>
              <a:ext uri="{FF2B5EF4-FFF2-40B4-BE49-F238E27FC236}">
                <a16:creationId xmlns:a16="http://schemas.microsoft.com/office/drawing/2014/main" id="{82977F62-336E-4F2A-B595-B80552A0ECCF}"/>
              </a:ext>
            </a:extLst>
          </p:cNvPr>
          <p:cNvSpPr>
            <a:spLocks noGrp="1"/>
          </p:cNvSpPr>
          <p:nvPr/>
        </p:nvSpPr>
        <p:spPr>
          <a:xfrm>
            <a:off x="371475" y="1038225"/>
            <a:ext cx="400050" cy="400050"/>
          </a:xfrm>
          <a:prstGeom prst="roundRect">
            <a:avLst>
              <a:gd name="adj" fmla="val 4762"/>
            </a:avLst>
          </a:prstGeom>
          <a:solidFill>
            <a:srgbClr val="1EB9E1"/>
          </a:solidFill>
          <a:ln w="0">
            <a:noFill/>
            <a:prstDash val="solid"/>
          </a:ln>
        </p:spPr>
        <p:txBody>
          <a:bodyPr lIns="38100" tIns="28575" rIns="38100" bIns="28575" anchor="ctr">
            <a:normAutofit/>
          </a:bodyPr>
          <a:lstStyle/>
          <a:p>
            <a:pPr algn="ctr">
              <a:buNone/>
              <a:defRPr sz="1275" b="1" i="0">
                <a:solidFill>
                  <a:srgbClr val="FFFFFF"/>
                </a:solidFill>
                <a:latin typeface="Arial"/>
                <a:ea typeface="Arial"/>
                <a:cs typeface="Arial"/>
              </a:defRPr>
            </a:pPr>
            <a:r>
              <a:rPr sz="1275" b="1" i="0">
                <a:solidFill>
                  <a:srgbClr val="FFFFFF"/>
                </a:solidFill>
                <a:latin typeface="Arial"/>
                <a:ea typeface="Arial"/>
                <a:cs typeface="Arial"/>
              </a:rPr>
              <a:t>1</a:t>
            </a:r>
          </a:p>
        </p:txBody>
      </p:sp>
      <p:sp>
        <p:nvSpPr>
          <p:cNvPr id="4" name="矩形 3">
            <a:extLst>
              <a:ext uri="{FF2B5EF4-FFF2-40B4-BE49-F238E27FC236}">
                <a16:creationId xmlns:a16="http://schemas.microsoft.com/office/drawing/2014/main" id="{B14AF911-B72D-4D13-AB73-0391FB3B9948}"/>
              </a:ext>
            </a:extLst>
          </p:cNvPr>
          <p:cNvSpPr>
            <a:spLocks noGrp="1"/>
          </p:cNvSpPr>
          <p:nvPr/>
        </p:nvSpPr>
        <p:spPr>
          <a:xfrm>
            <a:off x="885825" y="1038225"/>
            <a:ext cx="1790700" cy="257175"/>
          </a:xfrm>
          <a:prstGeom prst="rect">
            <a:avLst/>
          </a:prstGeom>
          <a:noFill/>
          <a:ln w="0">
            <a:noFill/>
            <a:prstDash val="solid"/>
          </a:ln>
        </p:spPr>
        <p:txBody>
          <a:bodyPr lIns="38100" tIns="28575" rIns="38100" bIns="28575" anchor="ctr">
            <a:normAutofit/>
          </a:bodyPr>
          <a:lstStyle/>
          <a:p>
            <a:pPr algn="l">
              <a:buNone/>
              <a:defRPr sz="1050" b="1" i="0">
                <a:solidFill>
                  <a:srgbClr val="005096"/>
                </a:solidFill>
                <a:latin typeface="华文黑体_易方达"/>
                <a:ea typeface="华文黑体_易方达"/>
                <a:cs typeface="华文黑体_易方达"/>
              </a:defRPr>
            </a:pPr>
            <a:r>
              <a:rPr sz="1050" b="1" i="0">
                <a:solidFill>
                  <a:srgbClr val="005096"/>
                </a:solidFill>
                <a:latin typeface="华文黑体_易方达"/>
                <a:ea typeface="华文黑体_易方达"/>
                <a:cs typeface="华文黑体_易方达"/>
              </a:rPr>
              <a:t>细分硬科技</a:t>
            </a:r>
          </a:p>
        </p:txBody>
      </p:sp>
      <p:sp>
        <p:nvSpPr>
          <p:cNvPr id="5" name="矩形 4">
            <a:extLst>
              <a:ext uri="{FF2B5EF4-FFF2-40B4-BE49-F238E27FC236}">
                <a16:creationId xmlns:a16="http://schemas.microsoft.com/office/drawing/2014/main" id="{6DD45E35-1543-412D-AB7F-EB13B0096B56}"/>
              </a:ext>
            </a:extLst>
          </p:cNvPr>
          <p:cNvSpPr>
            <a:spLocks noGrp="1"/>
          </p:cNvSpPr>
          <p:nvPr/>
        </p:nvSpPr>
        <p:spPr>
          <a:xfrm>
            <a:off x="885825" y="1314450"/>
            <a:ext cx="4476750" cy="390525"/>
          </a:xfrm>
          <a:prstGeom prst="rect">
            <a:avLst/>
          </a:prstGeom>
          <a:noFill/>
          <a:ln w="0">
            <a:noFill/>
            <a:prstDash val="solid"/>
          </a:ln>
        </p:spPr>
        <p:txBody>
          <a:bodyPr lIns="38100" tIns="28575" rIns="38100" bIns="28575" anchor="t">
            <a:normAutofit/>
          </a:bodyPr>
          <a:lstStyle/>
          <a:p>
            <a:pPr algn="l">
              <a:buNone/>
              <a:defRPr sz="690" b="0" i="0">
                <a:solidFill>
                  <a:srgbClr val="3C3C3C"/>
                </a:solidFill>
                <a:latin typeface="华文黑体_易方达"/>
                <a:ea typeface="华文黑体_易方达"/>
                <a:cs typeface="华文黑体_易方达"/>
              </a:defRPr>
            </a:pPr>
            <a:r>
              <a:rPr sz="690" b="0" i="0">
                <a:solidFill>
                  <a:srgbClr val="3C3C3C"/>
                </a:solidFill>
                <a:latin typeface="华文黑体_易方达"/>
                <a:ea typeface="华文黑体_易方达"/>
                <a:cs typeface="华文黑体_易方达"/>
              </a:rPr>
              <a:t>半导体、AI基础设施、机器人和先进制造比泛中国beta更易形成新叙事。</a:t>
            </a:r>
          </a:p>
        </p:txBody>
      </p:sp>
      <p:sp>
        <p:nvSpPr>
          <p:cNvPr id="6" name="圆角矩形 5">
            <a:extLst>
              <a:ext uri="{FF2B5EF4-FFF2-40B4-BE49-F238E27FC236}">
                <a16:creationId xmlns:a16="http://schemas.microsoft.com/office/drawing/2014/main" id="{74889177-FFAD-46F8-8C2F-0BA0E6EE6BEB}"/>
              </a:ext>
            </a:extLst>
          </p:cNvPr>
          <p:cNvSpPr>
            <a:spLocks noGrp="1"/>
          </p:cNvSpPr>
          <p:nvPr/>
        </p:nvSpPr>
        <p:spPr>
          <a:xfrm>
            <a:off x="5486400" y="1057275"/>
            <a:ext cx="647700" cy="523875"/>
          </a:xfrm>
          <a:prstGeom prst="roundRect">
            <a:avLst>
              <a:gd name="adj" fmla="val 3636"/>
            </a:avLst>
          </a:prstGeom>
          <a:solidFill>
            <a:srgbClr val="EAF7FB"/>
          </a:solidFill>
          <a:ln w="7144">
            <a:solidFill>
              <a:srgbClr val="61CBE5"/>
            </a:solidFill>
            <a:prstDash val="solid"/>
          </a:ln>
        </p:spPr>
        <p:txBody>
          <a:bodyPr lIns="38100" tIns="28575" rIns="38100" bIns="28575" anchor="ctr">
            <a:normAutofit/>
          </a:bodyPr>
          <a:lstStyle/>
          <a:p>
            <a:pPr algn="ctr">
              <a:buNone/>
              <a:defRPr sz="773" b="1" i="0">
                <a:solidFill>
                  <a:srgbClr val="005096"/>
                </a:solidFill>
                <a:latin typeface="华文黑体_易方达"/>
                <a:ea typeface="华文黑体_易方达"/>
                <a:cs typeface="华文黑体_易方达"/>
              </a:defRPr>
            </a:pPr>
            <a:r>
              <a:rPr sz="773" b="1" i="0">
                <a:solidFill>
                  <a:srgbClr val="005096"/>
                </a:solidFill>
                <a:latin typeface="华文黑体_易方达"/>
                <a:ea typeface="华文黑体_易方达"/>
                <a:cs typeface="华文黑体_易方达"/>
              </a:rPr>
              <a:t>优先级</a:t>
            </a:r>
          </a:p>
          <a:p>
            <a:pPr algn="ctr">
              <a:buNone/>
              <a:defRPr sz="773" b="1" i="0">
                <a:solidFill>
                  <a:srgbClr val="005096"/>
                </a:solidFill>
                <a:latin typeface="华文黑体_易方达"/>
                <a:ea typeface="华文黑体_易方达"/>
                <a:cs typeface="华文黑体_易方达"/>
              </a:defRPr>
            </a:pPr>
            <a:r>
              <a:rPr sz="773" b="1" i="0">
                <a:solidFill>
                  <a:srgbClr val="005096"/>
                </a:solidFill>
                <a:latin typeface="华文黑体_易方达"/>
                <a:ea typeface="华文黑体_易方达"/>
                <a:cs typeface="华文黑体_易方达"/>
              </a:rPr>
              <a:t>高</a:t>
            </a:r>
          </a:p>
        </p:txBody>
      </p:sp>
      <p:sp>
        <p:nvSpPr>
          <p:cNvPr id="7" name="圆角矩形 6">
            <a:extLst>
              <a:ext uri="{FF2B5EF4-FFF2-40B4-BE49-F238E27FC236}">
                <a16:creationId xmlns:a16="http://schemas.microsoft.com/office/drawing/2014/main" id="{8849081D-0665-41AA-A1B9-F131D7A1E625}"/>
              </a:ext>
            </a:extLst>
          </p:cNvPr>
          <p:cNvSpPr>
            <a:spLocks noGrp="1"/>
          </p:cNvSpPr>
          <p:nvPr/>
        </p:nvSpPr>
        <p:spPr>
          <a:xfrm>
            <a:off x="371475" y="1828800"/>
            <a:ext cx="400050" cy="400050"/>
          </a:xfrm>
          <a:prstGeom prst="roundRect">
            <a:avLst>
              <a:gd name="adj" fmla="val 4762"/>
            </a:avLst>
          </a:prstGeom>
          <a:solidFill>
            <a:srgbClr val="1EB9E1"/>
          </a:solidFill>
          <a:ln w="0">
            <a:noFill/>
            <a:prstDash val="solid"/>
          </a:ln>
        </p:spPr>
        <p:txBody>
          <a:bodyPr lIns="38100" tIns="28575" rIns="38100" bIns="28575" anchor="ctr">
            <a:normAutofit/>
          </a:bodyPr>
          <a:lstStyle/>
          <a:p>
            <a:pPr algn="ctr">
              <a:buNone/>
              <a:defRPr sz="1275" b="1" i="0">
                <a:solidFill>
                  <a:srgbClr val="FFFFFF"/>
                </a:solidFill>
                <a:latin typeface="Arial"/>
                <a:ea typeface="Arial"/>
                <a:cs typeface="Arial"/>
              </a:defRPr>
            </a:pPr>
            <a:r>
              <a:rPr sz="1275" b="1" i="0">
                <a:solidFill>
                  <a:srgbClr val="FFFFFF"/>
                </a:solidFill>
                <a:latin typeface="Arial"/>
                <a:ea typeface="Arial"/>
                <a:cs typeface="Arial"/>
              </a:rPr>
              <a:t>2</a:t>
            </a:r>
          </a:p>
        </p:txBody>
      </p:sp>
      <p:sp>
        <p:nvSpPr>
          <p:cNvPr id="8" name="矩形 7">
            <a:extLst>
              <a:ext uri="{FF2B5EF4-FFF2-40B4-BE49-F238E27FC236}">
                <a16:creationId xmlns:a16="http://schemas.microsoft.com/office/drawing/2014/main" id="{7793A652-AA41-4C0C-8DC5-F8ED285D9061}"/>
              </a:ext>
            </a:extLst>
          </p:cNvPr>
          <p:cNvSpPr>
            <a:spLocks noGrp="1"/>
          </p:cNvSpPr>
          <p:nvPr/>
        </p:nvSpPr>
        <p:spPr>
          <a:xfrm>
            <a:off x="885825" y="1828800"/>
            <a:ext cx="1790700" cy="257175"/>
          </a:xfrm>
          <a:prstGeom prst="rect">
            <a:avLst/>
          </a:prstGeom>
          <a:noFill/>
          <a:ln w="0">
            <a:noFill/>
            <a:prstDash val="solid"/>
          </a:ln>
        </p:spPr>
        <p:txBody>
          <a:bodyPr lIns="38100" tIns="28575" rIns="38100" bIns="28575" anchor="ctr">
            <a:normAutofit/>
          </a:bodyPr>
          <a:lstStyle/>
          <a:p>
            <a:pPr algn="l">
              <a:buNone/>
              <a:defRPr sz="1050" b="1" i="0">
                <a:solidFill>
                  <a:srgbClr val="005096"/>
                </a:solidFill>
                <a:latin typeface="华文黑体_易方达"/>
                <a:ea typeface="华文黑体_易方达"/>
                <a:cs typeface="华文黑体_易方达"/>
              </a:defRPr>
            </a:pPr>
            <a:r>
              <a:rPr sz="1050" b="1" i="0">
                <a:solidFill>
                  <a:srgbClr val="005096"/>
                </a:solidFill>
                <a:latin typeface="华文黑体_易方达"/>
                <a:ea typeface="华文黑体_易方达"/>
                <a:cs typeface="华文黑体_易方达"/>
              </a:rPr>
              <a:t>宽科技替代互联网</a:t>
            </a:r>
          </a:p>
        </p:txBody>
      </p:sp>
      <p:sp>
        <p:nvSpPr>
          <p:cNvPr id="9" name="矩形 8">
            <a:extLst>
              <a:ext uri="{FF2B5EF4-FFF2-40B4-BE49-F238E27FC236}">
                <a16:creationId xmlns:a16="http://schemas.microsoft.com/office/drawing/2014/main" id="{D23B1279-93EC-4F1C-AC4D-A25FA17AD06B}"/>
              </a:ext>
            </a:extLst>
          </p:cNvPr>
          <p:cNvSpPr>
            <a:spLocks noGrp="1"/>
          </p:cNvSpPr>
          <p:nvPr/>
        </p:nvSpPr>
        <p:spPr>
          <a:xfrm>
            <a:off x="885825" y="2105025"/>
            <a:ext cx="4476750" cy="390525"/>
          </a:xfrm>
          <a:prstGeom prst="rect">
            <a:avLst/>
          </a:prstGeom>
          <a:noFill/>
          <a:ln w="0">
            <a:noFill/>
            <a:prstDash val="solid"/>
          </a:ln>
        </p:spPr>
        <p:txBody>
          <a:bodyPr lIns="38100" tIns="28575" rIns="38100" bIns="28575" anchor="t">
            <a:normAutofit/>
          </a:bodyPr>
          <a:lstStyle/>
          <a:p>
            <a:pPr algn="l">
              <a:buNone/>
              <a:defRPr sz="690" b="0" i="0">
                <a:solidFill>
                  <a:srgbClr val="3C3C3C"/>
                </a:solidFill>
                <a:latin typeface="华文黑体_易方达"/>
                <a:ea typeface="华文黑体_易方达"/>
                <a:cs typeface="华文黑体_易方达"/>
              </a:defRPr>
            </a:pPr>
            <a:r>
              <a:rPr sz="690" b="0" i="0">
                <a:solidFill>
                  <a:srgbClr val="3C3C3C"/>
                </a:solidFill>
                <a:latin typeface="华文黑体_易方达"/>
                <a:ea typeface="华文黑体_易方达"/>
                <a:cs typeface="华文黑体_易方达"/>
              </a:rPr>
              <a:t>用A股+离岸宽科技降低单一平台风险，CQQQ式结构在2026H1更具韧性。</a:t>
            </a:r>
          </a:p>
        </p:txBody>
      </p:sp>
      <p:sp>
        <p:nvSpPr>
          <p:cNvPr id="10" name="圆角矩形 9">
            <a:extLst>
              <a:ext uri="{FF2B5EF4-FFF2-40B4-BE49-F238E27FC236}">
                <a16:creationId xmlns:a16="http://schemas.microsoft.com/office/drawing/2014/main" id="{5C4C0F9C-94E3-4110-AC80-6BFC70DB62DA}"/>
              </a:ext>
            </a:extLst>
          </p:cNvPr>
          <p:cNvSpPr>
            <a:spLocks noGrp="1"/>
          </p:cNvSpPr>
          <p:nvPr/>
        </p:nvSpPr>
        <p:spPr>
          <a:xfrm>
            <a:off x="5486400" y="1847850"/>
            <a:ext cx="647700" cy="523875"/>
          </a:xfrm>
          <a:prstGeom prst="roundRect">
            <a:avLst>
              <a:gd name="adj" fmla="val 3636"/>
            </a:avLst>
          </a:prstGeom>
          <a:solidFill>
            <a:srgbClr val="EAF7FB"/>
          </a:solidFill>
          <a:ln w="7144">
            <a:solidFill>
              <a:srgbClr val="61CBE5"/>
            </a:solidFill>
            <a:prstDash val="solid"/>
          </a:ln>
        </p:spPr>
        <p:txBody>
          <a:bodyPr lIns="38100" tIns="28575" rIns="38100" bIns="28575" anchor="ctr">
            <a:normAutofit/>
          </a:bodyPr>
          <a:lstStyle/>
          <a:p>
            <a:pPr algn="ctr">
              <a:buNone/>
              <a:defRPr sz="773" b="1" i="0">
                <a:solidFill>
                  <a:srgbClr val="005096"/>
                </a:solidFill>
                <a:latin typeface="华文黑体_易方达"/>
                <a:ea typeface="华文黑体_易方达"/>
                <a:cs typeface="华文黑体_易方达"/>
              </a:defRPr>
            </a:pPr>
            <a:r>
              <a:rPr sz="773" b="1" i="0">
                <a:solidFill>
                  <a:srgbClr val="005096"/>
                </a:solidFill>
                <a:latin typeface="华文黑体_易方达"/>
                <a:ea typeface="华文黑体_易方达"/>
                <a:cs typeface="华文黑体_易方达"/>
              </a:rPr>
              <a:t>优先级</a:t>
            </a:r>
          </a:p>
          <a:p>
            <a:pPr algn="ctr">
              <a:buNone/>
              <a:defRPr sz="773" b="1" i="0">
                <a:solidFill>
                  <a:srgbClr val="005096"/>
                </a:solidFill>
                <a:latin typeface="华文黑体_易方达"/>
                <a:ea typeface="华文黑体_易方达"/>
                <a:cs typeface="华文黑体_易方达"/>
              </a:defRPr>
            </a:pPr>
            <a:r>
              <a:rPr sz="773" b="1" i="0">
                <a:solidFill>
                  <a:srgbClr val="005096"/>
                </a:solidFill>
                <a:latin typeface="华文黑体_易方达"/>
                <a:ea typeface="华文黑体_易方达"/>
                <a:cs typeface="华文黑体_易方达"/>
              </a:rPr>
              <a:t>高</a:t>
            </a:r>
          </a:p>
        </p:txBody>
      </p:sp>
      <p:sp>
        <p:nvSpPr>
          <p:cNvPr id="11" name="圆角矩形 10">
            <a:extLst>
              <a:ext uri="{FF2B5EF4-FFF2-40B4-BE49-F238E27FC236}">
                <a16:creationId xmlns:a16="http://schemas.microsoft.com/office/drawing/2014/main" id="{87EA04FF-CE0F-466B-B7B9-333E90241547}"/>
              </a:ext>
            </a:extLst>
          </p:cNvPr>
          <p:cNvSpPr>
            <a:spLocks noGrp="1"/>
          </p:cNvSpPr>
          <p:nvPr/>
        </p:nvSpPr>
        <p:spPr>
          <a:xfrm>
            <a:off x="371475" y="2619375"/>
            <a:ext cx="400050" cy="400050"/>
          </a:xfrm>
          <a:prstGeom prst="roundRect">
            <a:avLst>
              <a:gd name="adj" fmla="val 4762"/>
            </a:avLst>
          </a:prstGeom>
          <a:solidFill>
            <a:srgbClr val="0078B4"/>
          </a:solidFill>
          <a:ln w="0">
            <a:noFill/>
            <a:prstDash val="solid"/>
          </a:ln>
        </p:spPr>
        <p:txBody>
          <a:bodyPr lIns="38100" tIns="28575" rIns="38100" bIns="28575" anchor="ctr">
            <a:normAutofit/>
          </a:bodyPr>
          <a:lstStyle/>
          <a:p>
            <a:pPr algn="ctr">
              <a:buNone/>
              <a:defRPr sz="1275" b="1" i="0">
                <a:solidFill>
                  <a:srgbClr val="FFFFFF"/>
                </a:solidFill>
                <a:latin typeface="Arial"/>
                <a:ea typeface="Arial"/>
                <a:cs typeface="Arial"/>
              </a:defRPr>
            </a:pPr>
            <a:r>
              <a:rPr sz="1275" b="1" i="0">
                <a:solidFill>
                  <a:srgbClr val="FFFFFF"/>
                </a:solidFill>
                <a:latin typeface="Arial"/>
                <a:ea typeface="Arial"/>
                <a:cs typeface="Arial"/>
              </a:rPr>
              <a:t>3</a:t>
            </a:r>
          </a:p>
        </p:txBody>
      </p:sp>
      <p:sp>
        <p:nvSpPr>
          <p:cNvPr id="12" name="矩形 11">
            <a:extLst>
              <a:ext uri="{FF2B5EF4-FFF2-40B4-BE49-F238E27FC236}">
                <a16:creationId xmlns:a16="http://schemas.microsoft.com/office/drawing/2014/main" id="{30CC42FB-F67B-4AD6-A951-E03479961EA1}"/>
              </a:ext>
            </a:extLst>
          </p:cNvPr>
          <p:cNvSpPr>
            <a:spLocks noGrp="1"/>
          </p:cNvSpPr>
          <p:nvPr/>
        </p:nvSpPr>
        <p:spPr>
          <a:xfrm>
            <a:off x="885825" y="2619375"/>
            <a:ext cx="1790700" cy="257175"/>
          </a:xfrm>
          <a:prstGeom prst="rect">
            <a:avLst/>
          </a:prstGeom>
          <a:noFill/>
          <a:ln w="0">
            <a:noFill/>
            <a:prstDash val="solid"/>
          </a:ln>
        </p:spPr>
        <p:txBody>
          <a:bodyPr lIns="38100" tIns="28575" rIns="38100" bIns="28575" anchor="ctr">
            <a:normAutofit/>
          </a:bodyPr>
          <a:lstStyle/>
          <a:p>
            <a:pPr algn="l">
              <a:buNone/>
              <a:defRPr sz="1050" b="1" i="0">
                <a:solidFill>
                  <a:srgbClr val="005096"/>
                </a:solidFill>
                <a:latin typeface="华文黑体_易方达"/>
                <a:ea typeface="华文黑体_易方达"/>
                <a:cs typeface="华文黑体_易方达"/>
              </a:defRPr>
            </a:pPr>
            <a:r>
              <a:rPr sz="1050" b="1" i="0">
                <a:solidFill>
                  <a:srgbClr val="005096"/>
                </a:solidFill>
                <a:latin typeface="华文黑体_易方达"/>
                <a:ea typeface="华文黑体_易方达"/>
                <a:cs typeface="华文黑体_易方达"/>
              </a:rPr>
              <a:t>中资能力嵌入</a:t>
            </a:r>
          </a:p>
        </p:txBody>
      </p:sp>
      <p:sp>
        <p:nvSpPr>
          <p:cNvPr id="13" name="矩形 12">
            <a:extLst>
              <a:ext uri="{FF2B5EF4-FFF2-40B4-BE49-F238E27FC236}">
                <a16:creationId xmlns:a16="http://schemas.microsoft.com/office/drawing/2014/main" id="{8C683FDD-2F4C-44DA-8270-9C5646E82DC6}"/>
              </a:ext>
            </a:extLst>
          </p:cNvPr>
          <p:cNvSpPr>
            <a:spLocks noGrp="1"/>
          </p:cNvSpPr>
          <p:nvPr/>
        </p:nvSpPr>
        <p:spPr>
          <a:xfrm>
            <a:off x="885825" y="2895600"/>
            <a:ext cx="4476750" cy="390525"/>
          </a:xfrm>
          <a:prstGeom prst="rect">
            <a:avLst/>
          </a:prstGeom>
          <a:noFill/>
          <a:ln w="0">
            <a:noFill/>
            <a:prstDash val="solid"/>
          </a:ln>
        </p:spPr>
        <p:txBody>
          <a:bodyPr lIns="38100" tIns="28575" rIns="38100" bIns="28575" anchor="t">
            <a:normAutofit/>
          </a:bodyPr>
          <a:lstStyle/>
          <a:p>
            <a:pPr algn="l">
              <a:buNone/>
              <a:defRPr sz="690" b="0" i="0">
                <a:solidFill>
                  <a:srgbClr val="3C3C3C"/>
                </a:solidFill>
                <a:latin typeface="华文黑体_易方达"/>
                <a:ea typeface="华文黑体_易方达"/>
                <a:cs typeface="华文黑体_易方达"/>
              </a:defRPr>
            </a:pPr>
            <a:r>
              <a:rPr sz="690" b="0" i="0">
                <a:solidFill>
                  <a:srgbClr val="3C3C3C"/>
                </a:solidFill>
                <a:latin typeface="华文黑体_易方达"/>
                <a:ea typeface="华文黑体_易方达"/>
                <a:cs typeface="华文黑体_易方达"/>
              </a:rPr>
              <a:t>优先sub-advisor或指数IP合作，借助美国Sponsor的合规、交易和顾问渠道。</a:t>
            </a:r>
          </a:p>
        </p:txBody>
      </p:sp>
      <p:sp>
        <p:nvSpPr>
          <p:cNvPr id="14" name="圆角矩形 13">
            <a:extLst>
              <a:ext uri="{FF2B5EF4-FFF2-40B4-BE49-F238E27FC236}">
                <a16:creationId xmlns:a16="http://schemas.microsoft.com/office/drawing/2014/main" id="{7896E7F5-812A-4BFE-8399-0E49B13AF860}"/>
              </a:ext>
            </a:extLst>
          </p:cNvPr>
          <p:cNvSpPr>
            <a:spLocks noGrp="1"/>
          </p:cNvSpPr>
          <p:nvPr/>
        </p:nvSpPr>
        <p:spPr>
          <a:xfrm>
            <a:off x="5486400" y="2638425"/>
            <a:ext cx="647700" cy="523875"/>
          </a:xfrm>
          <a:prstGeom prst="roundRect">
            <a:avLst>
              <a:gd name="adj" fmla="val 3636"/>
            </a:avLst>
          </a:prstGeom>
          <a:solidFill>
            <a:srgbClr val="F4F8FB"/>
          </a:solidFill>
          <a:ln w="6191">
            <a:solidFill>
              <a:srgbClr val="D8E4EA"/>
            </a:solidFill>
            <a:prstDash val="solid"/>
          </a:ln>
        </p:spPr>
        <p:txBody>
          <a:bodyPr lIns="38100" tIns="28575" rIns="38100" bIns="28575" anchor="ctr">
            <a:normAutofit/>
          </a:bodyPr>
          <a:lstStyle/>
          <a:p>
            <a:pPr algn="ctr">
              <a:buNone/>
              <a:defRPr sz="773" b="1" i="0">
                <a:solidFill>
                  <a:srgbClr val="005096"/>
                </a:solidFill>
                <a:latin typeface="华文黑体_易方达"/>
                <a:ea typeface="华文黑体_易方达"/>
                <a:cs typeface="华文黑体_易方达"/>
              </a:defRPr>
            </a:pPr>
            <a:r>
              <a:rPr sz="773" b="1" i="0">
                <a:solidFill>
                  <a:srgbClr val="005096"/>
                </a:solidFill>
                <a:latin typeface="华文黑体_易方达"/>
                <a:ea typeface="华文黑体_易方达"/>
                <a:cs typeface="华文黑体_易方达"/>
              </a:rPr>
              <a:t>优先级</a:t>
            </a:r>
          </a:p>
          <a:p>
            <a:pPr algn="ctr">
              <a:buNone/>
              <a:defRPr sz="773" b="1" i="0">
                <a:solidFill>
                  <a:srgbClr val="005096"/>
                </a:solidFill>
                <a:latin typeface="华文黑体_易方达"/>
                <a:ea typeface="华文黑体_易方达"/>
                <a:cs typeface="华文黑体_易方达"/>
              </a:defRPr>
            </a:pPr>
            <a:r>
              <a:rPr sz="773" b="1" i="0">
                <a:solidFill>
                  <a:srgbClr val="005096"/>
                </a:solidFill>
                <a:latin typeface="华文黑体_易方达"/>
                <a:ea typeface="华文黑体_易方达"/>
                <a:cs typeface="华文黑体_易方达"/>
              </a:rPr>
              <a:t>中高</a:t>
            </a:r>
          </a:p>
        </p:txBody>
      </p:sp>
      <p:sp>
        <p:nvSpPr>
          <p:cNvPr id="15" name="圆角矩形 14">
            <a:extLst>
              <a:ext uri="{FF2B5EF4-FFF2-40B4-BE49-F238E27FC236}">
                <a16:creationId xmlns:a16="http://schemas.microsoft.com/office/drawing/2014/main" id="{66EBDC8B-8168-4629-ACA8-42F6FE1C7F57}"/>
              </a:ext>
            </a:extLst>
          </p:cNvPr>
          <p:cNvSpPr>
            <a:spLocks noGrp="1"/>
          </p:cNvSpPr>
          <p:nvPr/>
        </p:nvSpPr>
        <p:spPr>
          <a:xfrm>
            <a:off x="371475" y="3409950"/>
            <a:ext cx="400050" cy="400050"/>
          </a:xfrm>
          <a:prstGeom prst="roundRect">
            <a:avLst>
              <a:gd name="adj" fmla="val 4762"/>
            </a:avLst>
          </a:prstGeom>
          <a:solidFill>
            <a:srgbClr val="0078B4"/>
          </a:solidFill>
          <a:ln w="0">
            <a:noFill/>
            <a:prstDash val="solid"/>
          </a:ln>
        </p:spPr>
        <p:txBody>
          <a:bodyPr lIns="38100" tIns="28575" rIns="38100" bIns="28575" anchor="ctr">
            <a:normAutofit/>
          </a:bodyPr>
          <a:lstStyle/>
          <a:p>
            <a:pPr algn="ctr">
              <a:buNone/>
              <a:defRPr sz="1275" b="1" i="0">
                <a:solidFill>
                  <a:srgbClr val="FFFFFF"/>
                </a:solidFill>
                <a:latin typeface="Arial"/>
                <a:ea typeface="Arial"/>
                <a:cs typeface="Arial"/>
              </a:defRPr>
            </a:pPr>
            <a:r>
              <a:rPr sz="1275" b="1" i="0">
                <a:solidFill>
                  <a:srgbClr val="FFFFFF"/>
                </a:solidFill>
                <a:latin typeface="Arial"/>
                <a:ea typeface="Arial"/>
                <a:cs typeface="Arial"/>
              </a:rPr>
              <a:t>4</a:t>
            </a:r>
          </a:p>
        </p:txBody>
      </p:sp>
      <p:sp>
        <p:nvSpPr>
          <p:cNvPr id="16" name="矩形 15">
            <a:extLst>
              <a:ext uri="{FF2B5EF4-FFF2-40B4-BE49-F238E27FC236}">
                <a16:creationId xmlns:a16="http://schemas.microsoft.com/office/drawing/2014/main" id="{47AD461D-4C01-4846-8CDF-E0A88C560782}"/>
              </a:ext>
            </a:extLst>
          </p:cNvPr>
          <p:cNvSpPr>
            <a:spLocks noGrp="1"/>
          </p:cNvSpPr>
          <p:nvPr/>
        </p:nvSpPr>
        <p:spPr>
          <a:xfrm>
            <a:off x="885825" y="3409950"/>
            <a:ext cx="1790700" cy="257175"/>
          </a:xfrm>
          <a:prstGeom prst="rect">
            <a:avLst/>
          </a:prstGeom>
          <a:noFill/>
          <a:ln w="0">
            <a:noFill/>
            <a:prstDash val="solid"/>
          </a:ln>
        </p:spPr>
        <p:txBody>
          <a:bodyPr lIns="38100" tIns="28575" rIns="38100" bIns="28575" anchor="ctr">
            <a:normAutofit/>
          </a:bodyPr>
          <a:lstStyle/>
          <a:p>
            <a:pPr algn="l">
              <a:buNone/>
              <a:defRPr sz="1050" b="1" i="0">
                <a:solidFill>
                  <a:srgbClr val="005096"/>
                </a:solidFill>
                <a:latin typeface="华文黑体_易方达"/>
                <a:ea typeface="华文黑体_易方达"/>
                <a:cs typeface="华文黑体_易方达"/>
              </a:defRPr>
            </a:pPr>
            <a:r>
              <a:rPr sz="1050" b="1" i="0">
                <a:solidFill>
                  <a:srgbClr val="005096"/>
                </a:solidFill>
                <a:latin typeface="华文黑体_易方达"/>
                <a:ea typeface="华文黑体_易方达"/>
                <a:cs typeface="华文黑体_易方达"/>
              </a:rPr>
              <a:t>全球独立载体</a:t>
            </a:r>
          </a:p>
        </p:txBody>
      </p:sp>
      <p:sp>
        <p:nvSpPr>
          <p:cNvPr id="17" name="矩形 16">
            <a:extLst>
              <a:ext uri="{FF2B5EF4-FFF2-40B4-BE49-F238E27FC236}">
                <a16:creationId xmlns:a16="http://schemas.microsoft.com/office/drawing/2014/main" id="{6808810A-6428-447B-A948-FBBAF706CB23}"/>
              </a:ext>
            </a:extLst>
          </p:cNvPr>
          <p:cNvSpPr>
            <a:spLocks noGrp="1"/>
          </p:cNvSpPr>
          <p:nvPr/>
        </p:nvSpPr>
        <p:spPr>
          <a:xfrm>
            <a:off x="885825" y="3686175"/>
            <a:ext cx="4476750" cy="390525"/>
          </a:xfrm>
          <a:prstGeom prst="rect">
            <a:avLst/>
          </a:prstGeom>
          <a:noFill/>
          <a:ln w="0">
            <a:noFill/>
            <a:prstDash val="solid"/>
          </a:ln>
        </p:spPr>
        <p:txBody>
          <a:bodyPr lIns="38100" tIns="28575" rIns="38100" bIns="28575" anchor="t">
            <a:normAutofit/>
          </a:bodyPr>
          <a:lstStyle/>
          <a:p>
            <a:pPr algn="l">
              <a:buNone/>
              <a:defRPr sz="690" b="0" i="0">
                <a:solidFill>
                  <a:srgbClr val="3C3C3C"/>
                </a:solidFill>
                <a:latin typeface="华文黑体_易方达"/>
                <a:ea typeface="华文黑体_易方达"/>
                <a:cs typeface="华文黑体_易方达"/>
              </a:defRPr>
            </a:pPr>
            <a:r>
              <a:rPr sz="690" b="0" i="0">
                <a:solidFill>
                  <a:srgbClr val="3C3C3C"/>
                </a:solidFill>
                <a:latin typeface="华文黑体_易方达"/>
                <a:ea typeface="华文黑体_易方达"/>
                <a:cs typeface="华文黑体_易方达"/>
              </a:rPr>
              <a:t>对重点策略复制美国/UCITS/香港独立基金；避免把跨境挂牌误当作feeder。</a:t>
            </a:r>
          </a:p>
        </p:txBody>
      </p:sp>
      <p:sp>
        <p:nvSpPr>
          <p:cNvPr id="18" name="圆角矩形 17">
            <a:extLst>
              <a:ext uri="{FF2B5EF4-FFF2-40B4-BE49-F238E27FC236}">
                <a16:creationId xmlns:a16="http://schemas.microsoft.com/office/drawing/2014/main" id="{663519D3-B583-4BD2-972B-F8167D7E18C5}"/>
              </a:ext>
            </a:extLst>
          </p:cNvPr>
          <p:cNvSpPr>
            <a:spLocks noGrp="1"/>
          </p:cNvSpPr>
          <p:nvPr/>
        </p:nvSpPr>
        <p:spPr>
          <a:xfrm>
            <a:off x="5486400" y="3429000"/>
            <a:ext cx="647700" cy="523875"/>
          </a:xfrm>
          <a:prstGeom prst="roundRect">
            <a:avLst>
              <a:gd name="adj" fmla="val 3636"/>
            </a:avLst>
          </a:prstGeom>
          <a:solidFill>
            <a:srgbClr val="F4F8FB"/>
          </a:solidFill>
          <a:ln w="6191">
            <a:solidFill>
              <a:srgbClr val="D8E4EA"/>
            </a:solidFill>
            <a:prstDash val="solid"/>
          </a:ln>
        </p:spPr>
        <p:txBody>
          <a:bodyPr lIns="38100" tIns="28575" rIns="38100" bIns="28575" anchor="ctr">
            <a:normAutofit/>
          </a:bodyPr>
          <a:lstStyle/>
          <a:p>
            <a:pPr algn="ctr">
              <a:buNone/>
              <a:defRPr sz="773" b="1" i="0">
                <a:solidFill>
                  <a:srgbClr val="005096"/>
                </a:solidFill>
                <a:latin typeface="华文黑体_易方达"/>
                <a:ea typeface="华文黑体_易方达"/>
                <a:cs typeface="华文黑体_易方达"/>
              </a:defRPr>
            </a:pPr>
            <a:r>
              <a:rPr sz="773" b="1" i="0">
                <a:solidFill>
                  <a:srgbClr val="005096"/>
                </a:solidFill>
                <a:latin typeface="华文黑体_易方达"/>
                <a:ea typeface="华文黑体_易方达"/>
                <a:cs typeface="华文黑体_易方达"/>
              </a:rPr>
              <a:t>优先级</a:t>
            </a:r>
          </a:p>
          <a:p>
            <a:pPr algn="ctr">
              <a:buNone/>
              <a:defRPr sz="773" b="1" i="0">
                <a:solidFill>
                  <a:srgbClr val="005096"/>
                </a:solidFill>
                <a:latin typeface="华文黑体_易方达"/>
                <a:ea typeface="华文黑体_易方达"/>
                <a:cs typeface="华文黑体_易方达"/>
              </a:defRPr>
            </a:pPr>
            <a:r>
              <a:rPr sz="773" b="1" i="0">
                <a:solidFill>
                  <a:srgbClr val="005096"/>
                </a:solidFill>
                <a:latin typeface="华文黑体_易方达"/>
                <a:ea typeface="华文黑体_易方达"/>
                <a:cs typeface="华文黑体_易方达"/>
              </a:rPr>
              <a:t>中</a:t>
            </a:r>
          </a:p>
        </p:txBody>
      </p:sp>
      <p:sp>
        <p:nvSpPr>
          <p:cNvPr id="19" name="圆角矩形 18">
            <a:extLst>
              <a:ext uri="{FF2B5EF4-FFF2-40B4-BE49-F238E27FC236}">
                <a16:creationId xmlns:a16="http://schemas.microsoft.com/office/drawing/2014/main" id="{12E9E6BE-C473-4004-82F9-A3F88E63EEFB}"/>
              </a:ext>
            </a:extLst>
          </p:cNvPr>
          <p:cNvSpPr>
            <a:spLocks noGrp="1"/>
          </p:cNvSpPr>
          <p:nvPr/>
        </p:nvSpPr>
        <p:spPr>
          <a:xfrm>
            <a:off x="6467475" y="1038225"/>
            <a:ext cx="2066925" cy="3057525"/>
          </a:xfrm>
          <a:prstGeom prst="roundRect">
            <a:avLst>
              <a:gd name="adj" fmla="val 922"/>
            </a:avLst>
          </a:prstGeom>
          <a:solidFill>
            <a:srgbClr val="F8FAFB"/>
          </a:solidFill>
          <a:ln w="6191">
            <a:solidFill>
              <a:srgbClr val="D7E1E7"/>
            </a:solidFill>
            <a:prstDash val="solid"/>
          </a:ln>
        </p:spPr>
        <p:txBody>
          <a:bodyPr/>
          <a:lstStyle/>
          <a:p>
            <a:endParaRPr lang="zh-CN" altLang="en-US"/>
          </a:p>
        </p:txBody>
      </p:sp>
      <p:sp>
        <p:nvSpPr>
          <p:cNvPr id="20" name="矩形 19">
            <a:extLst>
              <a:ext uri="{FF2B5EF4-FFF2-40B4-BE49-F238E27FC236}">
                <a16:creationId xmlns:a16="http://schemas.microsoft.com/office/drawing/2014/main" id="{02720A9D-C874-4DFA-9C39-C903ADEBD554}"/>
              </a:ext>
            </a:extLst>
          </p:cNvPr>
          <p:cNvSpPr>
            <a:spLocks noGrp="1"/>
          </p:cNvSpPr>
          <p:nvPr/>
        </p:nvSpPr>
        <p:spPr>
          <a:xfrm>
            <a:off x="6610350" y="1171575"/>
            <a:ext cx="1781175" cy="304800"/>
          </a:xfrm>
          <a:prstGeom prst="rect">
            <a:avLst/>
          </a:prstGeom>
          <a:noFill/>
          <a:ln w="0">
            <a:noFill/>
            <a:prstDash val="solid"/>
          </a:ln>
        </p:spPr>
        <p:txBody>
          <a:bodyPr lIns="38100" tIns="28575" rIns="38100" bIns="28575" anchor="ctr">
            <a:normAutofit/>
          </a:bodyPr>
          <a:lstStyle/>
          <a:p>
            <a:pPr algn="ctr">
              <a:buNone/>
              <a:defRPr sz="1050" b="1" i="0">
                <a:solidFill>
                  <a:srgbClr val="005096"/>
                </a:solidFill>
                <a:latin typeface="华文黑体_易方达"/>
                <a:ea typeface="华文黑体_易方达"/>
                <a:cs typeface="华文黑体_易方达"/>
              </a:defRPr>
            </a:pPr>
            <a:r>
              <a:rPr sz="1050" b="1" i="0">
                <a:solidFill>
                  <a:srgbClr val="005096"/>
                </a:solidFill>
                <a:latin typeface="华文黑体_易方达"/>
                <a:ea typeface="华文黑体_易方达"/>
                <a:cs typeface="华文黑体_易方达"/>
              </a:rPr>
              <a:t>进入美国市场的必要条件</a:t>
            </a:r>
          </a:p>
        </p:txBody>
      </p:sp>
      <p:sp>
        <p:nvSpPr>
          <p:cNvPr id="21" name="矩形 20">
            <a:extLst>
              <a:ext uri="{FF2B5EF4-FFF2-40B4-BE49-F238E27FC236}">
                <a16:creationId xmlns:a16="http://schemas.microsoft.com/office/drawing/2014/main" id="{B5B5C033-CD50-47FE-AFC6-AE82C902F8FE}"/>
              </a:ext>
            </a:extLst>
          </p:cNvPr>
          <p:cNvSpPr>
            <a:spLocks noGrp="1"/>
          </p:cNvSpPr>
          <p:nvPr/>
        </p:nvSpPr>
        <p:spPr>
          <a:xfrm>
            <a:off x="6629400" y="1590675"/>
            <a:ext cx="228600" cy="228600"/>
          </a:xfrm>
          <a:prstGeom prst="rect">
            <a:avLst/>
          </a:prstGeom>
          <a:noFill/>
          <a:ln w="0">
            <a:noFill/>
            <a:prstDash val="solid"/>
          </a:ln>
        </p:spPr>
        <p:txBody>
          <a:bodyPr lIns="38100" tIns="28575" rIns="38100" bIns="28575" anchor="ctr">
            <a:normAutofit/>
          </a:bodyPr>
          <a:lstStyle/>
          <a:p>
            <a:pPr algn="ctr">
              <a:buNone/>
              <a:defRPr sz="1050" b="1" i="0">
                <a:solidFill>
                  <a:srgbClr val="1EB9E1"/>
                </a:solidFill>
                <a:latin typeface="华文黑体_易方达"/>
                <a:ea typeface="华文黑体_易方达"/>
                <a:cs typeface="华文黑体_易方达"/>
              </a:defRPr>
            </a:pPr>
            <a:r>
              <a:rPr sz="1050" b="1" i="0">
                <a:solidFill>
                  <a:srgbClr val="1EB9E1"/>
                </a:solidFill>
                <a:latin typeface="华文黑体_易方达"/>
                <a:ea typeface="华文黑体_易方达"/>
                <a:cs typeface="华文黑体_易方达"/>
              </a:rPr>
              <a:t>✓</a:t>
            </a:r>
          </a:p>
        </p:txBody>
      </p:sp>
      <p:sp>
        <p:nvSpPr>
          <p:cNvPr id="22" name="矩形 21">
            <a:extLst>
              <a:ext uri="{FF2B5EF4-FFF2-40B4-BE49-F238E27FC236}">
                <a16:creationId xmlns:a16="http://schemas.microsoft.com/office/drawing/2014/main" id="{3F9E2400-C351-4C96-8587-6682B12BC137}"/>
              </a:ext>
            </a:extLst>
          </p:cNvPr>
          <p:cNvSpPr>
            <a:spLocks noGrp="1"/>
          </p:cNvSpPr>
          <p:nvPr/>
        </p:nvSpPr>
        <p:spPr>
          <a:xfrm>
            <a:off x="6896100" y="1562100"/>
            <a:ext cx="1466850" cy="276225"/>
          </a:xfrm>
          <a:prstGeom prst="rect">
            <a:avLst/>
          </a:prstGeom>
          <a:noFill/>
          <a:ln w="0">
            <a:noFill/>
            <a:prstDash val="solid"/>
          </a:ln>
        </p:spPr>
        <p:txBody>
          <a:bodyPr lIns="38100" tIns="28575" rIns="38100" bIns="28575" anchor="ctr">
            <a:normAutofit/>
          </a:bodyPr>
          <a:lstStyle/>
          <a:p>
            <a:pPr algn="l">
              <a:buNone/>
              <a:defRPr sz="690" b="0" i="0">
                <a:solidFill>
                  <a:srgbClr val="3C3C3C"/>
                </a:solidFill>
                <a:latin typeface="华文黑体_易方达"/>
                <a:ea typeface="华文黑体_易方达"/>
                <a:cs typeface="华文黑体_易方达"/>
              </a:defRPr>
            </a:pPr>
            <a:r>
              <a:rPr sz="690" b="0" i="0">
                <a:solidFill>
                  <a:srgbClr val="3C3C3C"/>
                </a:solidFill>
                <a:latin typeface="华文黑体_易方达"/>
                <a:ea typeface="华文黑体_易方达"/>
                <a:cs typeface="华文黑体_易方达"/>
              </a:rPr>
              <a:t>清晰可解释的指数/策略差异</a:t>
            </a:r>
          </a:p>
        </p:txBody>
      </p:sp>
      <p:sp>
        <p:nvSpPr>
          <p:cNvPr id="23" name="矩形 22">
            <a:extLst>
              <a:ext uri="{FF2B5EF4-FFF2-40B4-BE49-F238E27FC236}">
                <a16:creationId xmlns:a16="http://schemas.microsoft.com/office/drawing/2014/main" id="{E4386424-781E-4EE0-9196-4ED0E74C8512}"/>
              </a:ext>
            </a:extLst>
          </p:cNvPr>
          <p:cNvSpPr>
            <a:spLocks noGrp="1"/>
          </p:cNvSpPr>
          <p:nvPr/>
        </p:nvSpPr>
        <p:spPr>
          <a:xfrm>
            <a:off x="6629400" y="1971675"/>
            <a:ext cx="228600" cy="228600"/>
          </a:xfrm>
          <a:prstGeom prst="rect">
            <a:avLst/>
          </a:prstGeom>
          <a:noFill/>
          <a:ln w="0">
            <a:noFill/>
            <a:prstDash val="solid"/>
          </a:ln>
        </p:spPr>
        <p:txBody>
          <a:bodyPr lIns="38100" tIns="28575" rIns="38100" bIns="28575" anchor="ctr">
            <a:normAutofit/>
          </a:bodyPr>
          <a:lstStyle/>
          <a:p>
            <a:pPr algn="ctr">
              <a:buNone/>
              <a:defRPr sz="1050" b="1" i="0">
                <a:solidFill>
                  <a:srgbClr val="1EB9E1"/>
                </a:solidFill>
                <a:latin typeface="华文黑体_易方达"/>
                <a:ea typeface="华文黑体_易方达"/>
                <a:cs typeface="华文黑体_易方达"/>
              </a:defRPr>
            </a:pPr>
            <a:r>
              <a:rPr sz="1050" b="1" i="0">
                <a:solidFill>
                  <a:srgbClr val="1EB9E1"/>
                </a:solidFill>
                <a:latin typeface="华文黑体_易方达"/>
                <a:ea typeface="华文黑体_易方达"/>
                <a:cs typeface="华文黑体_易方达"/>
              </a:rPr>
              <a:t>✓</a:t>
            </a:r>
          </a:p>
        </p:txBody>
      </p:sp>
      <p:sp>
        <p:nvSpPr>
          <p:cNvPr id="24" name="矩形 23">
            <a:extLst>
              <a:ext uri="{FF2B5EF4-FFF2-40B4-BE49-F238E27FC236}">
                <a16:creationId xmlns:a16="http://schemas.microsoft.com/office/drawing/2014/main" id="{F685CD0A-113B-4FB6-A412-74494AD3F5B7}"/>
              </a:ext>
            </a:extLst>
          </p:cNvPr>
          <p:cNvSpPr>
            <a:spLocks noGrp="1"/>
          </p:cNvSpPr>
          <p:nvPr/>
        </p:nvSpPr>
        <p:spPr>
          <a:xfrm>
            <a:off x="6896100" y="1943100"/>
            <a:ext cx="1466850" cy="276225"/>
          </a:xfrm>
          <a:prstGeom prst="rect">
            <a:avLst/>
          </a:prstGeom>
          <a:noFill/>
          <a:ln w="0">
            <a:noFill/>
            <a:prstDash val="solid"/>
          </a:ln>
        </p:spPr>
        <p:txBody>
          <a:bodyPr lIns="38100" tIns="28575" rIns="38100" bIns="28575" anchor="ctr">
            <a:normAutofit/>
          </a:bodyPr>
          <a:lstStyle/>
          <a:p>
            <a:pPr algn="l">
              <a:buNone/>
              <a:defRPr sz="690" b="0" i="0">
                <a:solidFill>
                  <a:srgbClr val="3C3C3C"/>
                </a:solidFill>
                <a:latin typeface="华文黑体_易方达"/>
                <a:ea typeface="华文黑体_易方达"/>
                <a:cs typeface="华文黑体_易方达"/>
              </a:defRPr>
            </a:pPr>
            <a:r>
              <a:rPr sz="690" b="0" i="0">
                <a:solidFill>
                  <a:srgbClr val="3C3C3C"/>
                </a:solidFill>
                <a:latin typeface="华文黑体_易方达"/>
                <a:ea typeface="华文黑体_易方达"/>
                <a:cs typeface="华文黑体_易方达"/>
              </a:rPr>
              <a:t>美国本地Sponsor与顾问平台准入</a:t>
            </a:r>
          </a:p>
        </p:txBody>
      </p:sp>
      <p:sp>
        <p:nvSpPr>
          <p:cNvPr id="25" name="矩形 24">
            <a:extLst>
              <a:ext uri="{FF2B5EF4-FFF2-40B4-BE49-F238E27FC236}">
                <a16:creationId xmlns:a16="http://schemas.microsoft.com/office/drawing/2014/main" id="{4FBCC78D-BFCD-405B-82F2-833E36CFAAEC}"/>
              </a:ext>
            </a:extLst>
          </p:cNvPr>
          <p:cNvSpPr>
            <a:spLocks noGrp="1"/>
          </p:cNvSpPr>
          <p:nvPr/>
        </p:nvSpPr>
        <p:spPr>
          <a:xfrm>
            <a:off x="6629400" y="2352675"/>
            <a:ext cx="228600" cy="228600"/>
          </a:xfrm>
          <a:prstGeom prst="rect">
            <a:avLst/>
          </a:prstGeom>
          <a:noFill/>
          <a:ln w="0">
            <a:noFill/>
            <a:prstDash val="solid"/>
          </a:ln>
        </p:spPr>
        <p:txBody>
          <a:bodyPr lIns="38100" tIns="28575" rIns="38100" bIns="28575" anchor="ctr">
            <a:normAutofit/>
          </a:bodyPr>
          <a:lstStyle/>
          <a:p>
            <a:pPr algn="ctr">
              <a:buNone/>
              <a:defRPr sz="1050" b="1" i="0">
                <a:solidFill>
                  <a:srgbClr val="1EB9E1"/>
                </a:solidFill>
                <a:latin typeface="华文黑体_易方达"/>
                <a:ea typeface="华文黑体_易方达"/>
                <a:cs typeface="华文黑体_易方达"/>
              </a:defRPr>
            </a:pPr>
            <a:r>
              <a:rPr sz="1050" b="1" i="0">
                <a:solidFill>
                  <a:srgbClr val="1EB9E1"/>
                </a:solidFill>
                <a:latin typeface="华文黑体_易方达"/>
                <a:ea typeface="华文黑体_易方达"/>
                <a:cs typeface="华文黑体_易方达"/>
              </a:rPr>
              <a:t>✓</a:t>
            </a:r>
          </a:p>
        </p:txBody>
      </p:sp>
      <p:sp>
        <p:nvSpPr>
          <p:cNvPr id="26" name="矩形 25">
            <a:extLst>
              <a:ext uri="{FF2B5EF4-FFF2-40B4-BE49-F238E27FC236}">
                <a16:creationId xmlns:a16="http://schemas.microsoft.com/office/drawing/2014/main" id="{68EA84FD-19E6-4AC1-BF95-C4FC0E7ECA8A}"/>
              </a:ext>
            </a:extLst>
          </p:cNvPr>
          <p:cNvSpPr>
            <a:spLocks noGrp="1"/>
          </p:cNvSpPr>
          <p:nvPr/>
        </p:nvSpPr>
        <p:spPr>
          <a:xfrm>
            <a:off x="6896100" y="2324100"/>
            <a:ext cx="1466850" cy="276225"/>
          </a:xfrm>
          <a:prstGeom prst="rect">
            <a:avLst/>
          </a:prstGeom>
          <a:noFill/>
          <a:ln w="0">
            <a:noFill/>
            <a:prstDash val="solid"/>
          </a:ln>
        </p:spPr>
        <p:txBody>
          <a:bodyPr lIns="38100" tIns="28575" rIns="38100" bIns="28575" anchor="ctr">
            <a:normAutofit/>
          </a:bodyPr>
          <a:lstStyle/>
          <a:p>
            <a:pPr algn="l">
              <a:buNone/>
              <a:defRPr sz="690" b="0" i="0">
                <a:solidFill>
                  <a:srgbClr val="3C3C3C"/>
                </a:solidFill>
                <a:latin typeface="华文黑体_易方达"/>
                <a:ea typeface="华文黑体_易方达"/>
                <a:cs typeface="华文黑体_易方达"/>
              </a:defRPr>
            </a:pPr>
            <a:r>
              <a:rPr sz="690" b="0" i="0">
                <a:solidFill>
                  <a:srgbClr val="3C3C3C"/>
                </a:solidFill>
                <a:latin typeface="华文黑体_易方达"/>
                <a:ea typeface="华文黑体_易方达"/>
                <a:cs typeface="华文黑体_易方达"/>
              </a:rPr>
              <a:t>足够种子资本与持续做市</a:t>
            </a:r>
          </a:p>
        </p:txBody>
      </p:sp>
      <p:sp>
        <p:nvSpPr>
          <p:cNvPr id="27" name="矩形 26">
            <a:extLst>
              <a:ext uri="{FF2B5EF4-FFF2-40B4-BE49-F238E27FC236}">
                <a16:creationId xmlns:a16="http://schemas.microsoft.com/office/drawing/2014/main" id="{D94EDB6C-CDB2-4BF9-A3F3-62FBEC2C4832}"/>
              </a:ext>
            </a:extLst>
          </p:cNvPr>
          <p:cNvSpPr>
            <a:spLocks noGrp="1"/>
          </p:cNvSpPr>
          <p:nvPr/>
        </p:nvSpPr>
        <p:spPr>
          <a:xfrm>
            <a:off x="6629400" y="2733675"/>
            <a:ext cx="228600" cy="228600"/>
          </a:xfrm>
          <a:prstGeom prst="rect">
            <a:avLst/>
          </a:prstGeom>
          <a:noFill/>
          <a:ln w="0">
            <a:noFill/>
            <a:prstDash val="solid"/>
          </a:ln>
        </p:spPr>
        <p:txBody>
          <a:bodyPr lIns="38100" tIns="28575" rIns="38100" bIns="28575" anchor="ctr">
            <a:normAutofit/>
          </a:bodyPr>
          <a:lstStyle/>
          <a:p>
            <a:pPr algn="ctr">
              <a:buNone/>
              <a:defRPr sz="1050" b="1" i="0">
                <a:solidFill>
                  <a:srgbClr val="1EB9E1"/>
                </a:solidFill>
                <a:latin typeface="华文黑体_易方达"/>
                <a:ea typeface="华文黑体_易方达"/>
                <a:cs typeface="华文黑体_易方达"/>
              </a:defRPr>
            </a:pPr>
            <a:r>
              <a:rPr sz="1050" b="1" i="0">
                <a:solidFill>
                  <a:srgbClr val="1EB9E1"/>
                </a:solidFill>
                <a:latin typeface="华文黑体_易方达"/>
                <a:ea typeface="华文黑体_易方达"/>
                <a:cs typeface="华文黑体_易方达"/>
              </a:rPr>
              <a:t>✓</a:t>
            </a:r>
          </a:p>
        </p:txBody>
      </p:sp>
      <p:sp>
        <p:nvSpPr>
          <p:cNvPr id="28" name="矩形 27">
            <a:extLst>
              <a:ext uri="{FF2B5EF4-FFF2-40B4-BE49-F238E27FC236}">
                <a16:creationId xmlns:a16="http://schemas.microsoft.com/office/drawing/2014/main" id="{72DF1B00-4D19-4CF9-BD43-EEEE775EB3B7}"/>
              </a:ext>
            </a:extLst>
          </p:cNvPr>
          <p:cNvSpPr>
            <a:spLocks noGrp="1"/>
          </p:cNvSpPr>
          <p:nvPr/>
        </p:nvSpPr>
        <p:spPr>
          <a:xfrm>
            <a:off x="6896100" y="2705100"/>
            <a:ext cx="1466850" cy="276225"/>
          </a:xfrm>
          <a:prstGeom prst="rect">
            <a:avLst/>
          </a:prstGeom>
          <a:noFill/>
          <a:ln w="0">
            <a:noFill/>
            <a:prstDash val="solid"/>
          </a:ln>
        </p:spPr>
        <p:txBody>
          <a:bodyPr lIns="38100" tIns="28575" rIns="38100" bIns="28575" anchor="ctr">
            <a:normAutofit/>
          </a:bodyPr>
          <a:lstStyle/>
          <a:p>
            <a:pPr algn="l">
              <a:buNone/>
              <a:defRPr sz="690" b="0" i="0">
                <a:solidFill>
                  <a:srgbClr val="3C3C3C"/>
                </a:solidFill>
                <a:latin typeface="华文黑体_易方达"/>
                <a:ea typeface="华文黑体_易方达"/>
                <a:cs typeface="华文黑体_易方达"/>
              </a:defRPr>
            </a:pPr>
            <a:r>
              <a:rPr sz="690" b="0" i="0">
                <a:solidFill>
                  <a:srgbClr val="3C3C3C"/>
                </a:solidFill>
                <a:latin typeface="华文黑体_易方达"/>
                <a:ea typeface="华文黑体_易方达"/>
                <a:cs typeface="华文黑体_易方达"/>
              </a:rPr>
              <a:t>产品内容与投资者教育</a:t>
            </a:r>
          </a:p>
        </p:txBody>
      </p:sp>
      <p:sp>
        <p:nvSpPr>
          <p:cNvPr id="29" name="矩形 28">
            <a:extLst>
              <a:ext uri="{FF2B5EF4-FFF2-40B4-BE49-F238E27FC236}">
                <a16:creationId xmlns:a16="http://schemas.microsoft.com/office/drawing/2014/main" id="{9C292FC5-DFFF-486F-854C-FEA7777EEA6D}"/>
              </a:ext>
            </a:extLst>
          </p:cNvPr>
          <p:cNvSpPr>
            <a:spLocks noGrp="1"/>
          </p:cNvSpPr>
          <p:nvPr/>
        </p:nvSpPr>
        <p:spPr>
          <a:xfrm>
            <a:off x="6629400" y="3114675"/>
            <a:ext cx="228600" cy="228600"/>
          </a:xfrm>
          <a:prstGeom prst="rect">
            <a:avLst/>
          </a:prstGeom>
          <a:noFill/>
          <a:ln w="0">
            <a:noFill/>
            <a:prstDash val="solid"/>
          </a:ln>
        </p:spPr>
        <p:txBody>
          <a:bodyPr lIns="38100" tIns="28575" rIns="38100" bIns="28575" anchor="ctr">
            <a:normAutofit/>
          </a:bodyPr>
          <a:lstStyle/>
          <a:p>
            <a:pPr algn="ctr">
              <a:buNone/>
              <a:defRPr sz="1050" b="1" i="0">
                <a:solidFill>
                  <a:srgbClr val="1EB9E1"/>
                </a:solidFill>
                <a:latin typeface="华文黑体_易方达"/>
                <a:ea typeface="华文黑体_易方达"/>
                <a:cs typeface="华文黑体_易方达"/>
              </a:defRPr>
            </a:pPr>
            <a:r>
              <a:rPr sz="1050" b="1" i="0">
                <a:solidFill>
                  <a:srgbClr val="1EB9E1"/>
                </a:solidFill>
                <a:latin typeface="华文黑体_易方达"/>
                <a:ea typeface="华文黑体_易方达"/>
                <a:cs typeface="华文黑体_易方达"/>
              </a:rPr>
              <a:t>✓</a:t>
            </a:r>
          </a:p>
        </p:txBody>
      </p:sp>
      <p:sp>
        <p:nvSpPr>
          <p:cNvPr id="30" name="矩形 29">
            <a:extLst>
              <a:ext uri="{FF2B5EF4-FFF2-40B4-BE49-F238E27FC236}">
                <a16:creationId xmlns:a16="http://schemas.microsoft.com/office/drawing/2014/main" id="{14B673F3-5E14-4CE3-8F92-DF27122EA576}"/>
              </a:ext>
            </a:extLst>
          </p:cNvPr>
          <p:cNvSpPr>
            <a:spLocks noGrp="1"/>
          </p:cNvSpPr>
          <p:nvPr/>
        </p:nvSpPr>
        <p:spPr>
          <a:xfrm>
            <a:off x="6896100" y="3086100"/>
            <a:ext cx="1466850" cy="276225"/>
          </a:xfrm>
          <a:prstGeom prst="rect">
            <a:avLst/>
          </a:prstGeom>
          <a:noFill/>
          <a:ln w="0">
            <a:noFill/>
            <a:prstDash val="solid"/>
          </a:ln>
        </p:spPr>
        <p:txBody>
          <a:bodyPr lIns="38100" tIns="28575" rIns="38100" bIns="28575" anchor="ctr">
            <a:normAutofit/>
          </a:bodyPr>
          <a:lstStyle/>
          <a:p>
            <a:pPr algn="l">
              <a:buNone/>
              <a:defRPr sz="690" b="0" i="0">
                <a:solidFill>
                  <a:srgbClr val="3C3C3C"/>
                </a:solidFill>
                <a:latin typeface="华文黑体_易方达"/>
                <a:ea typeface="华文黑体_易方达"/>
                <a:cs typeface="华文黑体_易方达"/>
              </a:defRPr>
            </a:pPr>
            <a:r>
              <a:rPr sz="690" b="0" i="0">
                <a:solidFill>
                  <a:srgbClr val="3C3C3C"/>
                </a:solidFill>
                <a:latin typeface="华文黑体_易方达"/>
                <a:ea typeface="华文黑体_易方达"/>
                <a:cs typeface="华文黑体_易方达"/>
              </a:rPr>
              <a:t>期权/杠杆/收益增强等二次生态</a:t>
            </a:r>
          </a:p>
        </p:txBody>
      </p:sp>
      <p:sp>
        <p:nvSpPr>
          <p:cNvPr id="31" name="矩形 30">
            <a:extLst>
              <a:ext uri="{FF2B5EF4-FFF2-40B4-BE49-F238E27FC236}">
                <a16:creationId xmlns:a16="http://schemas.microsoft.com/office/drawing/2014/main" id="{E0187FEE-19AE-43A6-9AF0-FCD69906742C}"/>
              </a:ext>
            </a:extLst>
          </p:cNvPr>
          <p:cNvSpPr>
            <a:spLocks noGrp="1"/>
          </p:cNvSpPr>
          <p:nvPr/>
        </p:nvSpPr>
        <p:spPr>
          <a:xfrm>
            <a:off x="6629400" y="3495675"/>
            <a:ext cx="228600" cy="228600"/>
          </a:xfrm>
          <a:prstGeom prst="rect">
            <a:avLst/>
          </a:prstGeom>
          <a:noFill/>
          <a:ln w="0">
            <a:noFill/>
            <a:prstDash val="solid"/>
          </a:ln>
        </p:spPr>
        <p:txBody>
          <a:bodyPr lIns="38100" tIns="28575" rIns="38100" bIns="28575" anchor="ctr">
            <a:normAutofit/>
          </a:bodyPr>
          <a:lstStyle/>
          <a:p>
            <a:pPr algn="ctr">
              <a:buNone/>
              <a:defRPr sz="1050" b="1" i="0">
                <a:solidFill>
                  <a:srgbClr val="1EB9E1"/>
                </a:solidFill>
                <a:latin typeface="华文黑体_易方达"/>
                <a:ea typeface="华文黑体_易方达"/>
                <a:cs typeface="华文黑体_易方达"/>
              </a:defRPr>
            </a:pPr>
            <a:r>
              <a:rPr sz="1050" b="1" i="0">
                <a:solidFill>
                  <a:srgbClr val="1EB9E1"/>
                </a:solidFill>
                <a:latin typeface="华文黑体_易方达"/>
                <a:ea typeface="华文黑体_易方达"/>
                <a:cs typeface="华文黑体_易方达"/>
              </a:rPr>
              <a:t>✓</a:t>
            </a:r>
          </a:p>
        </p:txBody>
      </p:sp>
      <p:sp>
        <p:nvSpPr>
          <p:cNvPr id="32" name="矩形 31">
            <a:extLst>
              <a:ext uri="{FF2B5EF4-FFF2-40B4-BE49-F238E27FC236}">
                <a16:creationId xmlns:a16="http://schemas.microsoft.com/office/drawing/2014/main" id="{61E474E4-C34A-46FA-B6E1-3B7677A98446}"/>
              </a:ext>
            </a:extLst>
          </p:cNvPr>
          <p:cNvSpPr>
            <a:spLocks noGrp="1"/>
          </p:cNvSpPr>
          <p:nvPr/>
        </p:nvSpPr>
        <p:spPr>
          <a:xfrm>
            <a:off x="6896100" y="3467100"/>
            <a:ext cx="1466850" cy="276225"/>
          </a:xfrm>
          <a:prstGeom prst="rect">
            <a:avLst/>
          </a:prstGeom>
          <a:noFill/>
          <a:ln w="0">
            <a:noFill/>
            <a:prstDash val="solid"/>
          </a:ln>
        </p:spPr>
        <p:txBody>
          <a:bodyPr lIns="38100" tIns="28575" rIns="38100" bIns="28575" anchor="ctr">
            <a:normAutofit/>
          </a:bodyPr>
          <a:lstStyle/>
          <a:p>
            <a:pPr algn="l">
              <a:buNone/>
              <a:defRPr sz="690" b="0" i="0">
                <a:solidFill>
                  <a:srgbClr val="3C3C3C"/>
                </a:solidFill>
                <a:latin typeface="华文黑体_易方达"/>
                <a:ea typeface="华文黑体_易方达"/>
                <a:cs typeface="华文黑体_易方达"/>
              </a:defRPr>
            </a:pPr>
            <a:r>
              <a:rPr sz="690" b="0" i="0">
                <a:solidFill>
                  <a:srgbClr val="3C3C3C"/>
                </a:solidFill>
                <a:latin typeface="华文黑体_易方达"/>
                <a:ea typeface="华文黑体_易方达"/>
                <a:cs typeface="华文黑体_易方达"/>
              </a:rPr>
              <a:t>与UCITS/亚洲载体的独立分销计划</a:t>
            </a:r>
          </a:p>
        </p:txBody>
      </p:sp>
      <p:sp>
        <p:nvSpPr>
          <p:cNvPr id="33" name="圆角矩形 32">
            <a:extLst>
              <a:ext uri="{FF2B5EF4-FFF2-40B4-BE49-F238E27FC236}">
                <a16:creationId xmlns:a16="http://schemas.microsoft.com/office/drawing/2014/main" id="{52B486E9-5AFD-4993-8955-9EE4203EA049}"/>
              </a:ext>
            </a:extLst>
          </p:cNvPr>
          <p:cNvSpPr>
            <a:spLocks noGrp="1"/>
          </p:cNvSpPr>
          <p:nvPr/>
        </p:nvSpPr>
        <p:spPr>
          <a:xfrm>
            <a:off x="371475" y="4324350"/>
            <a:ext cx="8162925" cy="285750"/>
          </a:xfrm>
          <a:prstGeom prst="roundRect">
            <a:avLst>
              <a:gd name="adj" fmla="val 6667"/>
            </a:avLst>
          </a:prstGeom>
          <a:solidFill>
            <a:srgbClr val="FFF9E8"/>
          </a:solidFill>
          <a:ln w="6668">
            <a:solidFill>
              <a:srgbClr val="F0BE42"/>
            </a:solidFill>
            <a:prstDash val="solid"/>
          </a:ln>
        </p:spPr>
        <p:txBody>
          <a:bodyPr/>
          <a:lstStyle/>
          <a:p>
            <a:endParaRPr lang="zh-CN" altLang="en-US"/>
          </a:p>
        </p:txBody>
      </p:sp>
      <p:sp>
        <p:nvSpPr>
          <p:cNvPr id="34" name="矩形 33">
            <a:extLst>
              <a:ext uri="{FF2B5EF4-FFF2-40B4-BE49-F238E27FC236}">
                <a16:creationId xmlns:a16="http://schemas.microsoft.com/office/drawing/2014/main" id="{5F117E91-E5DE-4AB0-86EC-3701DEFAA7DD}"/>
              </a:ext>
            </a:extLst>
          </p:cNvPr>
          <p:cNvSpPr>
            <a:spLocks noGrp="1"/>
          </p:cNvSpPr>
          <p:nvPr/>
        </p:nvSpPr>
        <p:spPr>
          <a:xfrm>
            <a:off x="438150" y="4371975"/>
            <a:ext cx="8029575" cy="190500"/>
          </a:xfrm>
          <a:prstGeom prst="rect">
            <a:avLst/>
          </a:prstGeom>
          <a:noFill/>
          <a:ln w="0">
            <a:noFill/>
            <a:prstDash val="solid"/>
          </a:ln>
        </p:spPr>
        <p:txBody>
          <a:bodyPr lIns="38100" tIns="28575" rIns="38100" bIns="28575" anchor="ctr">
            <a:normAutofit/>
          </a:bodyPr>
          <a:lstStyle/>
          <a:p>
            <a:pPr algn="ctr">
              <a:buNone/>
              <a:defRPr sz="705" b="1" i="0">
                <a:solidFill>
                  <a:srgbClr val="3C3C3C"/>
                </a:solidFill>
                <a:latin typeface="华文黑体_易方达"/>
                <a:ea typeface="华文黑体_易方达"/>
                <a:cs typeface="华文黑体_易方达"/>
              </a:defRPr>
            </a:pPr>
            <a:r>
              <a:rPr sz="705" b="1" i="0">
                <a:solidFill>
                  <a:srgbClr val="3C3C3C"/>
                </a:solidFill>
                <a:latin typeface="华文黑体_易方达"/>
                <a:ea typeface="华文黑体_易方达"/>
                <a:cs typeface="华文黑体_易方达"/>
              </a:rPr>
              <a:t>不建议：仅把UCITS主动策略原样复制到美国，或依赖短期业绩与中资品牌联名自然形成规模。</a:t>
            </a:r>
          </a:p>
        </p:txBody>
      </p:sp>
      <p:sp>
        <p:nvSpPr>
          <p:cNvPr id="35" name="矩形 34">
            <a:extLst>
              <a:ext uri="{FF2B5EF4-FFF2-40B4-BE49-F238E27FC236}">
                <a16:creationId xmlns:a16="http://schemas.microsoft.com/office/drawing/2014/main" id="{2225A47D-B51E-4D53-91D1-54F26BF10004}"/>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资料来源：基于市场全景、美国市场、KWEB、管理人布局、中资参与与新品专题的综合判断</a:t>
            </a:r>
          </a:p>
        </p:txBody>
      </p:sp>
    </p:spTree>
    <p:extLst>
      <p:ext uri="{BB962C8B-B14F-4D97-AF65-F5344CB8AC3E}">
        <p14:creationId xmlns:p14="http://schemas.microsoft.com/office/powerpoint/2010/main" val="1179745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方法论、数据来源与主要限制</a:t>
            </a:r>
          </a:p>
        </p:txBody>
      </p:sp>
      <p:sp>
        <p:nvSpPr>
          <p:cNvPr id="3" name="圆角矩形 2">
            <a:extLst>
              <a:ext uri="{FF2B5EF4-FFF2-40B4-BE49-F238E27FC236}">
                <a16:creationId xmlns:a16="http://schemas.microsoft.com/office/drawing/2014/main" id="{9E3857CF-B060-4D7A-A02A-29076D288A01}"/>
              </a:ext>
            </a:extLst>
          </p:cNvPr>
          <p:cNvSpPr>
            <a:spLocks noGrp="1"/>
          </p:cNvSpPr>
          <p:nvPr/>
        </p:nvSpPr>
        <p:spPr>
          <a:xfrm>
            <a:off x="333375" y="1000125"/>
            <a:ext cx="2619375"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核心数据口径</a:t>
            </a:r>
          </a:p>
        </p:txBody>
      </p:sp>
      <p:sp>
        <p:nvSpPr>
          <p:cNvPr id="4" name="矩形 3">
            <a:extLst>
              <a:ext uri="{FF2B5EF4-FFF2-40B4-BE49-F238E27FC236}">
                <a16:creationId xmlns:a16="http://schemas.microsoft.com/office/drawing/2014/main" id="{75778DF2-ABA0-4060-B6C6-AE0BEE13DC99}"/>
              </a:ext>
            </a:extLst>
          </p:cNvPr>
          <p:cNvSpPr>
            <a:spLocks noGrp="1"/>
          </p:cNvSpPr>
          <p:nvPr/>
        </p:nvSpPr>
        <p:spPr>
          <a:xfrm>
            <a:off x="428625" y="1352550"/>
            <a:ext cx="2428875" cy="1971675"/>
          </a:xfrm>
          <a:prstGeom prst="rect">
            <a:avLst/>
          </a:prstGeom>
          <a:noFill/>
          <a:ln w="0">
            <a:noFill/>
            <a:prstDash val="solid"/>
          </a:ln>
        </p:spPr>
        <p:txBody>
          <a:bodyPr lIns="38100" tIns="28575" rIns="38100" bIns="28575" anchor="t">
            <a:normAutofit/>
          </a:bodyPr>
          <a:lstStyle/>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样本：离岸、以中国/大中华为主要投资主题的基金实体</a:t>
            </a:r>
          </a:p>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主份额：Oldest Share Class = Yes优先</a:t>
            </a:r>
          </a:p>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剔除：纯台湾指数及Investment Area可识别为Taiwan的基金</a:t>
            </a:r>
          </a:p>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规模：Fund Size，USD；资金流：真实月度Net Flow</a:t>
            </a:r>
          </a:p>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历史窗口：2016-07至2026-06</a:t>
            </a:r>
          </a:p>
        </p:txBody>
      </p:sp>
      <p:sp>
        <p:nvSpPr>
          <p:cNvPr id="5" name="圆角矩形 4">
            <a:extLst>
              <a:ext uri="{FF2B5EF4-FFF2-40B4-BE49-F238E27FC236}">
                <a16:creationId xmlns:a16="http://schemas.microsoft.com/office/drawing/2014/main" id="{87BABC4A-B4F5-4BDB-88D7-02BA4AC3FCA7}"/>
              </a:ext>
            </a:extLst>
          </p:cNvPr>
          <p:cNvSpPr>
            <a:spLocks noGrp="1"/>
          </p:cNvSpPr>
          <p:nvPr/>
        </p:nvSpPr>
        <p:spPr>
          <a:xfrm>
            <a:off x="3143250" y="1000125"/>
            <a:ext cx="2619375"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Benchmark处理</a:t>
            </a:r>
          </a:p>
        </p:txBody>
      </p:sp>
      <p:sp>
        <p:nvSpPr>
          <p:cNvPr id="6" name="矩形 5">
            <a:extLst>
              <a:ext uri="{FF2B5EF4-FFF2-40B4-BE49-F238E27FC236}">
                <a16:creationId xmlns:a16="http://schemas.microsoft.com/office/drawing/2014/main" id="{0E28799D-2391-47B0-A94A-1CB98A421D5F}"/>
              </a:ext>
            </a:extLst>
          </p:cNvPr>
          <p:cNvSpPr>
            <a:spLocks noGrp="1"/>
          </p:cNvSpPr>
          <p:nvPr/>
        </p:nvSpPr>
        <p:spPr>
          <a:xfrm>
            <a:off x="3238500" y="1352550"/>
            <a:ext cx="2428875" cy="1971675"/>
          </a:xfrm>
          <a:prstGeom prst="rect">
            <a:avLst/>
          </a:prstGeom>
          <a:noFill/>
          <a:ln w="0">
            <a:noFill/>
            <a:prstDash val="solid"/>
          </a:ln>
        </p:spPr>
        <p:txBody>
          <a:bodyPr lIns="38100" tIns="28575" rIns="38100" bIns="28575" anchor="t">
            <a:normAutofit/>
          </a:bodyPr>
          <a:lstStyle/>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美国Domicile：Focus Prospectus Benchmark</a:t>
            </a:r>
          </a:p>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其他Domicile：Primary Prospectus Benchmark</a:t>
            </a:r>
          </a:p>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币种与NR/PR/TR等回报口径后缀归并到同一主指数</a:t>
            </a:r>
          </a:p>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例：MSCI China、MSCI China A Onshore、MSCI Golden Dragon</a:t>
            </a:r>
          </a:p>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UCITS字段缺失不等同于明确非UCITS</a:t>
            </a:r>
          </a:p>
        </p:txBody>
      </p:sp>
      <p:sp>
        <p:nvSpPr>
          <p:cNvPr id="7" name="圆角矩形 6">
            <a:extLst>
              <a:ext uri="{FF2B5EF4-FFF2-40B4-BE49-F238E27FC236}">
                <a16:creationId xmlns:a16="http://schemas.microsoft.com/office/drawing/2014/main" id="{8D890F5D-2CB8-49FE-A16F-E7C934155562}"/>
              </a:ext>
            </a:extLst>
          </p:cNvPr>
          <p:cNvSpPr>
            <a:spLocks noGrp="1"/>
          </p:cNvSpPr>
          <p:nvPr/>
        </p:nvSpPr>
        <p:spPr>
          <a:xfrm>
            <a:off x="5953125" y="1000125"/>
            <a:ext cx="2571750"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资料来源</a:t>
            </a:r>
          </a:p>
        </p:txBody>
      </p:sp>
      <p:sp>
        <p:nvSpPr>
          <p:cNvPr id="8" name="矩形 7">
            <a:extLst>
              <a:ext uri="{FF2B5EF4-FFF2-40B4-BE49-F238E27FC236}">
                <a16:creationId xmlns:a16="http://schemas.microsoft.com/office/drawing/2014/main" id="{80503888-AEB4-4959-B1D9-963D5B0EBC47}"/>
              </a:ext>
            </a:extLst>
          </p:cNvPr>
          <p:cNvSpPr>
            <a:spLocks noGrp="1"/>
          </p:cNvSpPr>
          <p:nvPr/>
        </p:nvSpPr>
        <p:spPr>
          <a:xfrm>
            <a:off x="6048375" y="1352550"/>
            <a:ext cx="2381250" cy="1971675"/>
          </a:xfrm>
          <a:prstGeom prst="rect">
            <a:avLst/>
          </a:prstGeom>
          <a:noFill/>
          <a:ln w="0">
            <a:noFill/>
            <a:prstDash val="solid"/>
          </a:ln>
        </p:spPr>
        <p:txBody>
          <a:bodyPr lIns="38100" tIns="28575" rIns="38100" bIns="28575" anchor="t">
            <a:normAutofit/>
          </a:bodyPr>
          <a:lstStyle/>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Morningstar基金完整底表与月度规模/资金流</a:t>
            </a:r>
          </a:p>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World OE&amp;ETF Domicile（全球分母）</a:t>
            </a:r>
          </a:p>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World OE&amp;ETF Category（交叉核验）</a:t>
            </a:r>
          </a:p>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US OE&amp;ETF Category（美国分母）</a:t>
            </a:r>
          </a:p>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招募书、factsheet、指数方案、交易所与SEC/发行人资料</a:t>
            </a:r>
          </a:p>
          <a:p>
            <a:pPr algn="l">
              <a:buNone/>
              <a:defRPr sz="713" b="0" i="0">
                <a:solidFill>
                  <a:srgbClr val="3C3C3C"/>
                </a:solidFill>
                <a:latin typeface="华文黑体_易方达"/>
                <a:ea typeface="华文黑体_易方达"/>
                <a:cs typeface="华文黑体_易方达"/>
              </a:defRPr>
            </a:pPr>
            <a:r>
              <a:rPr sz="713" b="0" i="0">
                <a:solidFill>
                  <a:srgbClr val="3C3C3C"/>
                </a:solidFill>
                <a:latin typeface="华文黑体_易方达"/>
                <a:ea typeface="华文黑体_易方达"/>
                <a:cs typeface="华文黑体_易方达"/>
              </a:rPr>
              <a:t>• 本项目各专题分析</a:t>
            </a:r>
          </a:p>
        </p:txBody>
      </p:sp>
      <p:sp>
        <p:nvSpPr>
          <p:cNvPr id="9" name="圆角矩形 8">
            <a:extLst>
              <a:ext uri="{FF2B5EF4-FFF2-40B4-BE49-F238E27FC236}">
                <a16:creationId xmlns:a16="http://schemas.microsoft.com/office/drawing/2014/main" id="{62D3472A-9CC5-4695-A0C0-22F7D6263956}"/>
              </a:ext>
            </a:extLst>
          </p:cNvPr>
          <p:cNvSpPr>
            <a:spLocks noGrp="1"/>
          </p:cNvSpPr>
          <p:nvPr/>
        </p:nvSpPr>
        <p:spPr>
          <a:xfrm>
            <a:off x="333375" y="3533775"/>
            <a:ext cx="8191500" cy="457200"/>
          </a:xfrm>
          <a:prstGeom prst="roundRect">
            <a:avLst>
              <a:gd name="adj" fmla="val 4167"/>
            </a:avLst>
          </a:prstGeom>
          <a:solidFill>
            <a:srgbClr val="FFF9E8"/>
          </a:solidFill>
          <a:ln w="6668">
            <a:solidFill>
              <a:srgbClr val="F0BE42"/>
            </a:solidFill>
            <a:prstDash val="solid"/>
          </a:ln>
        </p:spPr>
        <p:txBody>
          <a:bodyPr/>
          <a:lstStyle/>
          <a:p>
            <a:endParaRPr lang="zh-CN" altLang="en-US"/>
          </a:p>
        </p:txBody>
      </p:sp>
      <p:sp>
        <p:nvSpPr>
          <p:cNvPr id="10" name="矩形 9">
            <a:extLst>
              <a:ext uri="{FF2B5EF4-FFF2-40B4-BE49-F238E27FC236}">
                <a16:creationId xmlns:a16="http://schemas.microsoft.com/office/drawing/2014/main" id="{058051D1-A23B-49D8-B8EC-3298B2AA6512}"/>
              </a:ext>
            </a:extLst>
          </p:cNvPr>
          <p:cNvSpPr>
            <a:spLocks noGrp="1"/>
          </p:cNvSpPr>
          <p:nvPr/>
        </p:nvSpPr>
        <p:spPr>
          <a:xfrm>
            <a:off x="400050" y="3581400"/>
            <a:ext cx="8058150" cy="361950"/>
          </a:xfrm>
          <a:prstGeom prst="rect">
            <a:avLst/>
          </a:prstGeom>
          <a:noFill/>
          <a:ln w="0">
            <a:noFill/>
            <a:prstDash val="solid"/>
          </a:ln>
        </p:spPr>
        <p:txBody>
          <a:bodyPr lIns="38100" tIns="28575" rIns="38100" bIns="28575" anchor="ctr">
            <a:normAutofit/>
          </a:bodyPr>
          <a:lstStyle/>
          <a:p>
            <a:pPr algn="ctr">
              <a:buNone/>
              <a:defRPr sz="713" b="1" i="0">
                <a:solidFill>
                  <a:srgbClr val="3C3C3C"/>
                </a:solidFill>
                <a:latin typeface="华文黑体_易方达"/>
                <a:ea typeface="华文黑体_易方达"/>
                <a:cs typeface="华文黑体_易方达"/>
              </a:defRPr>
            </a:pPr>
            <a:r>
              <a:rPr sz="713" b="1" i="0">
                <a:solidFill>
                  <a:srgbClr val="3C3C3C"/>
                </a:solidFill>
                <a:latin typeface="华文黑体_易方达"/>
                <a:ea typeface="华文黑体_易方达"/>
                <a:cs typeface="华文黑体_易方达"/>
              </a:rPr>
              <a:t>限制：全球注册地源表未列China（剔除额为0）；全球/美国分母分别截至2026-05/06。另有部分UCITS、历史规模或净流量缺失，新品AUM可能含种子资本。</a:t>
            </a:r>
          </a:p>
        </p:txBody>
      </p:sp>
      <p:sp>
        <p:nvSpPr>
          <p:cNvPr id="11" name="圆角矩形 10">
            <a:extLst>
              <a:ext uri="{FF2B5EF4-FFF2-40B4-BE49-F238E27FC236}">
                <a16:creationId xmlns:a16="http://schemas.microsoft.com/office/drawing/2014/main" id="{B3F52F1C-39E2-4643-875D-38CDD0883F33}"/>
              </a:ext>
            </a:extLst>
          </p:cNvPr>
          <p:cNvSpPr>
            <a:spLocks noGrp="1"/>
          </p:cNvSpPr>
          <p:nvPr/>
        </p:nvSpPr>
        <p:spPr>
          <a:xfrm>
            <a:off x="333375" y="4162425"/>
            <a:ext cx="8191500" cy="352425"/>
          </a:xfrm>
          <a:prstGeom prst="roundRect">
            <a:avLst>
              <a:gd name="adj" fmla="val 5405"/>
            </a:avLst>
          </a:prstGeom>
          <a:solidFill>
            <a:srgbClr val="005096"/>
          </a:solidFill>
          <a:ln w="0">
            <a:noFill/>
            <a:prstDash val="solid"/>
          </a:ln>
        </p:spPr>
        <p:txBody>
          <a:bodyPr/>
          <a:lstStyle/>
          <a:p>
            <a:endParaRPr lang="zh-CN" altLang="en-US"/>
          </a:p>
        </p:txBody>
      </p:sp>
      <p:sp>
        <p:nvSpPr>
          <p:cNvPr id="12" name="矩形 11">
            <a:extLst>
              <a:ext uri="{FF2B5EF4-FFF2-40B4-BE49-F238E27FC236}">
                <a16:creationId xmlns:a16="http://schemas.microsoft.com/office/drawing/2014/main" id="{50435786-BD5D-48B1-ACEF-B768B18218E9}"/>
              </a:ext>
            </a:extLst>
          </p:cNvPr>
          <p:cNvSpPr>
            <a:spLocks noGrp="1"/>
          </p:cNvSpPr>
          <p:nvPr/>
        </p:nvSpPr>
        <p:spPr>
          <a:xfrm>
            <a:off x="400050" y="4210050"/>
            <a:ext cx="8058150" cy="257175"/>
          </a:xfrm>
          <a:prstGeom prst="rect">
            <a:avLst/>
          </a:prstGeom>
          <a:noFill/>
          <a:ln w="0">
            <a:noFill/>
            <a:prstDash val="solid"/>
          </a:ln>
        </p:spPr>
        <p:txBody>
          <a:bodyPr lIns="38100" tIns="28575" rIns="38100" bIns="28575" anchor="ctr">
            <a:normAutofit/>
          </a:bodyPr>
          <a:lstStyle/>
          <a:p>
            <a:pPr algn="ctr">
              <a:buNone/>
              <a:defRPr sz="765" b="1" i="0">
                <a:solidFill>
                  <a:srgbClr val="FFFFFF"/>
                </a:solidFill>
                <a:latin typeface="华文黑体_易方达"/>
                <a:ea typeface="华文黑体_易方达"/>
                <a:cs typeface="华文黑体_易方达"/>
              </a:defRPr>
            </a:pPr>
            <a:r>
              <a:rPr sz="765" b="1" i="0">
                <a:solidFill>
                  <a:srgbClr val="FFFFFF"/>
                </a:solidFill>
                <a:latin typeface="华文黑体_易方达"/>
                <a:ea typeface="华文黑体_易方达"/>
                <a:cs typeface="华文黑体_易方达"/>
              </a:rPr>
              <a:t>本材料仅作研究交流，不构成投资建议。规模、持仓与业绩会随市场和申赎变化。</a:t>
            </a:r>
          </a:p>
        </p:txBody>
      </p:sp>
    </p:spTree>
    <p:extLst>
      <p:ext uri="{BB962C8B-B14F-4D97-AF65-F5344CB8AC3E}">
        <p14:creationId xmlns:p14="http://schemas.microsoft.com/office/powerpoint/2010/main" val="1179745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0A9FBA1-8F76-492E-B1CC-95FEB2B8EC78}"/>
              </a:ext>
            </a:extLst>
          </p:cNvPr>
          <p:cNvSpPr>
            <a:spLocks noGrp="1"/>
          </p:cNvSpPr>
          <p:nvPr/>
        </p:nvSpPr>
        <p:spPr>
          <a:xfrm>
            <a:off x="495300" y="1123950"/>
            <a:ext cx="3714750" cy="781050"/>
          </a:xfrm>
          <a:prstGeom prst="rect">
            <a:avLst/>
          </a:prstGeom>
          <a:noFill/>
          <a:ln w="0">
            <a:noFill/>
            <a:prstDash val="solid"/>
          </a:ln>
        </p:spPr>
        <p:txBody>
          <a:bodyPr vert="horz" lIns="0" tIns="0" rIns="0" bIns="0" anchor="t">
            <a:normAutofit/>
          </a:bodyPr>
          <a:lstStyle>
            <a:lvl1pPr marL="0" indent="0" algn="l">
              <a:lnSpc>
                <a:spcPts val="4300"/>
              </a:lnSpc>
              <a:spcBef>
                <a:spcPts val="0"/>
              </a:spcBef>
              <a:buNone/>
              <a:defRPr sz="3600" b="1" i="0">
                <a:solidFill>
                  <a:schemeClr val="bg1"/>
                </a:solidFill>
                <a:latin typeface="Arial"/>
                <a:ea typeface="Arial"/>
                <a:cs typeface="Arial"/>
              </a:defRPr>
            </a:lvl1pPr>
            <a:lvl2pPr marL="0" indent="0" algn="l">
              <a:lnSpc>
                <a:spcPts val="2500"/>
              </a:lnSpc>
              <a:spcBef>
                <a:spcPts val="0"/>
              </a:spcBef>
              <a:buNone/>
              <a:defRPr sz="1500">
                <a:solidFill>
                  <a:schemeClr val="bg1"/>
                </a:solidFill>
                <a:latin typeface="Arial"/>
                <a:ea typeface="Arial"/>
                <a:cs typeface="Arial"/>
              </a:defRPr>
            </a:lvl2pPr>
            <a:lvl3pPr marL="0" indent="0" algn="l">
              <a:lnSpc>
                <a:spcPts val="1800"/>
              </a:lnSpc>
              <a:spcBef>
                <a:spcPts val="0"/>
              </a:spcBef>
              <a:buNone/>
              <a:defRPr sz="1500">
                <a:solidFill>
                  <a:schemeClr val="bg1"/>
                </a:solidFill>
                <a:latin typeface="Arial"/>
                <a:ea typeface="Arial"/>
                <a:cs typeface="Arial"/>
              </a:defRPr>
            </a:lvl3pPr>
            <a:lvl4pPr marL="0" indent="0" algn="l">
              <a:lnSpc>
                <a:spcPts val="1800"/>
              </a:lnSpc>
              <a:spcBef>
                <a:spcPts val="0"/>
              </a:spcBef>
              <a:buNone/>
              <a:defRPr sz="1500">
                <a:solidFill>
                  <a:schemeClr val="bg1"/>
                </a:solidFill>
                <a:latin typeface="Arial"/>
                <a:ea typeface="Arial"/>
                <a:cs typeface="Arial"/>
              </a:defRPr>
            </a:lvl4pPr>
            <a:lvl5pPr marL="0" indent="0" algn="l">
              <a:lnSpc>
                <a:spcPts val="1800"/>
              </a:lnSpc>
              <a:spcBef>
                <a:spcPts val="0"/>
              </a:spcBef>
              <a:buNone/>
              <a:defRPr sz="1500">
                <a:solidFill>
                  <a:schemeClr val="bg1"/>
                </a:solidFill>
                <a:latin typeface="Arial"/>
                <a:ea typeface="Arial"/>
                <a:cs typeface="Arial"/>
              </a:defRPr>
            </a:lvl5pPr>
            <a:lvl6pPr marL="2514600" indent="-228600" algn="l">
              <a:buChar char="•"/>
              <a:defRPr sz="2000">
                <a:solidFill>
                  <a:schemeClr val="tx1"/>
                </a:solidFill>
                <a:latin typeface="+mn-lt"/>
                <a:ea typeface="+mn-lt"/>
                <a:cs typeface="+mn-lt"/>
              </a:defRPr>
            </a:lvl6pPr>
            <a:lvl7pPr marL="2971800" indent="-228600" algn="l">
              <a:buChar char="•"/>
              <a:defRPr sz="2000">
                <a:solidFill>
                  <a:schemeClr val="tx1"/>
                </a:solidFill>
                <a:latin typeface="+mn-lt"/>
                <a:ea typeface="+mn-lt"/>
                <a:cs typeface="+mn-lt"/>
              </a:defRPr>
            </a:lvl7pPr>
            <a:lvl8pPr marL="3429000" indent="-228600" algn="l">
              <a:buChar char="•"/>
              <a:defRPr sz="2000">
                <a:solidFill>
                  <a:schemeClr val="tx1"/>
                </a:solidFill>
                <a:latin typeface="+mn-lt"/>
                <a:ea typeface="+mn-lt"/>
                <a:cs typeface="+mn-lt"/>
              </a:defRPr>
            </a:lvl8pPr>
            <a:lvl9pPr marL="3886200" indent="-228600" algn="l">
              <a:buChar char="•"/>
              <a:defRPr sz="2000">
                <a:solidFill>
                  <a:schemeClr val="tx1"/>
                </a:solidFill>
                <a:latin typeface="+mn-lt"/>
                <a:ea typeface="+mn-lt"/>
                <a:cs typeface="+mn-lt"/>
              </a:defRPr>
            </a:lvl9pPr>
          </a:lstStyle>
          <a:p>
            <a:pPr>
              <a:buNone/>
              <a:defRPr sz="3150" b="1">
                <a:solidFill>
                  <a:srgbClr val="005096"/>
                </a:solidFill>
              </a:defRPr>
            </a:pPr>
            <a:r>
              <a:rPr sz="3150" b="1">
                <a:solidFill>
                  <a:srgbClr val="005096"/>
                </a:solidFill>
                <a:latin typeface="Arial"/>
                <a:ea typeface="Arial"/>
                <a:cs typeface="Arial"/>
              </a:rPr>
              <a:t>核心结论</a:t>
            </a:r>
          </a:p>
        </p:txBody>
      </p:sp>
      <p:sp>
        <p:nvSpPr>
          <p:cNvPr id="3" name="矩形 2">
            <a:extLst>
              <a:ext uri="{FF2B5EF4-FFF2-40B4-BE49-F238E27FC236}">
                <a16:creationId xmlns:a16="http://schemas.microsoft.com/office/drawing/2014/main" id="{C74E2B3F-BBDD-4E52-A8BA-A121544FCD1D}"/>
              </a:ext>
            </a:extLst>
          </p:cNvPr>
          <p:cNvSpPr>
            <a:spLocks noGrp="1"/>
          </p:cNvSpPr>
          <p:nvPr/>
        </p:nvSpPr>
        <p:spPr>
          <a:xfrm>
            <a:off x="495300" y="2324100"/>
            <a:ext cx="6191250" cy="1905000"/>
          </a:xfrm>
          <a:prstGeom prst="rect">
            <a:avLst/>
          </a:prstGeom>
          <a:noFill/>
          <a:ln w="0">
            <a:noFill/>
            <a:prstDash val="solid"/>
          </a:ln>
        </p:spPr>
        <p:txBody>
          <a:bodyPr>
            <a:normAutofit fontScale="89744"/>
          </a:bodyPr>
          <a:lstStyle/>
          <a:p>
            <a:pPr>
              <a:lnSpc>
                <a:spcPct val="170000"/>
              </a:lnSpc>
              <a:buNone/>
              <a:defRPr sz="1350" b="0">
                <a:solidFill>
                  <a:srgbClr val="174F78"/>
                </a:solidFill>
              </a:defRPr>
            </a:pPr>
            <a:r>
              <a:rPr sz="1350" b="0">
                <a:solidFill>
                  <a:srgbClr val="174F78"/>
                </a:solidFill>
                <a:latin typeface="+mn-ea"/>
                <a:ea typeface="+mn-ea"/>
                <a:cs typeface="+mn-ea"/>
              </a:rPr>
              <a:t>离岸大中华基金市场正由“泛中国 beta”转向结构化工具。</a:t>
            </a:r>
          </a:p>
          <a:p>
            <a:pPr>
              <a:lnSpc>
                <a:spcPct val="170000"/>
              </a:lnSpc>
              <a:buNone/>
            </a:pPr>
            <a:endParaRPr sz="1350" b="0">
              <a:solidFill>
                <a:srgbClr val="174F78"/>
              </a:solidFill>
              <a:latin typeface="+mn-ea"/>
              <a:ea typeface="+mn-ea"/>
              <a:cs typeface="+mn-ea"/>
            </a:endParaRPr>
          </a:p>
          <a:p>
            <a:pPr>
              <a:lnSpc>
                <a:spcPct val="170000"/>
              </a:lnSpc>
              <a:buNone/>
              <a:defRPr sz="1350" b="0">
                <a:solidFill>
                  <a:srgbClr val="174F78"/>
                </a:solidFill>
              </a:defRPr>
            </a:pPr>
            <a:r>
              <a:rPr sz="1350" b="0">
                <a:solidFill>
                  <a:srgbClr val="174F78"/>
                </a:solidFill>
                <a:latin typeface="Arial"/>
                <a:ea typeface="Arial"/>
                <a:cs typeface="Arial"/>
              </a:rPr>
              <a:t>欧洲承载长期跨境资产，美国主导 ETF 交易与创新，中资机构主要以 sub-advisor 与指数 IP 参与。</a:t>
            </a:r>
          </a:p>
          <a:p>
            <a:pPr>
              <a:lnSpc>
                <a:spcPct val="170000"/>
              </a:lnSpc>
              <a:buNone/>
            </a:pPr>
            <a:endParaRPr sz="1350" b="0">
              <a:solidFill>
                <a:srgbClr val="174F78"/>
              </a:solidFill>
              <a:latin typeface="Arial"/>
              <a:ea typeface="Arial"/>
              <a:cs typeface="Arial"/>
            </a:endParaRPr>
          </a:p>
          <a:p>
            <a:pPr>
              <a:lnSpc>
                <a:spcPct val="170000"/>
              </a:lnSpc>
              <a:buNone/>
              <a:defRPr sz="1350" b="0">
                <a:solidFill>
                  <a:srgbClr val="174F78"/>
                </a:solidFill>
              </a:defRPr>
            </a:pPr>
            <a:r>
              <a:rPr sz="1350" b="0">
                <a:solidFill>
                  <a:srgbClr val="174F78"/>
                </a:solidFill>
                <a:latin typeface="Arial"/>
                <a:ea typeface="Arial"/>
                <a:cs typeface="Arial"/>
              </a:rPr>
              <a:t>研究整合版 · 2026年7月</a:t>
            </a:r>
          </a:p>
        </p:txBody>
      </p:sp>
    </p:spTree>
    <p:extLst>
      <p:ext uri="{BB962C8B-B14F-4D97-AF65-F5344CB8AC3E}">
        <p14:creationId xmlns:p14="http://schemas.microsoft.com/office/powerpoint/2010/main" val="252803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650" b="1">
                <a:solidFill>
                  <a:srgbClr val="FFFFFF"/>
                </a:solidFill>
              </a:defRPr>
            </a:pPr>
            <a:r>
              <a:rPr sz="1650" b="1">
                <a:solidFill>
                  <a:srgbClr val="FFFFFF"/>
                </a:solidFill>
                <a:latin typeface="+mn-ea"/>
                <a:ea typeface="+mn-ea"/>
                <a:cs typeface="+mn-ea"/>
              </a:rPr>
              <a:t>研究口径：以基金实体为单位，优先保留最老份额并排除纯台湾主题</a:t>
            </a:r>
          </a:p>
        </p:txBody>
      </p:sp>
      <p:sp>
        <p:nvSpPr>
          <p:cNvPr id="3" name="圆角矩形 2">
            <a:extLst>
              <a:ext uri="{FF2B5EF4-FFF2-40B4-BE49-F238E27FC236}">
                <a16:creationId xmlns:a16="http://schemas.microsoft.com/office/drawing/2014/main" id="{FA8788C3-6181-4633-B5FF-062A15B51892}"/>
              </a:ext>
            </a:extLst>
          </p:cNvPr>
          <p:cNvSpPr>
            <a:spLocks noGrp="1"/>
          </p:cNvSpPr>
          <p:nvPr/>
        </p:nvSpPr>
        <p:spPr>
          <a:xfrm>
            <a:off x="304800" y="1104900"/>
            <a:ext cx="1952625" cy="1809750"/>
          </a:xfrm>
          <a:prstGeom prst="roundRect">
            <a:avLst>
              <a:gd name="adj" fmla="val 1053"/>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4" name="圆角矩形 3">
            <a:extLst>
              <a:ext uri="{FF2B5EF4-FFF2-40B4-BE49-F238E27FC236}">
                <a16:creationId xmlns:a16="http://schemas.microsoft.com/office/drawing/2014/main" id="{AAD745EC-2406-4B86-8480-77ACF873403D}"/>
              </a:ext>
            </a:extLst>
          </p:cNvPr>
          <p:cNvSpPr>
            <a:spLocks noGrp="1"/>
          </p:cNvSpPr>
          <p:nvPr/>
        </p:nvSpPr>
        <p:spPr>
          <a:xfrm>
            <a:off x="390525" y="1200150"/>
            <a:ext cx="476250" cy="323850"/>
          </a:xfrm>
          <a:prstGeom prst="roundRect">
            <a:avLst>
              <a:gd name="adj" fmla="val 5882"/>
            </a:avLst>
          </a:prstGeom>
          <a:solidFill>
            <a:srgbClr val="0078B4"/>
          </a:solidFill>
          <a:ln w="0">
            <a:noFill/>
            <a:prstDash val="solid"/>
          </a:ln>
        </p:spPr>
        <p:txBody>
          <a:bodyPr lIns="38100" tIns="28575" rIns="38100" bIns="28575" anchor="ctr">
            <a:normAutofit/>
          </a:bodyPr>
          <a:lstStyle/>
          <a:p>
            <a:pPr algn="ctr">
              <a:buNone/>
              <a:defRPr sz="1125" b="1" i="0">
                <a:solidFill>
                  <a:srgbClr val="FFFFFF"/>
                </a:solidFill>
                <a:latin typeface="Arial"/>
                <a:ea typeface="Arial"/>
                <a:cs typeface="Arial"/>
              </a:defRPr>
            </a:pPr>
            <a:r>
              <a:rPr sz="1125" b="1" i="0">
                <a:solidFill>
                  <a:srgbClr val="FFFFFF"/>
                </a:solidFill>
                <a:latin typeface="Arial"/>
                <a:ea typeface="Arial"/>
                <a:cs typeface="Arial"/>
              </a:rPr>
              <a:t>01</a:t>
            </a:r>
          </a:p>
        </p:txBody>
      </p:sp>
      <p:sp>
        <p:nvSpPr>
          <p:cNvPr id="5" name="矩形 4">
            <a:extLst>
              <a:ext uri="{FF2B5EF4-FFF2-40B4-BE49-F238E27FC236}">
                <a16:creationId xmlns:a16="http://schemas.microsoft.com/office/drawing/2014/main" id="{6DF40D25-2E7A-4863-82B8-38C4F10CF955}"/>
              </a:ext>
            </a:extLst>
          </p:cNvPr>
          <p:cNvSpPr>
            <a:spLocks noGrp="1"/>
          </p:cNvSpPr>
          <p:nvPr/>
        </p:nvSpPr>
        <p:spPr>
          <a:xfrm>
            <a:off x="952500" y="1181100"/>
            <a:ext cx="1219200" cy="295275"/>
          </a:xfrm>
          <a:prstGeom prst="rect">
            <a:avLst/>
          </a:prstGeom>
          <a:noFill/>
          <a:ln w="0">
            <a:noFill/>
            <a:prstDash val="solid"/>
          </a:ln>
        </p:spPr>
        <p:txBody>
          <a:bodyPr lIns="38100" tIns="28575" rIns="38100" bIns="28575" anchor="ctr">
            <a:normAutofit/>
          </a:bodyPr>
          <a:lstStyle/>
          <a:p>
            <a:pPr algn="l">
              <a:buNone/>
              <a:defRPr sz="930" b="1" i="0">
                <a:solidFill>
                  <a:srgbClr val="005096"/>
                </a:solidFill>
                <a:latin typeface="华文黑体_易方达"/>
                <a:ea typeface="华文黑体_易方达"/>
                <a:cs typeface="华文黑体_易方达"/>
              </a:defRPr>
            </a:pPr>
            <a:r>
              <a:rPr sz="930" b="1" i="0">
                <a:solidFill>
                  <a:srgbClr val="005096"/>
                </a:solidFill>
                <a:latin typeface="华文黑体_易方达"/>
                <a:ea typeface="华文黑体_易方达"/>
                <a:cs typeface="华文黑体_易方达"/>
              </a:rPr>
              <a:t>合并底表</a:t>
            </a:r>
          </a:p>
        </p:txBody>
      </p:sp>
      <p:sp>
        <p:nvSpPr>
          <p:cNvPr id="6" name="矩形 5">
            <a:extLst>
              <a:ext uri="{FF2B5EF4-FFF2-40B4-BE49-F238E27FC236}">
                <a16:creationId xmlns:a16="http://schemas.microsoft.com/office/drawing/2014/main" id="{342F2B8E-85FF-44C0-8AFA-7EBA850754E8}"/>
              </a:ext>
            </a:extLst>
          </p:cNvPr>
          <p:cNvSpPr>
            <a:spLocks noGrp="1"/>
          </p:cNvSpPr>
          <p:nvPr/>
        </p:nvSpPr>
        <p:spPr>
          <a:xfrm>
            <a:off x="381000" y="1581150"/>
            <a:ext cx="1800225" cy="1238250"/>
          </a:xfrm>
          <a:prstGeom prst="rect">
            <a:avLst/>
          </a:prstGeom>
          <a:noFill/>
          <a:ln w="0">
            <a:noFill/>
            <a:prstDash val="solid"/>
          </a:ln>
        </p:spPr>
        <p:txBody>
          <a:bodyPr lIns="38100" tIns="28575" rIns="38100" bIns="28575" anchor="t">
            <a:normAutofit/>
          </a:bodyPr>
          <a:lstStyle/>
          <a:p>
            <a:pPr algn="l">
              <a:buNone/>
              <a:defRPr sz="713" b="0" i="0">
                <a:solidFill>
                  <a:srgbClr val="4B4B4B"/>
                </a:solidFill>
                <a:latin typeface="华文黑体_易方达"/>
                <a:ea typeface="华文黑体_易方达"/>
                <a:cs typeface="华文黑体_易方达"/>
              </a:defRPr>
            </a:pPr>
            <a:r>
              <a:rPr sz="713" b="0" i="0">
                <a:solidFill>
                  <a:srgbClr val="4B4B4B"/>
                </a:solidFill>
                <a:latin typeface="华文黑体_易方达"/>
                <a:ea typeface="华文黑体_易方达"/>
                <a:cs typeface="华文黑体_易方达"/>
              </a:rPr>
              <a:t>整合原始表与补充数据；列名一致但顺序不同，按列名对齐后纵向合并。</a:t>
            </a:r>
          </a:p>
        </p:txBody>
      </p:sp>
      <p:sp>
        <p:nvSpPr>
          <p:cNvPr id="7" name="圆角矩形 6">
            <a:extLst>
              <a:ext uri="{FF2B5EF4-FFF2-40B4-BE49-F238E27FC236}">
                <a16:creationId xmlns:a16="http://schemas.microsoft.com/office/drawing/2014/main" id="{5A44D752-7D2B-4C2F-A6C0-DFADB18F1480}"/>
              </a:ext>
            </a:extLst>
          </p:cNvPr>
          <p:cNvSpPr>
            <a:spLocks noGrp="1"/>
          </p:cNvSpPr>
          <p:nvPr/>
        </p:nvSpPr>
        <p:spPr>
          <a:xfrm>
            <a:off x="2400300" y="1104900"/>
            <a:ext cx="1952625" cy="1809750"/>
          </a:xfrm>
          <a:prstGeom prst="roundRect">
            <a:avLst>
              <a:gd name="adj" fmla="val 1053"/>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8" name="圆角矩形 7">
            <a:extLst>
              <a:ext uri="{FF2B5EF4-FFF2-40B4-BE49-F238E27FC236}">
                <a16:creationId xmlns:a16="http://schemas.microsoft.com/office/drawing/2014/main" id="{70FE369D-8162-4A15-8AC2-2EBB492D6A0B}"/>
              </a:ext>
            </a:extLst>
          </p:cNvPr>
          <p:cNvSpPr>
            <a:spLocks noGrp="1"/>
          </p:cNvSpPr>
          <p:nvPr/>
        </p:nvSpPr>
        <p:spPr>
          <a:xfrm>
            <a:off x="2486025" y="1200150"/>
            <a:ext cx="476250" cy="323850"/>
          </a:xfrm>
          <a:prstGeom prst="roundRect">
            <a:avLst>
              <a:gd name="adj" fmla="val 5882"/>
            </a:avLst>
          </a:prstGeom>
          <a:solidFill>
            <a:srgbClr val="0078B4"/>
          </a:solidFill>
          <a:ln w="0">
            <a:noFill/>
            <a:prstDash val="solid"/>
          </a:ln>
        </p:spPr>
        <p:txBody>
          <a:bodyPr lIns="38100" tIns="28575" rIns="38100" bIns="28575" anchor="ctr">
            <a:normAutofit/>
          </a:bodyPr>
          <a:lstStyle/>
          <a:p>
            <a:pPr algn="ctr">
              <a:buNone/>
              <a:defRPr sz="1125" b="1" i="0">
                <a:solidFill>
                  <a:srgbClr val="FFFFFF"/>
                </a:solidFill>
                <a:latin typeface="Arial"/>
                <a:ea typeface="Arial"/>
                <a:cs typeface="Arial"/>
              </a:defRPr>
            </a:pPr>
            <a:r>
              <a:rPr sz="1125" b="1" i="0">
                <a:solidFill>
                  <a:srgbClr val="FFFFFF"/>
                </a:solidFill>
                <a:latin typeface="Arial"/>
                <a:ea typeface="Arial"/>
                <a:cs typeface="Arial"/>
              </a:rPr>
              <a:t>02</a:t>
            </a:r>
          </a:p>
        </p:txBody>
      </p:sp>
      <p:sp>
        <p:nvSpPr>
          <p:cNvPr id="9" name="矩形 8">
            <a:extLst>
              <a:ext uri="{FF2B5EF4-FFF2-40B4-BE49-F238E27FC236}">
                <a16:creationId xmlns:a16="http://schemas.microsoft.com/office/drawing/2014/main" id="{4E3C9042-B3D3-4FB2-9DC3-7748D6413E42}"/>
              </a:ext>
            </a:extLst>
          </p:cNvPr>
          <p:cNvSpPr>
            <a:spLocks noGrp="1"/>
          </p:cNvSpPr>
          <p:nvPr/>
        </p:nvSpPr>
        <p:spPr>
          <a:xfrm>
            <a:off x="3048000" y="1181100"/>
            <a:ext cx="1219200" cy="295275"/>
          </a:xfrm>
          <a:prstGeom prst="rect">
            <a:avLst/>
          </a:prstGeom>
          <a:noFill/>
          <a:ln w="0">
            <a:noFill/>
            <a:prstDash val="solid"/>
          </a:ln>
        </p:spPr>
        <p:txBody>
          <a:bodyPr lIns="38100" tIns="28575" rIns="38100" bIns="28575" anchor="ctr">
            <a:normAutofit/>
          </a:bodyPr>
          <a:lstStyle/>
          <a:p>
            <a:pPr algn="l">
              <a:buNone/>
              <a:defRPr sz="930" b="1" i="0">
                <a:solidFill>
                  <a:srgbClr val="005096"/>
                </a:solidFill>
                <a:latin typeface="华文黑体_易方达"/>
                <a:ea typeface="华文黑体_易方达"/>
                <a:cs typeface="华文黑体_易方达"/>
              </a:defRPr>
            </a:pPr>
            <a:r>
              <a:rPr sz="930" b="1" i="0">
                <a:solidFill>
                  <a:srgbClr val="005096"/>
                </a:solidFill>
                <a:latin typeface="华文黑体_易方达"/>
                <a:ea typeface="华文黑体_易方达"/>
                <a:cs typeface="华文黑体_易方达"/>
              </a:rPr>
              <a:t>主份额去重</a:t>
            </a:r>
          </a:p>
        </p:txBody>
      </p:sp>
      <p:sp>
        <p:nvSpPr>
          <p:cNvPr id="10" name="矩形 9">
            <a:extLst>
              <a:ext uri="{FF2B5EF4-FFF2-40B4-BE49-F238E27FC236}">
                <a16:creationId xmlns:a16="http://schemas.microsoft.com/office/drawing/2014/main" id="{2DC4CD0D-2A4A-419D-9E0F-8DC753F41878}"/>
              </a:ext>
            </a:extLst>
          </p:cNvPr>
          <p:cNvSpPr>
            <a:spLocks noGrp="1"/>
          </p:cNvSpPr>
          <p:nvPr/>
        </p:nvSpPr>
        <p:spPr>
          <a:xfrm>
            <a:off x="2476500" y="1581150"/>
            <a:ext cx="1800225" cy="1238250"/>
          </a:xfrm>
          <a:prstGeom prst="rect">
            <a:avLst/>
          </a:prstGeom>
          <a:noFill/>
          <a:ln w="0">
            <a:noFill/>
            <a:prstDash val="solid"/>
          </a:ln>
        </p:spPr>
        <p:txBody>
          <a:bodyPr lIns="38100" tIns="28575" rIns="38100" bIns="28575" anchor="t">
            <a:normAutofit/>
          </a:bodyPr>
          <a:lstStyle/>
          <a:p>
            <a:pPr algn="l">
              <a:buNone/>
              <a:defRPr sz="713" b="0" i="0">
                <a:solidFill>
                  <a:srgbClr val="4B4B4B"/>
                </a:solidFill>
                <a:latin typeface="华文黑体_易方达"/>
                <a:ea typeface="华文黑体_易方达"/>
                <a:cs typeface="华文黑体_易方达"/>
              </a:defRPr>
            </a:pPr>
            <a:r>
              <a:rPr sz="713" b="0" i="0">
                <a:solidFill>
                  <a:srgbClr val="4B4B4B"/>
                </a:solidFill>
                <a:latin typeface="华文黑体_易方达"/>
                <a:ea typeface="华文黑体_易方达"/>
                <a:cs typeface="华文黑体_易方达"/>
              </a:rPr>
              <a:t>同一基金多份额优先使用 Oldest Share Class = Yes；分析规模与资金流时仅保留主份额。</a:t>
            </a:r>
          </a:p>
        </p:txBody>
      </p:sp>
      <p:sp>
        <p:nvSpPr>
          <p:cNvPr id="11" name="圆角矩形 10">
            <a:extLst>
              <a:ext uri="{FF2B5EF4-FFF2-40B4-BE49-F238E27FC236}">
                <a16:creationId xmlns:a16="http://schemas.microsoft.com/office/drawing/2014/main" id="{B2185F2E-2959-417D-9A5B-6DC15A3F0F04}"/>
              </a:ext>
            </a:extLst>
          </p:cNvPr>
          <p:cNvSpPr>
            <a:spLocks noGrp="1"/>
          </p:cNvSpPr>
          <p:nvPr/>
        </p:nvSpPr>
        <p:spPr>
          <a:xfrm>
            <a:off x="4495800" y="1104900"/>
            <a:ext cx="1952625" cy="1809750"/>
          </a:xfrm>
          <a:prstGeom prst="roundRect">
            <a:avLst>
              <a:gd name="adj" fmla="val 1053"/>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2" name="圆角矩形 11">
            <a:extLst>
              <a:ext uri="{FF2B5EF4-FFF2-40B4-BE49-F238E27FC236}">
                <a16:creationId xmlns:a16="http://schemas.microsoft.com/office/drawing/2014/main" id="{5327C417-DED1-458D-BCB9-A25E136288C7}"/>
              </a:ext>
            </a:extLst>
          </p:cNvPr>
          <p:cNvSpPr>
            <a:spLocks noGrp="1"/>
          </p:cNvSpPr>
          <p:nvPr/>
        </p:nvSpPr>
        <p:spPr>
          <a:xfrm>
            <a:off x="4581525" y="1200150"/>
            <a:ext cx="476250" cy="323850"/>
          </a:xfrm>
          <a:prstGeom prst="roundRect">
            <a:avLst>
              <a:gd name="adj" fmla="val 5882"/>
            </a:avLst>
          </a:prstGeom>
          <a:solidFill>
            <a:srgbClr val="0078B4"/>
          </a:solidFill>
          <a:ln w="0">
            <a:noFill/>
            <a:prstDash val="solid"/>
          </a:ln>
        </p:spPr>
        <p:txBody>
          <a:bodyPr lIns="38100" tIns="28575" rIns="38100" bIns="28575" anchor="ctr">
            <a:normAutofit/>
          </a:bodyPr>
          <a:lstStyle/>
          <a:p>
            <a:pPr algn="ctr">
              <a:buNone/>
              <a:defRPr sz="1125" b="1" i="0">
                <a:solidFill>
                  <a:srgbClr val="FFFFFF"/>
                </a:solidFill>
                <a:latin typeface="Arial"/>
                <a:ea typeface="Arial"/>
                <a:cs typeface="Arial"/>
              </a:defRPr>
            </a:pPr>
            <a:r>
              <a:rPr sz="1125" b="1" i="0">
                <a:solidFill>
                  <a:srgbClr val="FFFFFF"/>
                </a:solidFill>
                <a:latin typeface="Arial"/>
                <a:ea typeface="Arial"/>
                <a:cs typeface="Arial"/>
              </a:rPr>
              <a:t>03</a:t>
            </a:r>
          </a:p>
        </p:txBody>
      </p:sp>
      <p:sp>
        <p:nvSpPr>
          <p:cNvPr id="13" name="矩形 12">
            <a:extLst>
              <a:ext uri="{FF2B5EF4-FFF2-40B4-BE49-F238E27FC236}">
                <a16:creationId xmlns:a16="http://schemas.microsoft.com/office/drawing/2014/main" id="{8ADD3307-5085-46C2-B53B-708694EC21FC}"/>
              </a:ext>
            </a:extLst>
          </p:cNvPr>
          <p:cNvSpPr>
            <a:spLocks noGrp="1"/>
          </p:cNvSpPr>
          <p:nvPr/>
        </p:nvSpPr>
        <p:spPr>
          <a:xfrm>
            <a:off x="5143500" y="1181100"/>
            <a:ext cx="1219200" cy="295275"/>
          </a:xfrm>
          <a:prstGeom prst="rect">
            <a:avLst/>
          </a:prstGeom>
          <a:noFill/>
          <a:ln w="0">
            <a:noFill/>
            <a:prstDash val="solid"/>
          </a:ln>
        </p:spPr>
        <p:txBody>
          <a:bodyPr lIns="38100" tIns="28575" rIns="38100" bIns="28575" anchor="ctr">
            <a:normAutofit/>
          </a:bodyPr>
          <a:lstStyle/>
          <a:p>
            <a:pPr algn="l">
              <a:buNone/>
              <a:defRPr sz="930" b="1" i="0">
                <a:solidFill>
                  <a:srgbClr val="005096"/>
                </a:solidFill>
                <a:latin typeface="华文黑体_易方达"/>
                <a:ea typeface="华文黑体_易方达"/>
                <a:cs typeface="华文黑体_易方达"/>
              </a:defRPr>
            </a:pPr>
            <a:r>
              <a:rPr sz="930" b="1" i="0">
                <a:solidFill>
                  <a:srgbClr val="005096"/>
                </a:solidFill>
                <a:latin typeface="华文黑体_易方达"/>
                <a:ea typeface="华文黑体_易方达"/>
                <a:cs typeface="华文黑体_易方达"/>
              </a:rPr>
              <a:t>主题清洗</a:t>
            </a:r>
          </a:p>
        </p:txBody>
      </p:sp>
      <p:sp>
        <p:nvSpPr>
          <p:cNvPr id="14" name="矩形 13">
            <a:extLst>
              <a:ext uri="{FF2B5EF4-FFF2-40B4-BE49-F238E27FC236}">
                <a16:creationId xmlns:a16="http://schemas.microsoft.com/office/drawing/2014/main" id="{DF54D3EC-9398-4066-AC21-ED09255681CD}"/>
              </a:ext>
            </a:extLst>
          </p:cNvPr>
          <p:cNvSpPr>
            <a:spLocks noGrp="1"/>
          </p:cNvSpPr>
          <p:nvPr/>
        </p:nvSpPr>
        <p:spPr>
          <a:xfrm>
            <a:off x="4572000" y="1581150"/>
            <a:ext cx="1800225" cy="1238250"/>
          </a:xfrm>
          <a:prstGeom prst="rect">
            <a:avLst/>
          </a:prstGeom>
          <a:noFill/>
          <a:ln w="0">
            <a:noFill/>
            <a:prstDash val="solid"/>
          </a:ln>
        </p:spPr>
        <p:txBody>
          <a:bodyPr lIns="38100" tIns="28575" rIns="38100" bIns="28575" anchor="t">
            <a:normAutofit/>
          </a:bodyPr>
          <a:lstStyle/>
          <a:p>
            <a:pPr algn="l">
              <a:buNone/>
              <a:defRPr sz="713" b="0" i="0">
                <a:solidFill>
                  <a:srgbClr val="4B4B4B"/>
                </a:solidFill>
                <a:latin typeface="华文黑体_易方达"/>
                <a:ea typeface="华文黑体_易方达"/>
                <a:cs typeface="华文黑体_易方达"/>
              </a:defRPr>
            </a:pPr>
            <a:r>
              <a:rPr sz="713" b="0" i="0">
                <a:solidFill>
                  <a:srgbClr val="4B4B4B"/>
                </a:solidFill>
                <a:latin typeface="华文黑体_易方达"/>
                <a:ea typeface="华文黑体_易方达"/>
                <a:cs typeface="华文黑体_易方达"/>
              </a:rPr>
              <a:t>删除纯台湾指数产品；Investment Area可识别为Taiwan的基金同步剔除。</a:t>
            </a:r>
          </a:p>
        </p:txBody>
      </p:sp>
      <p:sp>
        <p:nvSpPr>
          <p:cNvPr id="15" name="圆角矩形 14">
            <a:extLst>
              <a:ext uri="{FF2B5EF4-FFF2-40B4-BE49-F238E27FC236}">
                <a16:creationId xmlns:a16="http://schemas.microsoft.com/office/drawing/2014/main" id="{181A0C79-0AD1-40A9-A4FC-B1BC30B84389}"/>
              </a:ext>
            </a:extLst>
          </p:cNvPr>
          <p:cNvSpPr>
            <a:spLocks noGrp="1"/>
          </p:cNvSpPr>
          <p:nvPr/>
        </p:nvSpPr>
        <p:spPr>
          <a:xfrm>
            <a:off x="6591300" y="1104900"/>
            <a:ext cx="1952625" cy="1809750"/>
          </a:xfrm>
          <a:prstGeom prst="roundRect">
            <a:avLst>
              <a:gd name="adj" fmla="val 1053"/>
            </a:avLst>
          </a:prstGeom>
          <a:solidFill>
            <a:srgbClr val="FFFFFF"/>
          </a:solidFill>
          <a:ln w="6191">
            <a:solidFill>
              <a:srgbClr val="D7E1E7"/>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6" name="圆角矩形 15">
            <a:extLst>
              <a:ext uri="{FF2B5EF4-FFF2-40B4-BE49-F238E27FC236}">
                <a16:creationId xmlns:a16="http://schemas.microsoft.com/office/drawing/2014/main" id="{ADAD828E-79D5-45B3-8F46-C04F9CB56508}"/>
              </a:ext>
            </a:extLst>
          </p:cNvPr>
          <p:cNvSpPr>
            <a:spLocks noGrp="1"/>
          </p:cNvSpPr>
          <p:nvPr/>
        </p:nvSpPr>
        <p:spPr>
          <a:xfrm>
            <a:off x="6677025" y="1200150"/>
            <a:ext cx="476250" cy="323850"/>
          </a:xfrm>
          <a:prstGeom prst="roundRect">
            <a:avLst>
              <a:gd name="adj" fmla="val 5882"/>
            </a:avLst>
          </a:prstGeom>
          <a:solidFill>
            <a:srgbClr val="1EB9E1"/>
          </a:solidFill>
          <a:ln w="0">
            <a:noFill/>
            <a:prstDash val="solid"/>
          </a:ln>
        </p:spPr>
        <p:txBody>
          <a:bodyPr lIns="38100" tIns="28575" rIns="38100" bIns="28575" anchor="ctr">
            <a:normAutofit/>
          </a:bodyPr>
          <a:lstStyle/>
          <a:p>
            <a:pPr algn="ctr">
              <a:buNone/>
              <a:defRPr sz="1125" b="1" i="0">
                <a:solidFill>
                  <a:srgbClr val="FFFFFF"/>
                </a:solidFill>
                <a:latin typeface="Arial"/>
                <a:ea typeface="Arial"/>
                <a:cs typeface="Arial"/>
              </a:defRPr>
            </a:pPr>
            <a:r>
              <a:rPr sz="1125" b="1" i="0">
                <a:solidFill>
                  <a:srgbClr val="FFFFFF"/>
                </a:solidFill>
                <a:latin typeface="Arial"/>
                <a:ea typeface="Arial"/>
                <a:cs typeface="Arial"/>
              </a:rPr>
              <a:t>04</a:t>
            </a:r>
          </a:p>
        </p:txBody>
      </p:sp>
      <p:sp>
        <p:nvSpPr>
          <p:cNvPr id="17" name="矩形 16">
            <a:extLst>
              <a:ext uri="{FF2B5EF4-FFF2-40B4-BE49-F238E27FC236}">
                <a16:creationId xmlns:a16="http://schemas.microsoft.com/office/drawing/2014/main" id="{574868E9-BB07-4D8A-A7E9-484EACF2FFCA}"/>
              </a:ext>
            </a:extLst>
          </p:cNvPr>
          <p:cNvSpPr>
            <a:spLocks noGrp="1"/>
          </p:cNvSpPr>
          <p:nvPr/>
        </p:nvSpPr>
        <p:spPr>
          <a:xfrm>
            <a:off x="7239000" y="1181100"/>
            <a:ext cx="1219200" cy="295275"/>
          </a:xfrm>
          <a:prstGeom prst="rect">
            <a:avLst/>
          </a:prstGeom>
          <a:noFill/>
          <a:ln w="0">
            <a:noFill/>
            <a:prstDash val="solid"/>
          </a:ln>
        </p:spPr>
        <p:txBody>
          <a:bodyPr lIns="38100" tIns="28575" rIns="38100" bIns="28575" anchor="ctr">
            <a:normAutofit/>
          </a:bodyPr>
          <a:lstStyle/>
          <a:p>
            <a:pPr algn="l">
              <a:buNone/>
              <a:defRPr sz="930" b="1" i="0">
                <a:solidFill>
                  <a:srgbClr val="005096"/>
                </a:solidFill>
                <a:latin typeface="华文黑体_易方达"/>
                <a:ea typeface="华文黑体_易方达"/>
                <a:cs typeface="华文黑体_易方达"/>
              </a:defRPr>
            </a:pPr>
            <a:r>
              <a:rPr sz="930" b="1" i="0">
                <a:solidFill>
                  <a:srgbClr val="005096"/>
                </a:solidFill>
                <a:latin typeface="华文黑体_易方达"/>
                <a:ea typeface="华文黑体_易方达"/>
                <a:cs typeface="华文黑体_易方达"/>
              </a:rPr>
              <a:t>指标标准化</a:t>
            </a:r>
          </a:p>
        </p:txBody>
      </p:sp>
      <p:sp>
        <p:nvSpPr>
          <p:cNvPr id="18" name="矩形 17">
            <a:extLst>
              <a:ext uri="{FF2B5EF4-FFF2-40B4-BE49-F238E27FC236}">
                <a16:creationId xmlns:a16="http://schemas.microsoft.com/office/drawing/2014/main" id="{EDE479E6-384A-471E-9A48-0B7D49C9ABFB}"/>
              </a:ext>
            </a:extLst>
          </p:cNvPr>
          <p:cNvSpPr>
            <a:spLocks noGrp="1"/>
          </p:cNvSpPr>
          <p:nvPr/>
        </p:nvSpPr>
        <p:spPr>
          <a:xfrm>
            <a:off x="6667500" y="1581150"/>
            <a:ext cx="1800225" cy="1238250"/>
          </a:xfrm>
          <a:prstGeom prst="rect">
            <a:avLst/>
          </a:prstGeom>
          <a:noFill/>
          <a:ln w="0">
            <a:noFill/>
            <a:prstDash val="solid"/>
          </a:ln>
        </p:spPr>
        <p:txBody>
          <a:bodyPr lIns="38100" tIns="28575" rIns="38100" bIns="28575" anchor="t">
            <a:normAutofit/>
          </a:bodyPr>
          <a:lstStyle/>
          <a:p>
            <a:pPr algn="l">
              <a:buNone/>
              <a:defRPr sz="713" b="0" i="0">
                <a:solidFill>
                  <a:srgbClr val="4B4B4B"/>
                </a:solidFill>
                <a:latin typeface="华文黑体_易方达"/>
                <a:ea typeface="华文黑体_易方达"/>
                <a:cs typeface="华文黑体_易方达"/>
              </a:defRPr>
            </a:pPr>
            <a:r>
              <a:rPr sz="713" b="0" i="0">
                <a:solidFill>
                  <a:srgbClr val="4B4B4B"/>
                </a:solidFill>
                <a:latin typeface="华文黑体_易方达"/>
                <a:ea typeface="华文黑体_易方达"/>
                <a:cs typeface="华文黑体_易方达"/>
              </a:rPr>
              <a:t>美国使用Focus Prospectus Benchmark，其他地区使用Primary；币种及NR/PR/TR后缀合并到主指数。</a:t>
            </a:r>
          </a:p>
        </p:txBody>
      </p:sp>
      <p:sp>
        <p:nvSpPr>
          <p:cNvPr id="19" name="圆角矩形 18">
            <a:extLst>
              <a:ext uri="{FF2B5EF4-FFF2-40B4-BE49-F238E27FC236}">
                <a16:creationId xmlns:a16="http://schemas.microsoft.com/office/drawing/2014/main" id="{EDE99012-4A57-4B90-8A4B-5BBE05ABE820}"/>
              </a:ext>
            </a:extLst>
          </p:cNvPr>
          <p:cNvSpPr>
            <a:spLocks noGrp="1"/>
          </p:cNvSpPr>
          <p:nvPr/>
        </p:nvSpPr>
        <p:spPr>
          <a:xfrm>
            <a:off x="304800" y="3133725"/>
            <a:ext cx="1924050" cy="857250"/>
          </a:xfrm>
          <a:prstGeom prst="roundRect">
            <a:avLst>
              <a:gd name="adj" fmla="val 222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20" name="矩形 19">
            <a:extLst>
              <a:ext uri="{FF2B5EF4-FFF2-40B4-BE49-F238E27FC236}">
                <a16:creationId xmlns:a16="http://schemas.microsoft.com/office/drawing/2014/main" id="{E1E11688-C1D1-476F-87A5-04AFF4DC6B4E}"/>
              </a:ext>
            </a:extLst>
          </p:cNvPr>
          <p:cNvSpPr>
            <a:spLocks noGrp="1"/>
          </p:cNvSpPr>
          <p:nvPr/>
        </p:nvSpPr>
        <p:spPr>
          <a:xfrm>
            <a:off x="381000" y="3209925"/>
            <a:ext cx="1771650" cy="377190"/>
          </a:xfrm>
          <a:prstGeom prst="rect">
            <a:avLst/>
          </a:prstGeom>
          <a:noFill/>
          <a:ln w="0">
            <a:noFill/>
            <a:prstDash val="solid"/>
          </a:ln>
        </p:spPr>
        <p:txBody>
          <a:bodyPr lIns="38100" tIns="28575" rIns="38100" bIns="28575" anchor="ctr">
            <a:normAutofit/>
          </a:bodyPr>
          <a:lstStyle/>
          <a:p>
            <a:pPr algn="l">
              <a:buNone/>
              <a:defRPr sz="1800" b="1" i="0">
                <a:solidFill>
                  <a:srgbClr val="005096"/>
                </a:solidFill>
                <a:latin typeface="Arial"/>
                <a:ea typeface="Arial"/>
                <a:cs typeface="Arial"/>
              </a:defRPr>
            </a:pPr>
            <a:r>
              <a:rPr sz="1800" b="1" i="0">
                <a:solidFill>
                  <a:srgbClr val="005096"/>
                </a:solidFill>
                <a:latin typeface="Arial"/>
                <a:ea typeface="Arial"/>
                <a:cs typeface="Arial"/>
              </a:rPr>
              <a:t>1,348</a:t>
            </a:r>
          </a:p>
        </p:txBody>
      </p:sp>
      <p:sp>
        <p:nvSpPr>
          <p:cNvPr id="21" name="矩形 20">
            <a:extLst>
              <a:ext uri="{FF2B5EF4-FFF2-40B4-BE49-F238E27FC236}">
                <a16:creationId xmlns:a16="http://schemas.microsoft.com/office/drawing/2014/main" id="{0CB60F7F-7822-4607-92E0-63B1765D6BBB}"/>
              </a:ext>
            </a:extLst>
          </p:cNvPr>
          <p:cNvSpPr>
            <a:spLocks noGrp="1"/>
          </p:cNvSpPr>
          <p:nvPr/>
        </p:nvSpPr>
        <p:spPr>
          <a:xfrm>
            <a:off x="381000" y="3553778"/>
            <a:ext cx="1771650" cy="325755"/>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清洗后基金实体</a:t>
            </a:r>
          </a:p>
        </p:txBody>
      </p:sp>
      <p:sp>
        <p:nvSpPr>
          <p:cNvPr id="22" name="圆角矩形 21">
            <a:extLst>
              <a:ext uri="{FF2B5EF4-FFF2-40B4-BE49-F238E27FC236}">
                <a16:creationId xmlns:a16="http://schemas.microsoft.com/office/drawing/2014/main" id="{DFCF9A2A-F1E4-42E4-A200-412202D3DB06}"/>
              </a:ext>
            </a:extLst>
          </p:cNvPr>
          <p:cNvSpPr>
            <a:spLocks noGrp="1"/>
          </p:cNvSpPr>
          <p:nvPr/>
        </p:nvSpPr>
        <p:spPr>
          <a:xfrm>
            <a:off x="2381250" y="3133725"/>
            <a:ext cx="1924050" cy="857250"/>
          </a:xfrm>
          <a:prstGeom prst="roundRect">
            <a:avLst>
              <a:gd name="adj" fmla="val 222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23" name="矩形 22">
            <a:extLst>
              <a:ext uri="{FF2B5EF4-FFF2-40B4-BE49-F238E27FC236}">
                <a16:creationId xmlns:a16="http://schemas.microsoft.com/office/drawing/2014/main" id="{182B3E49-B22A-4BF6-A541-96E335F1E9DE}"/>
              </a:ext>
            </a:extLst>
          </p:cNvPr>
          <p:cNvSpPr>
            <a:spLocks noGrp="1"/>
          </p:cNvSpPr>
          <p:nvPr/>
        </p:nvSpPr>
        <p:spPr>
          <a:xfrm>
            <a:off x="2457450" y="3209925"/>
            <a:ext cx="1771650" cy="377190"/>
          </a:xfrm>
          <a:prstGeom prst="rect">
            <a:avLst/>
          </a:prstGeom>
          <a:noFill/>
          <a:ln w="0">
            <a:noFill/>
            <a:prstDash val="solid"/>
          </a:ln>
        </p:spPr>
        <p:txBody>
          <a:bodyPr lIns="38100" tIns="28575" rIns="38100" bIns="28575" anchor="ctr">
            <a:normAutofit/>
          </a:bodyPr>
          <a:lstStyle/>
          <a:p>
            <a:pPr algn="l">
              <a:buNone/>
              <a:defRPr sz="1350" b="1" i="0">
                <a:solidFill>
                  <a:srgbClr val="005096"/>
                </a:solidFill>
                <a:latin typeface="Arial"/>
                <a:ea typeface="Arial"/>
                <a:cs typeface="Arial"/>
              </a:defRPr>
            </a:pPr>
            <a:r>
              <a:rPr sz="1350" b="1" i="0">
                <a:solidFill>
                  <a:srgbClr val="005096"/>
                </a:solidFill>
                <a:latin typeface="Arial"/>
                <a:ea typeface="Arial"/>
                <a:cs typeface="Arial"/>
              </a:rPr>
              <a:t>2016.07—2026.06</a:t>
            </a:r>
          </a:p>
        </p:txBody>
      </p:sp>
      <p:sp>
        <p:nvSpPr>
          <p:cNvPr id="24" name="矩形 23">
            <a:extLst>
              <a:ext uri="{FF2B5EF4-FFF2-40B4-BE49-F238E27FC236}">
                <a16:creationId xmlns:a16="http://schemas.microsoft.com/office/drawing/2014/main" id="{FD6F9B9D-B7AC-4F99-BD1E-906B6A3B3D47}"/>
              </a:ext>
            </a:extLst>
          </p:cNvPr>
          <p:cNvSpPr>
            <a:spLocks noGrp="1"/>
          </p:cNvSpPr>
          <p:nvPr/>
        </p:nvSpPr>
        <p:spPr>
          <a:xfrm>
            <a:off x="2457450" y="3553778"/>
            <a:ext cx="1771650" cy="325755"/>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月度历史窗口</a:t>
            </a:r>
          </a:p>
        </p:txBody>
      </p:sp>
      <p:sp>
        <p:nvSpPr>
          <p:cNvPr id="25" name="圆角矩形 24">
            <a:extLst>
              <a:ext uri="{FF2B5EF4-FFF2-40B4-BE49-F238E27FC236}">
                <a16:creationId xmlns:a16="http://schemas.microsoft.com/office/drawing/2014/main" id="{1580B364-46AA-445E-8ACC-77DD41837999}"/>
              </a:ext>
            </a:extLst>
          </p:cNvPr>
          <p:cNvSpPr>
            <a:spLocks noGrp="1"/>
          </p:cNvSpPr>
          <p:nvPr/>
        </p:nvSpPr>
        <p:spPr>
          <a:xfrm>
            <a:off x="4457700" y="3133725"/>
            <a:ext cx="1924050" cy="857250"/>
          </a:xfrm>
          <a:prstGeom prst="roundRect">
            <a:avLst>
              <a:gd name="adj" fmla="val 222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26" name="矩形 25">
            <a:extLst>
              <a:ext uri="{FF2B5EF4-FFF2-40B4-BE49-F238E27FC236}">
                <a16:creationId xmlns:a16="http://schemas.microsoft.com/office/drawing/2014/main" id="{45D6301F-43E4-497D-855E-E055B4A12B01}"/>
              </a:ext>
            </a:extLst>
          </p:cNvPr>
          <p:cNvSpPr>
            <a:spLocks noGrp="1"/>
          </p:cNvSpPr>
          <p:nvPr/>
        </p:nvSpPr>
        <p:spPr>
          <a:xfrm>
            <a:off x="4533900" y="3209925"/>
            <a:ext cx="1771650" cy="377190"/>
          </a:xfrm>
          <a:prstGeom prst="rect">
            <a:avLst/>
          </a:prstGeom>
          <a:noFill/>
          <a:ln w="0">
            <a:noFill/>
            <a:prstDash val="solid"/>
          </a:ln>
        </p:spPr>
        <p:txBody>
          <a:bodyPr lIns="38100" tIns="28575" rIns="38100" bIns="28575" anchor="ctr">
            <a:normAutofit/>
          </a:bodyPr>
          <a:lstStyle/>
          <a:p>
            <a:pPr algn="l">
              <a:buNone/>
              <a:defRPr sz="1350" b="1" i="0">
                <a:solidFill>
                  <a:srgbClr val="005096"/>
                </a:solidFill>
                <a:latin typeface="Arial"/>
                <a:ea typeface="Arial"/>
                <a:cs typeface="Arial"/>
              </a:defRPr>
            </a:pPr>
            <a:r>
              <a:rPr sz="1350" b="1" i="0">
                <a:solidFill>
                  <a:srgbClr val="005096"/>
                </a:solidFill>
                <a:latin typeface="Arial"/>
                <a:ea typeface="Arial"/>
                <a:cs typeface="Arial"/>
              </a:rPr>
              <a:t>Fund Size</a:t>
            </a:r>
          </a:p>
        </p:txBody>
      </p:sp>
      <p:sp>
        <p:nvSpPr>
          <p:cNvPr id="27" name="矩形 26">
            <a:extLst>
              <a:ext uri="{FF2B5EF4-FFF2-40B4-BE49-F238E27FC236}">
                <a16:creationId xmlns:a16="http://schemas.microsoft.com/office/drawing/2014/main" id="{EB23AEB6-537D-4E70-A525-D701A0C5E2EF}"/>
              </a:ext>
            </a:extLst>
          </p:cNvPr>
          <p:cNvSpPr>
            <a:spLocks noGrp="1"/>
          </p:cNvSpPr>
          <p:nvPr/>
        </p:nvSpPr>
        <p:spPr>
          <a:xfrm>
            <a:off x="4533900" y="3553778"/>
            <a:ext cx="1771650" cy="325755"/>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柱状图＝累积规模</a:t>
            </a:r>
          </a:p>
        </p:txBody>
      </p:sp>
      <p:sp>
        <p:nvSpPr>
          <p:cNvPr id="28" name="圆角矩形 27">
            <a:extLst>
              <a:ext uri="{FF2B5EF4-FFF2-40B4-BE49-F238E27FC236}">
                <a16:creationId xmlns:a16="http://schemas.microsoft.com/office/drawing/2014/main" id="{06DF1510-F66D-43B7-AECD-4F08F9163294}"/>
              </a:ext>
            </a:extLst>
          </p:cNvPr>
          <p:cNvSpPr>
            <a:spLocks noGrp="1"/>
          </p:cNvSpPr>
          <p:nvPr/>
        </p:nvSpPr>
        <p:spPr>
          <a:xfrm>
            <a:off x="6534150" y="3133725"/>
            <a:ext cx="1924050" cy="857250"/>
          </a:xfrm>
          <a:prstGeom prst="roundRect">
            <a:avLst>
              <a:gd name="adj" fmla="val 222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29" name="矩形 28">
            <a:extLst>
              <a:ext uri="{FF2B5EF4-FFF2-40B4-BE49-F238E27FC236}">
                <a16:creationId xmlns:a16="http://schemas.microsoft.com/office/drawing/2014/main" id="{A95F9A38-761F-4CDD-8B61-70CD616BEEC1}"/>
              </a:ext>
            </a:extLst>
          </p:cNvPr>
          <p:cNvSpPr>
            <a:spLocks noGrp="1"/>
          </p:cNvSpPr>
          <p:nvPr/>
        </p:nvSpPr>
        <p:spPr>
          <a:xfrm>
            <a:off x="6610350" y="3209925"/>
            <a:ext cx="1771650" cy="377190"/>
          </a:xfrm>
          <a:prstGeom prst="rect">
            <a:avLst/>
          </a:prstGeom>
          <a:noFill/>
          <a:ln w="0">
            <a:noFill/>
            <a:prstDash val="solid"/>
          </a:ln>
        </p:spPr>
        <p:txBody>
          <a:bodyPr lIns="38100" tIns="28575" rIns="38100" bIns="28575" anchor="ctr">
            <a:normAutofit/>
          </a:bodyPr>
          <a:lstStyle/>
          <a:p>
            <a:pPr algn="l">
              <a:buNone/>
              <a:defRPr sz="1350" b="1" i="0">
                <a:solidFill>
                  <a:srgbClr val="1EB9E1"/>
                </a:solidFill>
                <a:latin typeface="Arial"/>
                <a:ea typeface="Arial"/>
                <a:cs typeface="Arial"/>
              </a:defRPr>
            </a:pPr>
            <a:r>
              <a:rPr sz="1350" b="1" i="0">
                <a:solidFill>
                  <a:srgbClr val="1EB9E1"/>
                </a:solidFill>
                <a:latin typeface="Arial"/>
                <a:ea typeface="Arial"/>
                <a:cs typeface="Arial"/>
              </a:rPr>
              <a:t>Net Flow</a:t>
            </a:r>
          </a:p>
        </p:txBody>
      </p:sp>
      <p:sp>
        <p:nvSpPr>
          <p:cNvPr id="30" name="矩形 29">
            <a:extLst>
              <a:ext uri="{FF2B5EF4-FFF2-40B4-BE49-F238E27FC236}">
                <a16:creationId xmlns:a16="http://schemas.microsoft.com/office/drawing/2014/main" id="{E26CED11-601B-48AB-986B-120F6B277FF9}"/>
              </a:ext>
            </a:extLst>
          </p:cNvPr>
          <p:cNvSpPr>
            <a:spLocks noGrp="1"/>
          </p:cNvSpPr>
          <p:nvPr/>
        </p:nvSpPr>
        <p:spPr>
          <a:xfrm>
            <a:off x="6610350" y="3553778"/>
            <a:ext cx="1771650" cy="325755"/>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折线图＝真实月度净流入</a:t>
            </a:r>
          </a:p>
        </p:txBody>
      </p:sp>
      <p:sp>
        <p:nvSpPr>
          <p:cNvPr id="31" name="圆角矩形 30">
            <a:extLst>
              <a:ext uri="{FF2B5EF4-FFF2-40B4-BE49-F238E27FC236}">
                <a16:creationId xmlns:a16="http://schemas.microsoft.com/office/drawing/2014/main" id="{74B280FB-C15A-4F1C-89D0-5E0843A75E19}"/>
              </a:ext>
            </a:extLst>
          </p:cNvPr>
          <p:cNvSpPr>
            <a:spLocks noGrp="1"/>
          </p:cNvSpPr>
          <p:nvPr/>
        </p:nvSpPr>
        <p:spPr>
          <a:xfrm>
            <a:off x="304800" y="4143375"/>
            <a:ext cx="8153400" cy="342900"/>
          </a:xfrm>
          <a:prstGeom prst="roundRect">
            <a:avLst>
              <a:gd name="adj" fmla="val 5556"/>
            </a:avLst>
          </a:prstGeom>
          <a:solidFill>
            <a:srgbClr val="FFF9E8"/>
          </a:solidFill>
          <a:ln w="6668">
            <a:solidFill>
              <a:srgbClr val="F0BE42"/>
            </a:solidFill>
            <a:prstDash val="solid"/>
          </a:ln>
        </p:spPr>
        <p:txBody>
          <a:bodyPr/>
          <a:lstStyle/>
          <a:p>
            <a:endParaRPr lang="zh-CN" altLang="en-US"/>
          </a:p>
        </p:txBody>
      </p:sp>
      <p:sp>
        <p:nvSpPr>
          <p:cNvPr id="32" name="矩形 31">
            <a:extLst>
              <a:ext uri="{FF2B5EF4-FFF2-40B4-BE49-F238E27FC236}">
                <a16:creationId xmlns:a16="http://schemas.microsoft.com/office/drawing/2014/main" id="{9213C8A0-5E20-4F24-A448-9FE985437E53}"/>
              </a:ext>
            </a:extLst>
          </p:cNvPr>
          <p:cNvSpPr>
            <a:spLocks noGrp="1"/>
          </p:cNvSpPr>
          <p:nvPr/>
        </p:nvSpPr>
        <p:spPr>
          <a:xfrm>
            <a:off x="371475" y="4191000"/>
            <a:ext cx="8020050" cy="247650"/>
          </a:xfrm>
          <a:prstGeom prst="rect">
            <a:avLst/>
          </a:prstGeom>
          <a:noFill/>
          <a:ln w="0">
            <a:noFill/>
            <a:prstDash val="solid"/>
          </a:ln>
        </p:spPr>
        <p:txBody>
          <a:bodyPr lIns="38100" tIns="28575" rIns="38100" bIns="28575" anchor="ctr">
            <a:normAutofit/>
          </a:bodyPr>
          <a:lstStyle/>
          <a:p>
            <a:pPr algn="ctr">
              <a:buNone/>
              <a:defRPr sz="765" b="1" i="0">
                <a:solidFill>
                  <a:srgbClr val="3C3C3C"/>
                </a:solidFill>
                <a:latin typeface="华文黑体_易方达"/>
                <a:ea typeface="华文黑体_易方达"/>
                <a:cs typeface="华文黑体_易方达"/>
              </a:defRPr>
            </a:pPr>
            <a:r>
              <a:rPr sz="765" b="1" i="0">
                <a:solidFill>
                  <a:srgbClr val="3C3C3C"/>
                </a:solidFill>
                <a:latin typeface="华文黑体_易方达"/>
                <a:ea typeface="华文黑体_易方达"/>
                <a:cs typeface="华文黑体_易方达"/>
              </a:rPr>
              <a:t>全部趋势图不使用rolling 12M替代月度净流入；L12M仅作为摘要指标出现。</a:t>
            </a:r>
          </a:p>
        </p:txBody>
      </p:sp>
      <p:sp>
        <p:nvSpPr>
          <p:cNvPr id="33" name="矩形 32">
            <a:extLst>
              <a:ext uri="{FF2B5EF4-FFF2-40B4-BE49-F238E27FC236}">
                <a16:creationId xmlns:a16="http://schemas.microsoft.com/office/drawing/2014/main" id="{B1E891F2-2BDA-46A9-8534-0065365AE8EE}"/>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资料来源：20260714-离岸中国基金-完整底表.xlsx；内部清洗与字段映射规则</a:t>
            </a:r>
          </a:p>
        </p:txBody>
      </p:sp>
    </p:spTree>
    <p:extLst>
      <p:ext uri="{BB962C8B-B14F-4D97-AF65-F5344CB8AC3E}">
        <p14:creationId xmlns:p14="http://schemas.microsoft.com/office/powerpoint/2010/main" val="1179745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95250"/>
            <a:ext cx="6438900" cy="609600"/>
          </a:xfrm>
        </p:spPr>
        <p:txBody>
          <a:bodyPr>
            <a:normAutofit/>
          </a:bodyPr>
          <a:lstStyle/>
          <a:p>
            <a:pPr>
              <a:buNone/>
              <a:defRPr sz="1425" b="1">
                <a:solidFill>
                  <a:srgbClr val="FFFFFF"/>
                </a:solidFill>
              </a:defRPr>
            </a:pPr>
            <a:r>
              <a:rPr sz="1425" b="1">
                <a:solidFill>
                  <a:srgbClr val="FFFFFF"/>
                </a:solidFill>
                <a:latin typeface="+mn-ea"/>
                <a:ea typeface="+mn-ea"/>
                <a:cs typeface="+mn-ea"/>
              </a:rPr>
              <a:t>大中华主题基金在全球仅占0.354%，在美国仅占0.071%</a:t>
            </a:r>
          </a:p>
        </p:txBody>
      </p:sp>
      <p:sp>
        <p:nvSpPr>
          <p:cNvPr id="3" name="圆角矩形 2">
            <a:extLst>
              <a:ext uri="{FF2B5EF4-FFF2-40B4-BE49-F238E27FC236}">
                <a16:creationId xmlns:a16="http://schemas.microsoft.com/office/drawing/2014/main" id="{1A74F217-DDE0-499F-BA98-7E0A6A67638F}"/>
              </a:ext>
            </a:extLst>
          </p:cNvPr>
          <p:cNvSpPr>
            <a:spLocks noGrp="1"/>
          </p:cNvSpPr>
          <p:nvPr/>
        </p:nvSpPr>
        <p:spPr>
          <a:xfrm>
            <a:off x="342900" y="981075"/>
            <a:ext cx="3952875"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全球基金市场（剔除中国Domicile）｜2026-05</a:t>
            </a:r>
          </a:p>
        </p:txBody>
      </p:sp>
      <p:sp>
        <p:nvSpPr>
          <p:cNvPr id="5" name="圆角矩形 4">
            <a:extLst>
              <a:ext uri="{FF2B5EF4-FFF2-40B4-BE49-F238E27FC236}">
                <a16:creationId xmlns:a16="http://schemas.microsoft.com/office/drawing/2014/main" id="{96FC8F8A-61CD-4A7F-A4B3-DB3B9FA08C71}"/>
              </a:ext>
            </a:extLst>
          </p:cNvPr>
          <p:cNvSpPr>
            <a:spLocks noGrp="1"/>
          </p:cNvSpPr>
          <p:nvPr/>
        </p:nvSpPr>
        <p:spPr>
          <a:xfrm>
            <a:off x="4619625" y="981075"/>
            <a:ext cx="3933825"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美国Domicile基金市场｜2026-06</a:t>
            </a:r>
          </a:p>
        </p:txBody>
      </p:sp>
      <p:sp>
        <p:nvSpPr>
          <p:cNvPr id="7" name="圆角矩形 6">
            <a:extLst>
              <a:ext uri="{FF2B5EF4-FFF2-40B4-BE49-F238E27FC236}">
                <a16:creationId xmlns:a16="http://schemas.microsoft.com/office/drawing/2014/main" id="{1D47AD8E-3F3A-4BE5-BCC9-3DB8F7C945BA}"/>
              </a:ext>
            </a:extLst>
          </p:cNvPr>
          <p:cNvSpPr>
            <a:spLocks noGrp="1"/>
          </p:cNvSpPr>
          <p:nvPr/>
        </p:nvSpPr>
        <p:spPr>
          <a:xfrm>
            <a:off x="342900" y="4152900"/>
            <a:ext cx="8210550" cy="371475"/>
          </a:xfrm>
          <a:prstGeom prst="roundRect">
            <a:avLst>
              <a:gd name="adj" fmla="val 5128"/>
            </a:avLst>
          </a:prstGeom>
          <a:solidFill>
            <a:srgbClr val="FFF9E8"/>
          </a:solidFill>
          <a:ln w="6668">
            <a:solidFill>
              <a:srgbClr val="F0BE42"/>
            </a:solidFill>
            <a:prstDash val="solid"/>
          </a:ln>
        </p:spPr>
        <p:txBody>
          <a:bodyPr/>
          <a:lstStyle/>
          <a:p>
            <a:endParaRPr lang="zh-CN" altLang="en-US"/>
          </a:p>
        </p:txBody>
      </p:sp>
      <p:sp>
        <p:nvSpPr>
          <p:cNvPr id="8" name="矩形 7">
            <a:extLst>
              <a:ext uri="{FF2B5EF4-FFF2-40B4-BE49-F238E27FC236}">
                <a16:creationId xmlns:a16="http://schemas.microsoft.com/office/drawing/2014/main" id="{AEAACBC8-0027-42A6-AE32-FD31D96BC676}"/>
              </a:ext>
            </a:extLst>
          </p:cNvPr>
          <p:cNvSpPr>
            <a:spLocks noGrp="1"/>
          </p:cNvSpPr>
          <p:nvPr/>
        </p:nvSpPr>
        <p:spPr>
          <a:xfrm>
            <a:off x="409575" y="4200525"/>
            <a:ext cx="8077200" cy="276225"/>
          </a:xfrm>
          <a:prstGeom prst="rect">
            <a:avLst/>
          </a:prstGeom>
          <a:noFill/>
          <a:ln w="0">
            <a:noFill/>
            <a:prstDash val="solid"/>
          </a:ln>
        </p:spPr>
        <p:txBody>
          <a:bodyPr lIns="38100" tIns="28575" rIns="38100" bIns="28575" anchor="ctr">
            <a:normAutofit/>
          </a:bodyPr>
          <a:lstStyle/>
          <a:p>
            <a:pPr algn="ctr">
              <a:buNone/>
              <a:defRPr sz="765" b="1" i="0">
                <a:solidFill>
                  <a:srgbClr val="3C3C3C"/>
                </a:solidFill>
                <a:latin typeface="华文黑体_易方达"/>
                <a:ea typeface="华文黑体_易方达"/>
                <a:cs typeface="华文黑体_易方达"/>
              </a:defRPr>
            </a:pPr>
            <a:r>
              <a:rPr sz="765" b="1" i="0">
                <a:solidFill>
                  <a:srgbClr val="3C3C3C"/>
                </a:solidFill>
                <a:latin typeface="华文黑体_易方达"/>
                <a:ea typeface="华文黑体_易方达"/>
                <a:cs typeface="华文黑体_易方达"/>
              </a:rPr>
              <a:t>全球源表未列China（剔除额为0）；两地占比均不足1%，美国份额仅约全球的1/5。漏斗为关系示意，比例以标注为准。</a:t>
            </a:r>
          </a:p>
        </p:txBody>
      </p:sp>
      <p:sp>
        <p:nvSpPr>
          <p:cNvPr id="9" name="矩形 8">
            <a:extLst>
              <a:ext uri="{FF2B5EF4-FFF2-40B4-BE49-F238E27FC236}">
                <a16:creationId xmlns:a16="http://schemas.microsoft.com/office/drawing/2014/main" id="{49FCF2CB-007B-4B44-AA3B-73C61D67EC43}"/>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资料来源：World OE&amp;ETF Domicile.xlsx、US OE&amp;ETF china.xlsx、20260714完整底表；金额USD</a:t>
            </a:r>
          </a:p>
        </p:txBody>
      </p:sp>
      <p:sp>
        <p:nvSpPr>
          <p:cNvPr id="10" name="梯形 9">
            <a:extLst>
              <a:ext uri="{FF2B5EF4-FFF2-40B4-BE49-F238E27FC236}">
                <a16:creationId xmlns:a16="http://schemas.microsoft.com/office/drawing/2014/main" id="{8F47434E-9F69-45C4-BF2E-3C67667F0221}"/>
              </a:ext>
            </a:extLst>
          </p:cNvPr>
          <p:cNvSpPr>
            <a:spLocks noGrp="1"/>
          </p:cNvSpPr>
          <p:nvPr/>
        </p:nvSpPr>
        <p:spPr>
          <a:xfrm rot="10800000">
            <a:off x="666750" y="1352550"/>
            <a:ext cx="3305175" cy="971550"/>
          </a:xfrm>
          <a:prstGeom prst="trapezoid">
            <a:avLst/>
          </a:prstGeom>
          <a:solidFill>
            <a:srgbClr val="005096"/>
          </a:solidFill>
          <a:ln w="0">
            <a:noFill/>
            <a:prstDash val="solid"/>
          </a:ln>
        </p:spPr>
        <p:txBody>
          <a:bodyPr/>
          <a:lstStyle/>
          <a:p>
            <a:endParaRPr lang="zh-CN" altLang="en-US"/>
          </a:p>
        </p:txBody>
      </p:sp>
      <p:sp>
        <p:nvSpPr>
          <p:cNvPr id="11" name="矩形 10">
            <a:extLst>
              <a:ext uri="{FF2B5EF4-FFF2-40B4-BE49-F238E27FC236}">
                <a16:creationId xmlns:a16="http://schemas.microsoft.com/office/drawing/2014/main" id="{B2AD08F5-86AD-4139-AAF8-F74F21837966}"/>
              </a:ext>
            </a:extLst>
          </p:cNvPr>
          <p:cNvSpPr>
            <a:spLocks noGrp="1"/>
          </p:cNvSpPr>
          <p:nvPr/>
        </p:nvSpPr>
        <p:spPr>
          <a:xfrm>
            <a:off x="962025" y="1552575"/>
            <a:ext cx="2714625" cy="323850"/>
          </a:xfrm>
          <a:prstGeom prst="rect">
            <a:avLst/>
          </a:prstGeom>
          <a:noFill/>
          <a:ln w="0">
            <a:noFill/>
            <a:prstDash val="solid"/>
          </a:ln>
        </p:spPr>
        <p:txBody>
          <a:bodyPr lIns="38100" tIns="19050" rIns="38100" bIns="19050" anchor="ctr">
            <a:normAutofit/>
          </a:bodyPr>
          <a:lstStyle/>
          <a:p>
            <a:pPr algn="ctr">
              <a:defRPr sz="1800" b="1">
                <a:solidFill>
                  <a:srgbClr val="FFFFFF"/>
                </a:solidFill>
                <a:latin typeface="Arial"/>
                <a:ea typeface="Arial"/>
                <a:cs typeface="Arial"/>
              </a:defRPr>
            </a:pPr>
            <a:r>
              <a:rPr sz="1800" b="1">
                <a:solidFill>
                  <a:srgbClr val="FFFFFF"/>
                </a:solidFill>
                <a:latin typeface="Arial"/>
                <a:ea typeface="Arial"/>
                <a:cs typeface="Arial"/>
              </a:rPr>
              <a:t>$66.8tn</a:t>
            </a:r>
          </a:p>
        </p:txBody>
      </p:sp>
      <p:sp>
        <p:nvSpPr>
          <p:cNvPr id="12" name="矩形 11">
            <a:extLst>
              <a:ext uri="{FF2B5EF4-FFF2-40B4-BE49-F238E27FC236}">
                <a16:creationId xmlns:a16="http://schemas.microsoft.com/office/drawing/2014/main" id="{2746FB19-3A68-4B7A-A9B5-D95F0DECC066}"/>
              </a:ext>
            </a:extLst>
          </p:cNvPr>
          <p:cNvSpPr>
            <a:spLocks noGrp="1"/>
          </p:cNvSpPr>
          <p:nvPr/>
        </p:nvSpPr>
        <p:spPr>
          <a:xfrm>
            <a:off x="933450" y="1885950"/>
            <a:ext cx="2771775" cy="257175"/>
          </a:xfrm>
          <a:prstGeom prst="rect">
            <a:avLst/>
          </a:prstGeom>
          <a:noFill/>
          <a:ln w="0">
            <a:noFill/>
            <a:prstDash val="solid"/>
          </a:ln>
        </p:spPr>
        <p:txBody>
          <a:bodyPr lIns="38100" tIns="19050" rIns="38100" bIns="19050" anchor="ctr">
            <a:normAutofit/>
          </a:bodyPr>
          <a:lstStyle/>
          <a:p>
            <a:pPr algn="ctr">
              <a:defRPr sz="788" b="1">
                <a:solidFill>
                  <a:srgbClr val="FFFFFF"/>
                </a:solidFill>
                <a:latin typeface="华文黑体_易方达"/>
                <a:ea typeface="华文黑体_易方达"/>
                <a:cs typeface="华文黑体_易方达"/>
              </a:defRPr>
            </a:pPr>
            <a:r>
              <a:rPr sz="788" b="1">
                <a:solidFill>
                  <a:srgbClr val="FFFFFF"/>
                </a:solidFill>
                <a:latin typeface="华文黑体_易方达"/>
                <a:ea typeface="华文黑体_易方达"/>
                <a:cs typeface="华文黑体_易方达"/>
              </a:rPr>
              <a:t>全球非中国基金市场</a:t>
            </a:r>
          </a:p>
        </p:txBody>
      </p:sp>
      <p:sp>
        <p:nvSpPr>
          <p:cNvPr id="13" name="下箭头 12">
            <a:extLst>
              <a:ext uri="{FF2B5EF4-FFF2-40B4-BE49-F238E27FC236}">
                <a16:creationId xmlns:a16="http://schemas.microsoft.com/office/drawing/2014/main" id="{E7FB9232-8A17-4996-BCAD-543F9B551908}"/>
              </a:ext>
            </a:extLst>
          </p:cNvPr>
          <p:cNvSpPr>
            <a:spLocks noGrp="1"/>
          </p:cNvSpPr>
          <p:nvPr/>
        </p:nvSpPr>
        <p:spPr>
          <a:xfrm>
            <a:off x="1819275" y="2257425"/>
            <a:ext cx="1000125" cy="657225"/>
          </a:xfrm>
          <a:prstGeom prst="downArrow">
            <a:avLst/>
          </a:prstGeom>
          <a:solidFill>
            <a:srgbClr val="DDF2F8"/>
          </a:solidFill>
          <a:ln w="0">
            <a:noFill/>
            <a:prstDash val="solid"/>
          </a:ln>
        </p:spPr>
        <p:txBody>
          <a:bodyPr/>
          <a:lstStyle/>
          <a:p>
            <a:endParaRPr lang="zh-CN" altLang="en-US"/>
          </a:p>
        </p:txBody>
      </p:sp>
      <p:sp>
        <p:nvSpPr>
          <p:cNvPr id="14" name="矩形 13">
            <a:extLst>
              <a:ext uri="{FF2B5EF4-FFF2-40B4-BE49-F238E27FC236}">
                <a16:creationId xmlns:a16="http://schemas.microsoft.com/office/drawing/2014/main" id="{6809D32B-9178-4F30-B6CC-4C6D3F1C3706}"/>
              </a:ext>
            </a:extLst>
          </p:cNvPr>
          <p:cNvSpPr>
            <a:spLocks noGrp="1"/>
          </p:cNvSpPr>
          <p:nvPr/>
        </p:nvSpPr>
        <p:spPr>
          <a:xfrm>
            <a:off x="1447800" y="2352675"/>
            <a:ext cx="1752600" cy="409575"/>
          </a:xfrm>
          <a:prstGeom prst="rect">
            <a:avLst/>
          </a:prstGeom>
          <a:noFill/>
          <a:ln w="0">
            <a:noFill/>
            <a:prstDash val="solid"/>
          </a:ln>
        </p:spPr>
        <p:txBody>
          <a:bodyPr lIns="38100" tIns="19050" rIns="38100" bIns="19050" anchor="ctr">
            <a:normAutofit/>
          </a:bodyPr>
          <a:lstStyle/>
          <a:p>
            <a:pPr algn="ctr">
              <a:defRPr sz="615" b="1">
                <a:solidFill>
                  <a:srgbClr val="005096"/>
                </a:solidFill>
                <a:latin typeface="华文黑体_易方达"/>
                <a:ea typeface="华文黑体_易方达"/>
                <a:cs typeface="华文黑体_易方达"/>
              </a:defRPr>
            </a:pPr>
            <a:r>
              <a:rPr sz="615" b="1">
                <a:solidFill>
                  <a:srgbClr val="005096"/>
                </a:solidFill>
                <a:latin typeface="华文黑体_易方达"/>
                <a:ea typeface="华文黑体_易方达"/>
                <a:cs typeface="华文黑体_易方达"/>
              </a:rPr>
              <a:t>自定义口径筛选</a:t>
            </a:r>
          </a:p>
          <a:p>
            <a:pPr algn="ctr">
              <a:defRPr sz="615" b="1">
                <a:solidFill>
                  <a:srgbClr val="005096"/>
                </a:solidFill>
                <a:latin typeface="华文黑体_易方达"/>
                <a:ea typeface="华文黑体_易方达"/>
                <a:cs typeface="华文黑体_易方达"/>
              </a:defRPr>
            </a:pPr>
            <a:r>
              <a:rPr sz="615" b="1">
                <a:solidFill>
                  <a:srgbClr val="005096"/>
                </a:solidFill>
                <a:latin typeface="华文黑体_易方达"/>
                <a:ea typeface="华文黑体_易方达"/>
                <a:cs typeface="华文黑体_易方达"/>
              </a:rPr>
              <a:t>Oldest Share Class = Yes</a:t>
            </a:r>
          </a:p>
        </p:txBody>
      </p:sp>
      <p:sp>
        <p:nvSpPr>
          <p:cNvPr id="15" name="圆角矩形 14">
            <a:extLst>
              <a:ext uri="{FF2B5EF4-FFF2-40B4-BE49-F238E27FC236}">
                <a16:creationId xmlns:a16="http://schemas.microsoft.com/office/drawing/2014/main" id="{46D71736-F67D-4F73-AA64-6A5DCC78CB39}"/>
              </a:ext>
            </a:extLst>
          </p:cNvPr>
          <p:cNvSpPr>
            <a:spLocks noGrp="1"/>
          </p:cNvSpPr>
          <p:nvPr/>
        </p:nvSpPr>
        <p:spPr>
          <a:xfrm>
            <a:off x="1285875" y="2943225"/>
            <a:ext cx="2066925" cy="752475"/>
          </a:xfrm>
          <a:prstGeom prst="roundRect">
            <a:avLst>
              <a:gd name="adj" fmla="val 10127"/>
            </a:avLst>
          </a:prstGeom>
          <a:solidFill>
            <a:srgbClr val="1EB9E1"/>
          </a:solidFill>
          <a:ln w="5715">
            <a:solidFill>
              <a:srgbClr val="1EB9E1"/>
            </a:solidFill>
            <a:prstDash val="solid"/>
          </a:ln>
        </p:spPr>
        <p:txBody>
          <a:bodyPr/>
          <a:lstStyle/>
          <a:p>
            <a:endParaRPr lang="zh-CN" altLang="en-US"/>
          </a:p>
        </p:txBody>
      </p:sp>
      <p:sp>
        <p:nvSpPr>
          <p:cNvPr id="16" name="矩形 15">
            <a:extLst>
              <a:ext uri="{FF2B5EF4-FFF2-40B4-BE49-F238E27FC236}">
                <a16:creationId xmlns:a16="http://schemas.microsoft.com/office/drawing/2014/main" id="{A3BDB19D-6610-4573-A334-0619D8D05863}"/>
              </a:ext>
            </a:extLst>
          </p:cNvPr>
          <p:cNvSpPr>
            <a:spLocks noGrp="1"/>
          </p:cNvSpPr>
          <p:nvPr/>
        </p:nvSpPr>
        <p:spPr>
          <a:xfrm>
            <a:off x="1400175" y="3028950"/>
            <a:ext cx="1838325" cy="304800"/>
          </a:xfrm>
          <a:prstGeom prst="rect">
            <a:avLst/>
          </a:prstGeom>
          <a:noFill/>
          <a:ln w="0">
            <a:noFill/>
            <a:prstDash val="solid"/>
          </a:ln>
        </p:spPr>
        <p:txBody>
          <a:bodyPr lIns="38100" tIns="19050" rIns="38100" bIns="19050" anchor="ctr">
            <a:normAutofit/>
          </a:bodyPr>
          <a:lstStyle/>
          <a:p>
            <a:pPr algn="ctr">
              <a:defRPr sz="1575" b="1">
                <a:solidFill>
                  <a:srgbClr val="FFFFFF"/>
                </a:solidFill>
                <a:latin typeface="Arial"/>
                <a:ea typeface="Arial"/>
                <a:cs typeface="Arial"/>
              </a:defRPr>
            </a:pPr>
            <a:r>
              <a:rPr sz="1575" b="1">
                <a:solidFill>
                  <a:srgbClr val="FFFFFF"/>
                </a:solidFill>
                <a:latin typeface="Arial"/>
                <a:ea typeface="Arial"/>
                <a:cs typeface="Arial"/>
              </a:rPr>
              <a:t>$236.5bn</a:t>
            </a:r>
          </a:p>
        </p:txBody>
      </p:sp>
      <p:sp>
        <p:nvSpPr>
          <p:cNvPr id="17" name="矩形 16">
            <a:extLst>
              <a:ext uri="{FF2B5EF4-FFF2-40B4-BE49-F238E27FC236}">
                <a16:creationId xmlns:a16="http://schemas.microsoft.com/office/drawing/2014/main" id="{81500E96-C77A-4E2F-9704-AA5E5E832B89}"/>
              </a:ext>
            </a:extLst>
          </p:cNvPr>
          <p:cNvSpPr>
            <a:spLocks noGrp="1"/>
          </p:cNvSpPr>
          <p:nvPr/>
        </p:nvSpPr>
        <p:spPr>
          <a:xfrm>
            <a:off x="1381125" y="3343275"/>
            <a:ext cx="1876425" cy="238125"/>
          </a:xfrm>
          <a:prstGeom prst="rect">
            <a:avLst/>
          </a:prstGeom>
          <a:noFill/>
          <a:ln w="0">
            <a:noFill/>
            <a:prstDash val="solid"/>
          </a:ln>
        </p:spPr>
        <p:txBody>
          <a:bodyPr lIns="38100" tIns="19050" rIns="38100" bIns="19050" anchor="ctr">
            <a:normAutofit/>
          </a:bodyPr>
          <a:lstStyle/>
          <a:p>
            <a:pPr algn="ctr">
              <a:defRPr sz="765" b="1">
                <a:solidFill>
                  <a:srgbClr val="FFFFFF"/>
                </a:solidFill>
                <a:latin typeface="华文黑体_易方达"/>
                <a:ea typeface="华文黑体_易方达"/>
                <a:cs typeface="华文黑体_易方达"/>
              </a:defRPr>
            </a:pPr>
            <a:r>
              <a:rPr sz="765" b="1">
                <a:solidFill>
                  <a:srgbClr val="FFFFFF"/>
                </a:solidFill>
                <a:latin typeface="华文黑体_易方达"/>
                <a:ea typeface="华文黑体_易方达"/>
                <a:cs typeface="华文黑体_易方达"/>
              </a:rPr>
              <a:t>自定义大中华主题｜占比 0.354%</a:t>
            </a:r>
          </a:p>
        </p:txBody>
      </p:sp>
      <p:sp>
        <p:nvSpPr>
          <p:cNvPr id="18" name="梯形 17">
            <a:extLst>
              <a:ext uri="{FF2B5EF4-FFF2-40B4-BE49-F238E27FC236}">
                <a16:creationId xmlns:a16="http://schemas.microsoft.com/office/drawing/2014/main" id="{A8B2439A-C9AF-46F1-8C63-35396411D6C8}"/>
              </a:ext>
            </a:extLst>
          </p:cNvPr>
          <p:cNvSpPr>
            <a:spLocks noGrp="1"/>
          </p:cNvSpPr>
          <p:nvPr/>
        </p:nvSpPr>
        <p:spPr>
          <a:xfrm rot="10800000">
            <a:off x="4943475" y="1352550"/>
            <a:ext cx="3286125" cy="971550"/>
          </a:xfrm>
          <a:prstGeom prst="trapezoid">
            <a:avLst/>
          </a:prstGeom>
          <a:solidFill>
            <a:srgbClr val="005096"/>
          </a:solidFill>
          <a:ln w="0">
            <a:noFill/>
            <a:prstDash val="solid"/>
          </a:ln>
        </p:spPr>
        <p:txBody>
          <a:bodyPr/>
          <a:lstStyle/>
          <a:p>
            <a:endParaRPr lang="zh-CN" altLang="en-US"/>
          </a:p>
        </p:txBody>
      </p:sp>
      <p:sp>
        <p:nvSpPr>
          <p:cNvPr id="19" name="矩形 18">
            <a:extLst>
              <a:ext uri="{FF2B5EF4-FFF2-40B4-BE49-F238E27FC236}">
                <a16:creationId xmlns:a16="http://schemas.microsoft.com/office/drawing/2014/main" id="{6AAB45C3-904A-4644-8823-B8E80309C2EC}"/>
              </a:ext>
            </a:extLst>
          </p:cNvPr>
          <p:cNvSpPr>
            <a:spLocks noGrp="1"/>
          </p:cNvSpPr>
          <p:nvPr/>
        </p:nvSpPr>
        <p:spPr>
          <a:xfrm>
            <a:off x="5238750" y="1552575"/>
            <a:ext cx="2695575" cy="323850"/>
          </a:xfrm>
          <a:prstGeom prst="rect">
            <a:avLst/>
          </a:prstGeom>
          <a:noFill/>
          <a:ln w="0">
            <a:noFill/>
            <a:prstDash val="solid"/>
          </a:ln>
        </p:spPr>
        <p:txBody>
          <a:bodyPr lIns="38100" tIns="19050" rIns="38100" bIns="19050" anchor="ctr">
            <a:normAutofit/>
          </a:bodyPr>
          <a:lstStyle/>
          <a:p>
            <a:pPr algn="ctr">
              <a:defRPr sz="1800" b="1">
                <a:solidFill>
                  <a:srgbClr val="FFFFFF"/>
                </a:solidFill>
                <a:latin typeface="Arial"/>
                <a:ea typeface="Arial"/>
                <a:cs typeface="Arial"/>
              </a:defRPr>
            </a:pPr>
            <a:r>
              <a:rPr sz="1800" b="1">
                <a:solidFill>
                  <a:srgbClr val="FFFFFF"/>
                </a:solidFill>
                <a:latin typeface="Arial"/>
                <a:ea typeface="Arial"/>
                <a:cs typeface="Arial"/>
              </a:rPr>
              <a:t>$39.5tn</a:t>
            </a:r>
          </a:p>
        </p:txBody>
      </p:sp>
      <p:sp>
        <p:nvSpPr>
          <p:cNvPr id="20" name="矩形 19">
            <a:extLst>
              <a:ext uri="{FF2B5EF4-FFF2-40B4-BE49-F238E27FC236}">
                <a16:creationId xmlns:a16="http://schemas.microsoft.com/office/drawing/2014/main" id="{F52C2876-CFFE-410B-AC86-E840D444D9D3}"/>
              </a:ext>
            </a:extLst>
          </p:cNvPr>
          <p:cNvSpPr>
            <a:spLocks noGrp="1"/>
          </p:cNvSpPr>
          <p:nvPr/>
        </p:nvSpPr>
        <p:spPr>
          <a:xfrm>
            <a:off x="5210175" y="1885950"/>
            <a:ext cx="2752725" cy="257175"/>
          </a:xfrm>
          <a:prstGeom prst="rect">
            <a:avLst/>
          </a:prstGeom>
          <a:noFill/>
          <a:ln w="0">
            <a:noFill/>
            <a:prstDash val="solid"/>
          </a:ln>
        </p:spPr>
        <p:txBody>
          <a:bodyPr lIns="38100" tIns="19050" rIns="38100" bIns="19050" anchor="ctr">
            <a:normAutofit/>
          </a:bodyPr>
          <a:lstStyle/>
          <a:p>
            <a:pPr algn="ctr">
              <a:defRPr sz="788" b="1">
                <a:solidFill>
                  <a:srgbClr val="FFFFFF"/>
                </a:solidFill>
                <a:latin typeface="华文黑体_易方达"/>
                <a:ea typeface="华文黑体_易方达"/>
                <a:cs typeface="华文黑体_易方达"/>
              </a:defRPr>
            </a:pPr>
            <a:r>
              <a:rPr sz="788" b="1">
                <a:solidFill>
                  <a:srgbClr val="FFFFFF"/>
                </a:solidFill>
                <a:latin typeface="华文黑体_易方达"/>
                <a:ea typeface="华文黑体_易方达"/>
                <a:cs typeface="华文黑体_易方达"/>
              </a:rPr>
              <a:t>美国基金市场</a:t>
            </a:r>
          </a:p>
        </p:txBody>
      </p:sp>
      <p:sp>
        <p:nvSpPr>
          <p:cNvPr id="21" name="下箭头 20">
            <a:extLst>
              <a:ext uri="{FF2B5EF4-FFF2-40B4-BE49-F238E27FC236}">
                <a16:creationId xmlns:a16="http://schemas.microsoft.com/office/drawing/2014/main" id="{A1BCCBEF-69ED-46CE-BF6F-1A7116ED7506}"/>
              </a:ext>
            </a:extLst>
          </p:cNvPr>
          <p:cNvSpPr>
            <a:spLocks noGrp="1"/>
          </p:cNvSpPr>
          <p:nvPr/>
        </p:nvSpPr>
        <p:spPr>
          <a:xfrm>
            <a:off x="6096000" y="2257425"/>
            <a:ext cx="1000125" cy="657225"/>
          </a:xfrm>
          <a:prstGeom prst="downArrow">
            <a:avLst/>
          </a:prstGeom>
          <a:solidFill>
            <a:srgbClr val="DDF2F8"/>
          </a:solidFill>
          <a:ln w="0">
            <a:noFill/>
            <a:prstDash val="solid"/>
          </a:ln>
        </p:spPr>
        <p:txBody>
          <a:bodyPr/>
          <a:lstStyle/>
          <a:p>
            <a:endParaRPr lang="zh-CN" altLang="en-US"/>
          </a:p>
        </p:txBody>
      </p:sp>
      <p:sp>
        <p:nvSpPr>
          <p:cNvPr id="22" name="矩形 21">
            <a:extLst>
              <a:ext uri="{FF2B5EF4-FFF2-40B4-BE49-F238E27FC236}">
                <a16:creationId xmlns:a16="http://schemas.microsoft.com/office/drawing/2014/main" id="{FE1C6DE8-CB19-4E5F-93DF-24EDA2522336}"/>
              </a:ext>
            </a:extLst>
          </p:cNvPr>
          <p:cNvSpPr>
            <a:spLocks noGrp="1"/>
          </p:cNvSpPr>
          <p:nvPr/>
        </p:nvSpPr>
        <p:spPr>
          <a:xfrm>
            <a:off x="5724525" y="2352675"/>
            <a:ext cx="1752600" cy="409575"/>
          </a:xfrm>
          <a:prstGeom prst="rect">
            <a:avLst/>
          </a:prstGeom>
          <a:noFill/>
          <a:ln w="0">
            <a:noFill/>
            <a:prstDash val="solid"/>
          </a:ln>
        </p:spPr>
        <p:txBody>
          <a:bodyPr lIns="38100" tIns="19050" rIns="38100" bIns="19050" anchor="ctr">
            <a:normAutofit/>
          </a:bodyPr>
          <a:lstStyle/>
          <a:p>
            <a:pPr algn="ctr">
              <a:defRPr sz="615" b="1">
                <a:solidFill>
                  <a:srgbClr val="005096"/>
                </a:solidFill>
                <a:latin typeface="华文黑体_易方达"/>
                <a:ea typeface="华文黑体_易方达"/>
                <a:cs typeface="华文黑体_易方达"/>
              </a:defRPr>
            </a:pPr>
            <a:r>
              <a:rPr sz="615" b="1">
                <a:solidFill>
                  <a:srgbClr val="005096"/>
                </a:solidFill>
                <a:latin typeface="华文黑体_易方达"/>
                <a:ea typeface="华文黑体_易方达"/>
                <a:cs typeface="华文黑体_易方达"/>
              </a:rPr>
              <a:t>自定义口径筛选</a:t>
            </a:r>
          </a:p>
          <a:p>
            <a:pPr algn="ctr">
              <a:defRPr sz="615" b="1">
                <a:solidFill>
                  <a:srgbClr val="005096"/>
                </a:solidFill>
                <a:latin typeface="华文黑体_易方达"/>
                <a:ea typeface="华文黑体_易方达"/>
                <a:cs typeface="华文黑体_易方达"/>
              </a:defRPr>
            </a:pPr>
            <a:r>
              <a:rPr sz="615" b="1">
                <a:solidFill>
                  <a:srgbClr val="005096"/>
                </a:solidFill>
                <a:latin typeface="华文黑体_易方达"/>
                <a:ea typeface="华文黑体_易方达"/>
                <a:cs typeface="华文黑体_易方达"/>
              </a:rPr>
              <a:t>Oldest Share Class = Yes</a:t>
            </a:r>
          </a:p>
        </p:txBody>
      </p:sp>
      <p:sp>
        <p:nvSpPr>
          <p:cNvPr id="23" name="圆角矩形 22">
            <a:extLst>
              <a:ext uri="{FF2B5EF4-FFF2-40B4-BE49-F238E27FC236}">
                <a16:creationId xmlns:a16="http://schemas.microsoft.com/office/drawing/2014/main" id="{F0066E78-B2A4-456D-AD16-1D9FC9EDCAC8}"/>
              </a:ext>
            </a:extLst>
          </p:cNvPr>
          <p:cNvSpPr>
            <a:spLocks noGrp="1"/>
          </p:cNvSpPr>
          <p:nvPr/>
        </p:nvSpPr>
        <p:spPr>
          <a:xfrm>
            <a:off x="5562600" y="2943225"/>
            <a:ext cx="2066925" cy="752475"/>
          </a:xfrm>
          <a:prstGeom prst="roundRect">
            <a:avLst>
              <a:gd name="adj" fmla="val 10127"/>
            </a:avLst>
          </a:prstGeom>
          <a:solidFill>
            <a:srgbClr val="0078B4"/>
          </a:solidFill>
          <a:ln w="5715">
            <a:solidFill>
              <a:srgbClr val="0078B4"/>
            </a:solidFill>
            <a:prstDash val="solid"/>
          </a:ln>
        </p:spPr>
        <p:txBody>
          <a:bodyPr/>
          <a:lstStyle/>
          <a:p>
            <a:endParaRPr lang="zh-CN" altLang="en-US"/>
          </a:p>
        </p:txBody>
      </p:sp>
      <p:sp>
        <p:nvSpPr>
          <p:cNvPr id="24" name="矩形 23">
            <a:extLst>
              <a:ext uri="{FF2B5EF4-FFF2-40B4-BE49-F238E27FC236}">
                <a16:creationId xmlns:a16="http://schemas.microsoft.com/office/drawing/2014/main" id="{7D8DC6AD-08CD-4E2E-B852-5CC7EE976752}"/>
              </a:ext>
            </a:extLst>
          </p:cNvPr>
          <p:cNvSpPr>
            <a:spLocks noGrp="1"/>
          </p:cNvSpPr>
          <p:nvPr/>
        </p:nvSpPr>
        <p:spPr>
          <a:xfrm>
            <a:off x="5676900" y="3028950"/>
            <a:ext cx="1838325" cy="304800"/>
          </a:xfrm>
          <a:prstGeom prst="rect">
            <a:avLst/>
          </a:prstGeom>
          <a:noFill/>
          <a:ln w="0">
            <a:noFill/>
            <a:prstDash val="solid"/>
          </a:ln>
        </p:spPr>
        <p:txBody>
          <a:bodyPr lIns="38100" tIns="19050" rIns="38100" bIns="19050" anchor="ctr">
            <a:normAutofit/>
          </a:bodyPr>
          <a:lstStyle/>
          <a:p>
            <a:pPr algn="ctr">
              <a:defRPr sz="1575" b="1">
                <a:solidFill>
                  <a:srgbClr val="FFFFFF"/>
                </a:solidFill>
                <a:latin typeface="Arial"/>
                <a:ea typeface="Arial"/>
                <a:cs typeface="Arial"/>
              </a:defRPr>
            </a:pPr>
            <a:r>
              <a:rPr sz="1575" b="1">
                <a:solidFill>
                  <a:srgbClr val="FFFFFF"/>
                </a:solidFill>
                <a:latin typeface="Arial"/>
                <a:ea typeface="Arial"/>
                <a:cs typeface="Arial"/>
              </a:rPr>
              <a:t>$28.0bn</a:t>
            </a:r>
          </a:p>
        </p:txBody>
      </p:sp>
      <p:sp>
        <p:nvSpPr>
          <p:cNvPr id="25" name="矩形 24">
            <a:extLst>
              <a:ext uri="{FF2B5EF4-FFF2-40B4-BE49-F238E27FC236}">
                <a16:creationId xmlns:a16="http://schemas.microsoft.com/office/drawing/2014/main" id="{13136F62-F7B5-4369-8C8D-2B726AD8222A}"/>
              </a:ext>
            </a:extLst>
          </p:cNvPr>
          <p:cNvSpPr>
            <a:spLocks noGrp="1"/>
          </p:cNvSpPr>
          <p:nvPr/>
        </p:nvSpPr>
        <p:spPr>
          <a:xfrm>
            <a:off x="5657850" y="3343275"/>
            <a:ext cx="1876425" cy="238125"/>
          </a:xfrm>
          <a:prstGeom prst="rect">
            <a:avLst/>
          </a:prstGeom>
          <a:noFill/>
          <a:ln w="0">
            <a:noFill/>
            <a:prstDash val="solid"/>
          </a:ln>
        </p:spPr>
        <p:txBody>
          <a:bodyPr lIns="38100" tIns="19050" rIns="38100" bIns="19050" anchor="ctr">
            <a:normAutofit/>
          </a:bodyPr>
          <a:lstStyle/>
          <a:p>
            <a:pPr algn="ctr">
              <a:defRPr sz="765" b="1">
                <a:solidFill>
                  <a:srgbClr val="FFFFFF"/>
                </a:solidFill>
                <a:latin typeface="华文黑体_易方达"/>
                <a:ea typeface="华文黑体_易方达"/>
                <a:cs typeface="华文黑体_易方达"/>
              </a:defRPr>
            </a:pPr>
            <a:r>
              <a:rPr sz="765" b="1">
                <a:solidFill>
                  <a:srgbClr val="FFFFFF"/>
                </a:solidFill>
                <a:latin typeface="华文黑体_易方达"/>
                <a:ea typeface="华文黑体_易方达"/>
                <a:cs typeface="华文黑体_易方达"/>
              </a:rPr>
              <a:t>自定义大中华主题｜占比 0.071%</a:t>
            </a:r>
          </a:p>
        </p:txBody>
      </p:sp>
    </p:spTree>
    <p:extLst>
      <p:ext uri="{BB962C8B-B14F-4D97-AF65-F5344CB8AC3E}">
        <p14:creationId xmlns:p14="http://schemas.microsoft.com/office/powerpoint/2010/main" val="117974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95250"/>
            <a:ext cx="6438900" cy="609600"/>
          </a:xfrm>
        </p:spPr>
        <p:txBody>
          <a:bodyPr>
            <a:normAutofit/>
          </a:bodyPr>
          <a:lstStyle/>
          <a:p>
            <a:pPr>
              <a:buNone/>
              <a:defRPr sz="1650" b="1">
                <a:solidFill>
                  <a:srgbClr val="FFFFFF"/>
                </a:solidFill>
              </a:defRPr>
            </a:pPr>
            <a:r>
              <a:rPr sz="1650" b="1">
                <a:solidFill>
                  <a:srgbClr val="FFFFFF"/>
                </a:solidFill>
                <a:latin typeface="+mn-ea"/>
                <a:ea typeface="+mn-ea"/>
                <a:cs typeface="+mn-ea"/>
              </a:rPr>
              <a:t>大中华主题基金占全市场比例在2021–22年见顶，当前均回到低位</a:t>
            </a:r>
          </a:p>
        </p:txBody>
      </p:sp>
      <p:sp>
        <p:nvSpPr>
          <p:cNvPr id="4" name="圆角矩形 3">
            <a:extLst>
              <a:ext uri="{FF2B5EF4-FFF2-40B4-BE49-F238E27FC236}">
                <a16:creationId xmlns:a16="http://schemas.microsoft.com/office/drawing/2014/main" id="{C646EB4B-44CA-45F6-8303-D3A846F944E1}"/>
              </a:ext>
            </a:extLst>
          </p:cNvPr>
          <p:cNvSpPr>
            <a:spLocks noGrp="1"/>
          </p:cNvSpPr>
          <p:nvPr/>
        </p:nvSpPr>
        <p:spPr>
          <a:xfrm>
            <a:off x="6553200" y="1114425"/>
            <a:ext cx="1952625" cy="752475"/>
          </a:xfrm>
          <a:prstGeom prst="roundRect">
            <a:avLst>
              <a:gd name="adj" fmla="val 253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5" name="矩形 4">
            <a:extLst>
              <a:ext uri="{FF2B5EF4-FFF2-40B4-BE49-F238E27FC236}">
                <a16:creationId xmlns:a16="http://schemas.microsoft.com/office/drawing/2014/main" id="{F52876B3-2337-4BD6-B14C-EEAF5634C595}"/>
              </a:ext>
            </a:extLst>
          </p:cNvPr>
          <p:cNvSpPr>
            <a:spLocks noGrp="1"/>
          </p:cNvSpPr>
          <p:nvPr/>
        </p:nvSpPr>
        <p:spPr>
          <a:xfrm>
            <a:off x="6629400" y="1190625"/>
            <a:ext cx="1800225" cy="331089"/>
          </a:xfrm>
          <a:prstGeom prst="rect">
            <a:avLst/>
          </a:prstGeom>
          <a:noFill/>
          <a:ln w="0">
            <a:noFill/>
            <a:prstDash val="solid"/>
          </a:ln>
        </p:spPr>
        <p:txBody>
          <a:bodyPr lIns="38100" tIns="28575" rIns="38100" bIns="28575" anchor="ctr">
            <a:normAutofit/>
          </a:bodyPr>
          <a:lstStyle/>
          <a:p>
            <a:pPr algn="l">
              <a:buNone/>
              <a:defRPr sz="1575" b="1" i="0">
                <a:solidFill>
                  <a:srgbClr val="1EB9E1"/>
                </a:solidFill>
                <a:latin typeface="Arial"/>
                <a:ea typeface="Arial"/>
                <a:cs typeface="Arial"/>
              </a:defRPr>
            </a:pPr>
            <a:r>
              <a:rPr sz="1575" b="1" i="0">
                <a:solidFill>
                  <a:srgbClr val="1EB9E1"/>
                </a:solidFill>
                <a:latin typeface="Arial"/>
                <a:ea typeface="Arial"/>
                <a:cs typeface="Arial"/>
              </a:rPr>
              <a:t>0.354%</a:t>
            </a:r>
          </a:p>
        </p:txBody>
      </p:sp>
      <p:sp>
        <p:nvSpPr>
          <p:cNvPr id="6" name="矩形 5">
            <a:extLst>
              <a:ext uri="{FF2B5EF4-FFF2-40B4-BE49-F238E27FC236}">
                <a16:creationId xmlns:a16="http://schemas.microsoft.com/office/drawing/2014/main" id="{8330520B-0772-41D2-AE88-3475744D6875}"/>
              </a:ext>
            </a:extLst>
          </p:cNvPr>
          <p:cNvSpPr>
            <a:spLocks noGrp="1"/>
          </p:cNvSpPr>
          <p:nvPr/>
        </p:nvSpPr>
        <p:spPr>
          <a:xfrm>
            <a:off x="6629400" y="1483138"/>
            <a:ext cx="1800225" cy="285941"/>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全球非中国｜2026-05</a:t>
            </a:r>
          </a:p>
        </p:txBody>
      </p:sp>
      <p:sp>
        <p:nvSpPr>
          <p:cNvPr id="7" name="圆角矩形 6">
            <a:extLst>
              <a:ext uri="{FF2B5EF4-FFF2-40B4-BE49-F238E27FC236}">
                <a16:creationId xmlns:a16="http://schemas.microsoft.com/office/drawing/2014/main" id="{2F64704D-545F-4CCC-9B31-EC38C9C4C69D}"/>
              </a:ext>
            </a:extLst>
          </p:cNvPr>
          <p:cNvSpPr>
            <a:spLocks noGrp="1"/>
          </p:cNvSpPr>
          <p:nvPr/>
        </p:nvSpPr>
        <p:spPr>
          <a:xfrm>
            <a:off x="6553200" y="1990725"/>
            <a:ext cx="1952625" cy="752475"/>
          </a:xfrm>
          <a:prstGeom prst="roundRect">
            <a:avLst>
              <a:gd name="adj" fmla="val 253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8" name="矩形 7">
            <a:extLst>
              <a:ext uri="{FF2B5EF4-FFF2-40B4-BE49-F238E27FC236}">
                <a16:creationId xmlns:a16="http://schemas.microsoft.com/office/drawing/2014/main" id="{C4264C7A-C092-4FAE-83F9-9F91CD94BC89}"/>
              </a:ext>
            </a:extLst>
          </p:cNvPr>
          <p:cNvSpPr>
            <a:spLocks noGrp="1"/>
          </p:cNvSpPr>
          <p:nvPr/>
        </p:nvSpPr>
        <p:spPr>
          <a:xfrm>
            <a:off x="6629400" y="2066925"/>
            <a:ext cx="1800225" cy="331089"/>
          </a:xfrm>
          <a:prstGeom prst="rect">
            <a:avLst/>
          </a:prstGeom>
          <a:noFill/>
          <a:ln w="0">
            <a:noFill/>
            <a:prstDash val="solid"/>
          </a:ln>
        </p:spPr>
        <p:txBody>
          <a:bodyPr lIns="38100" tIns="28575" rIns="38100" bIns="28575" anchor="ctr">
            <a:normAutofit/>
          </a:bodyPr>
          <a:lstStyle/>
          <a:p>
            <a:pPr algn="l">
              <a:buNone/>
              <a:defRPr sz="1575" b="1" i="0">
                <a:solidFill>
                  <a:srgbClr val="005096"/>
                </a:solidFill>
                <a:latin typeface="Arial"/>
                <a:ea typeface="Arial"/>
                <a:cs typeface="Arial"/>
              </a:defRPr>
            </a:pPr>
            <a:r>
              <a:rPr sz="1575" b="1" i="0">
                <a:solidFill>
                  <a:srgbClr val="005096"/>
                </a:solidFill>
                <a:latin typeface="Arial"/>
                <a:ea typeface="Arial"/>
                <a:cs typeface="Arial"/>
              </a:rPr>
              <a:t>0.071%</a:t>
            </a:r>
          </a:p>
        </p:txBody>
      </p:sp>
      <p:sp>
        <p:nvSpPr>
          <p:cNvPr id="9" name="矩形 8">
            <a:extLst>
              <a:ext uri="{FF2B5EF4-FFF2-40B4-BE49-F238E27FC236}">
                <a16:creationId xmlns:a16="http://schemas.microsoft.com/office/drawing/2014/main" id="{A257A3A3-E49A-41FA-A37E-7D4B01ECC6EF}"/>
              </a:ext>
            </a:extLst>
          </p:cNvPr>
          <p:cNvSpPr>
            <a:spLocks noGrp="1"/>
          </p:cNvSpPr>
          <p:nvPr/>
        </p:nvSpPr>
        <p:spPr>
          <a:xfrm>
            <a:off x="6629400" y="2359438"/>
            <a:ext cx="1800225" cy="285941"/>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美国Domicile｜2026-06</a:t>
            </a:r>
          </a:p>
        </p:txBody>
      </p:sp>
      <p:sp>
        <p:nvSpPr>
          <p:cNvPr id="10" name="圆角矩形 9">
            <a:extLst>
              <a:ext uri="{FF2B5EF4-FFF2-40B4-BE49-F238E27FC236}">
                <a16:creationId xmlns:a16="http://schemas.microsoft.com/office/drawing/2014/main" id="{4C2F669B-F8CA-430E-819E-47029E23B526}"/>
              </a:ext>
            </a:extLst>
          </p:cNvPr>
          <p:cNvSpPr>
            <a:spLocks noGrp="1"/>
          </p:cNvSpPr>
          <p:nvPr/>
        </p:nvSpPr>
        <p:spPr>
          <a:xfrm>
            <a:off x="6553200" y="2867025"/>
            <a:ext cx="1952625" cy="752475"/>
          </a:xfrm>
          <a:prstGeom prst="roundRect">
            <a:avLst>
              <a:gd name="adj" fmla="val 253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1" name="矩形 10">
            <a:extLst>
              <a:ext uri="{FF2B5EF4-FFF2-40B4-BE49-F238E27FC236}">
                <a16:creationId xmlns:a16="http://schemas.microsoft.com/office/drawing/2014/main" id="{795C8A20-FBD2-4BC7-B6AE-15490DCB8161}"/>
              </a:ext>
            </a:extLst>
          </p:cNvPr>
          <p:cNvSpPr>
            <a:spLocks noGrp="1"/>
          </p:cNvSpPr>
          <p:nvPr/>
        </p:nvSpPr>
        <p:spPr>
          <a:xfrm>
            <a:off x="6629400" y="2943225"/>
            <a:ext cx="1800225" cy="331089"/>
          </a:xfrm>
          <a:prstGeom prst="rect">
            <a:avLst/>
          </a:prstGeom>
          <a:noFill/>
          <a:ln w="0">
            <a:noFill/>
            <a:prstDash val="solid"/>
          </a:ln>
        </p:spPr>
        <p:txBody>
          <a:bodyPr lIns="38100" tIns="28575" rIns="38100" bIns="28575" anchor="ctr">
            <a:normAutofit/>
          </a:bodyPr>
          <a:lstStyle/>
          <a:p>
            <a:pPr algn="l">
              <a:buNone/>
              <a:defRPr sz="1575" b="1" i="0">
                <a:solidFill>
                  <a:srgbClr val="C94A4A"/>
                </a:solidFill>
                <a:latin typeface="Arial"/>
                <a:ea typeface="Arial"/>
                <a:cs typeface="Arial"/>
              </a:defRPr>
            </a:pPr>
            <a:r>
              <a:rPr sz="1575" b="1" i="0">
                <a:solidFill>
                  <a:srgbClr val="C94A4A"/>
                </a:solidFill>
                <a:latin typeface="Arial"/>
                <a:ea typeface="Arial"/>
                <a:cs typeface="Arial"/>
              </a:rPr>
              <a:t>约-55%</a:t>
            </a:r>
          </a:p>
        </p:txBody>
      </p:sp>
      <p:sp>
        <p:nvSpPr>
          <p:cNvPr id="12" name="矩形 11">
            <a:extLst>
              <a:ext uri="{FF2B5EF4-FFF2-40B4-BE49-F238E27FC236}">
                <a16:creationId xmlns:a16="http://schemas.microsoft.com/office/drawing/2014/main" id="{75A5C34C-4D22-41B9-820B-6BDBCA31D4D7}"/>
              </a:ext>
            </a:extLst>
          </p:cNvPr>
          <p:cNvSpPr>
            <a:spLocks noGrp="1"/>
          </p:cNvSpPr>
          <p:nvPr/>
        </p:nvSpPr>
        <p:spPr>
          <a:xfrm>
            <a:off x="6629400" y="3235738"/>
            <a:ext cx="1800225" cy="285941"/>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较各自历史峰值回落</a:t>
            </a:r>
          </a:p>
        </p:txBody>
      </p:sp>
      <p:sp>
        <p:nvSpPr>
          <p:cNvPr id="13" name="圆角矩形 12">
            <a:extLst>
              <a:ext uri="{FF2B5EF4-FFF2-40B4-BE49-F238E27FC236}">
                <a16:creationId xmlns:a16="http://schemas.microsoft.com/office/drawing/2014/main" id="{A7A5420C-A640-4E5A-A547-0BC94440AE8A}"/>
              </a:ext>
            </a:extLst>
          </p:cNvPr>
          <p:cNvSpPr>
            <a:spLocks noGrp="1"/>
          </p:cNvSpPr>
          <p:nvPr/>
        </p:nvSpPr>
        <p:spPr>
          <a:xfrm>
            <a:off x="6553200" y="3743325"/>
            <a:ext cx="1952625" cy="542925"/>
          </a:xfrm>
          <a:prstGeom prst="roundRect">
            <a:avLst>
              <a:gd name="adj" fmla="val 3509"/>
            </a:avLst>
          </a:prstGeom>
          <a:solidFill>
            <a:srgbClr val="FFF9E8"/>
          </a:solidFill>
          <a:ln w="6668">
            <a:solidFill>
              <a:srgbClr val="F0BE42"/>
            </a:solidFill>
            <a:prstDash val="solid"/>
          </a:ln>
        </p:spPr>
        <p:txBody>
          <a:bodyPr/>
          <a:lstStyle/>
          <a:p>
            <a:endParaRPr lang="zh-CN" altLang="en-US"/>
          </a:p>
        </p:txBody>
      </p:sp>
      <p:sp>
        <p:nvSpPr>
          <p:cNvPr id="14" name="矩形 13">
            <a:extLst>
              <a:ext uri="{FF2B5EF4-FFF2-40B4-BE49-F238E27FC236}">
                <a16:creationId xmlns:a16="http://schemas.microsoft.com/office/drawing/2014/main" id="{E2FA54DE-BC9A-4DDA-B4D4-34861C8D3DB7}"/>
              </a:ext>
            </a:extLst>
          </p:cNvPr>
          <p:cNvSpPr>
            <a:spLocks noGrp="1"/>
          </p:cNvSpPr>
          <p:nvPr/>
        </p:nvSpPr>
        <p:spPr>
          <a:xfrm>
            <a:off x="6619875" y="3790950"/>
            <a:ext cx="1819275" cy="447675"/>
          </a:xfrm>
          <a:prstGeom prst="rect">
            <a:avLst/>
          </a:prstGeom>
          <a:noFill/>
          <a:ln w="0">
            <a:noFill/>
            <a:prstDash val="solid"/>
          </a:ln>
        </p:spPr>
        <p:txBody>
          <a:bodyPr lIns="38100" tIns="28575" rIns="38100" bIns="28575" anchor="ctr">
            <a:normAutofit/>
          </a:bodyPr>
          <a:lstStyle/>
          <a:p>
            <a:pPr algn="l">
              <a:buNone/>
              <a:defRPr sz="682" b="1" i="0">
                <a:solidFill>
                  <a:srgbClr val="3C3C3C"/>
                </a:solidFill>
                <a:latin typeface="华文黑体_易方达"/>
                <a:ea typeface="华文黑体_易方达"/>
                <a:cs typeface="华文黑体_易方达"/>
              </a:defRPr>
            </a:pPr>
            <a:r>
              <a:rPr sz="682" b="1" i="0">
                <a:solidFill>
                  <a:srgbClr val="3C3C3C"/>
                </a:solidFill>
                <a:latin typeface="华文黑体_易方达"/>
                <a:ea typeface="华文黑体_易方达"/>
                <a:cs typeface="华文黑体_易方达"/>
              </a:rPr>
              <a:t>全球季度份额在2021-06见顶0.781%，美国在2022-06见顶0.158%；最新均较峰值回落约55%。Latest*采用各自最新可得期。</a:t>
            </a:r>
          </a:p>
        </p:txBody>
      </p:sp>
      <p:sp>
        <p:nvSpPr>
          <p:cNvPr id="15" name="矩形 14">
            <a:extLst>
              <a:ext uri="{FF2B5EF4-FFF2-40B4-BE49-F238E27FC236}">
                <a16:creationId xmlns:a16="http://schemas.microsoft.com/office/drawing/2014/main" id="{2641888D-AC53-4065-987C-0DC22DB254AC}"/>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资料来源：Morningstar三份全市场汇总表与20260714完整底表；历史为季度末，比例为AUM占比</a:t>
            </a:r>
          </a:p>
        </p:txBody>
      </p:sp>
      <p:graphicFrame>
        <p:nvGraphicFramePr>
          <p:cNvPr id="36" name="Chart"/>
          <p:cNvGraphicFramePr/>
          <p:nvPr/>
        </p:nvGraphicFramePr>
        <p:xfrm>
          <a:off x="333375" y="1066800"/>
          <a:ext cx="6000750" cy="2781300"/>
        </p:xfrm>
        <a:graphic>
          <a:graphicData uri="http://schemas.openxmlformats.org/drawingml/2006/chart">
            <c:chart xmlns:c="http://schemas.openxmlformats.org/drawingml/2006/chart" xmlns:r="http://schemas.openxmlformats.org/officeDocument/2006/relationships" r:id="rId3"/>
          </a:graphicData>
        </a:graphic>
      </p:graphicFrame>
      <p:sp>
        <p:nvSpPr>
          <p:cNvPr id="17" name="矩形 16">
            <a:extLst>
              <a:ext uri="{FF2B5EF4-FFF2-40B4-BE49-F238E27FC236}">
                <a16:creationId xmlns:a16="http://schemas.microsoft.com/office/drawing/2014/main" id="{09AE2B27-3FD3-4848-9EFC-E84D017120FB}"/>
              </a:ext>
            </a:extLst>
          </p:cNvPr>
          <p:cNvSpPr>
            <a:spLocks noGrp="1"/>
          </p:cNvSpPr>
          <p:nvPr/>
        </p:nvSpPr>
        <p:spPr>
          <a:xfrm>
            <a:off x="371475" y="3857625"/>
            <a:ext cx="457200" cy="171450"/>
          </a:xfrm>
          <a:prstGeom prst="rect">
            <a:avLst/>
          </a:prstGeom>
          <a:noFill/>
          <a:ln w="0">
            <a:noFill/>
            <a:prstDash val="solid"/>
          </a:ln>
        </p:spPr>
        <p:txBody>
          <a:bodyPr lIns="38100" tIns="19050" rIns="38100" bIns="19050" anchor="ctr">
            <a:normAutofit/>
          </a:bodyPr>
          <a:lstStyle/>
          <a:p>
            <a:pPr algn="ctr">
              <a:defRPr sz="585" b="0">
                <a:solidFill>
                  <a:srgbClr val="777777"/>
                </a:solidFill>
                <a:latin typeface="Arial"/>
                <a:ea typeface="Arial"/>
                <a:cs typeface="Arial"/>
              </a:defRPr>
            </a:pPr>
            <a:r>
              <a:rPr sz="585" b="0">
                <a:solidFill>
                  <a:srgbClr val="777777"/>
                </a:solidFill>
                <a:latin typeface="Arial"/>
                <a:ea typeface="Arial"/>
                <a:cs typeface="Arial"/>
              </a:rPr>
              <a:t>2016</a:t>
            </a:r>
          </a:p>
        </p:txBody>
      </p:sp>
      <p:sp>
        <p:nvSpPr>
          <p:cNvPr id="18" name="矩形 17">
            <a:extLst>
              <a:ext uri="{FF2B5EF4-FFF2-40B4-BE49-F238E27FC236}">
                <a16:creationId xmlns:a16="http://schemas.microsoft.com/office/drawing/2014/main" id="{44B0A6ED-EB61-4205-881C-3330DC31EBE5}"/>
              </a:ext>
            </a:extLst>
          </p:cNvPr>
          <p:cNvSpPr>
            <a:spLocks noGrp="1"/>
          </p:cNvSpPr>
          <p:nvPr/>
        </p:nvSpPr>
        <p:spPr>
          <a:xfrm>
            <a:off x="1457325" y="3857625"/>
            <a:ext cx="457200" cy="171450"/>
          </a:xfrm>
          <a:prstGeom prst="rect">
            <a:avLst/>
          </a:prstGeom>
          <a:noFill/>
          <a:ln w="0">
            <a:noFill/>
            <a:prstDash val="solid"/>
          </a:ln>
        </p:spPr>
        <p:txBody>
          <a:bodyPr lIns="38100" tIns="19050" rIns="38100" bIns="19050" anchor="ctr">
            <a:normAutofit/>
          </a:bodyPr>
          <a:lstStyle/>
          <a:p>
            <a:pPr algn="ctr">
              <a:defRPr sz="585" b="0">
                <a:solidFill>
                  <a:srgbClr val="777777"/>
                </a:solidFill>
                <a:latin typeface="Arial"/>
                <a:ea typeface="Arial"/>
                <a:cs typeface="Arial"/>
              </a:defRPr>
            </a:pPr>
            <a:r>
              <a:rPr sz="585" b="0">
                <a:solidFill>
                  <a:srgbClr val="777777"/>
                </a:solidFill>
                <a:latin typeface="Arial"/>
                <a:ea typeface="Arial"/>
                <a:cs typeface="Arial"/>
              </a:rPr>
              <a:t>2018</a:t>
            </a:r>
          </a:p>
        </p:txBody>
      </p:sp>
      <p:sp>
        <p:nvSpPr>
          <p:cNvPr id="19" name="矩形 18">
            <a:extLst>
              <a:ext uri="{FF2B5EF4-FFF2-40B4-BE49-F238E27FC236}">
                <a16:creationId xmlns:a16="http://schemas.microsoft.com/office/drawing/2014/main" id="{F598B38C-97D2-489D-B6D6-909C903A8016}"/>
              </a:ext>
            </a:extLst>
          </p:cNvPr>
          <p:cNvSpPr>
            <a:spLocks noGrp="1"/>
          </p:cNvSpPr>
          <p:nvPr/>
        </p:nvSpPr>
        <p:spPr>
          <a:xfrm>
            <a:off x="2543175" y="3857625"/>
            <a:ext cx="457200" cy="171450"/>
          </a:xfrm>
          <a:prstGeom prst="rect">
            <a:avLst/>
          </a:prstGeom>
          <a:noFill/>
          <a:ln w="0">
            <a:noFill/>
            <a:prstDash val="solid"/>
          </a:ln>
        </p:spPr>
        <p:txBody>
          <a:bodyPr lIns="38100" tIns="19050" rIns="38100" bIns="19050" anchor="ctr">
            <a:normAutofit/>
          </a:bodyPr>
          <a:lstStyle/>
          <a:p>
            <a:pPr algn="ctr">
              <a:defRPr sz="585" b="0">
                <a:solidFill>
                  <a:srgbClr val="777777"/>
                </a:solidFill>
                <a:latin typeface="Arial"/>
                <a:ea typeface="Arial"/>
                <a:cs typeface="Arial"/>
              </a:defRPr>
            </a:pPr>
            <a:r>
              <a:rPr sz="585" b="0">
                <a:solidFill>
                  <a:srgbClr val="777777"/>
                </a:solidFill>
                <a:latin typeface="Arial"/>
                <a:ea typeface="Arial"/>
                <a:cs typeface="Arial"/>
              </a:rPr>
              <a:t>2020</a:t>
            </a:r>
          </a:p>
        </p:txBody>
      </p:sp>
      <p:sp>
        <p:nvSpPr>
          <p:cNvPr id="20" name="矩形 19">
            <a:extLst>
              <a:ext uri="{FF2B5EF4-FFF2-40B4-BE49-F238E27FC236}">
                <a16:creationId xmlns:a16="http://schemas.microsoft.com/office/drawing/2014/main" id="{60437AF9-9435-4524-AD93-CDB8E3C27318}"/>
              </a:ext>
            </a:extLst>
          </p:cNvPr>
          <p:cNvSpPr>
            <a:spLocks noGrp="1"/>
          </p:cNvSpPr>
          <p:nvPr/>
        </p:nvSpPr>
        <p:spPr>
          <a:xfrm>
            <a:off x="3629025" y="3857625"/>
            <a:ext cx="457200" cy="171450"/>
          </a:xfrm>
          <a:prstGeom prst="rect">
            <a:avLst/>
          </a:prstGeom>
          <a:noFill/>
          <a:ln w="0">
            <a:noFill/>
            <a:prstDash val="solid"/>
          </a:ln>
        </p:spPr>
        <p:txBody>
          <a:bodyPr lIns="38100" tIns="19050" rIns="38100" bIns="19050" anchor="ctr">
            <a:normAutofit/>
          </a:bodyPr>
          <a:lstStyle/>
          <a:p>
            <a:pPr algn="ctr">
              <a:defRPr sz="585" b="0">
                <a:solidFill>
                  <a:srgbClr val="777777"/>
                </a:solidFill>
                <a:latin typeface="Arial"/>
                <a:ea typeface="Arial"/>
                <a:cs typeface="Arial"/>
              </a:defRPr>
            </a:pPr>
            <a:r>
              <a:rPr sz="585" b="0">
                <a:solidFill>
                  <a:srgbClr val="777777"/>
                </a:solidFill>
                <a:latin typeface="Arial"/>
                <a:ea typeface="Arial"/>
                <a:cs typeface="Arial"/>
              </a:rPr>
              <a:t>2022</a:t>
            </a:r>
          </a:p>
        </p:txBody>
      </p:sp>
      <p:sp>
        <p:nvSpPr>
          <p:cNvPr id="21" name="矩形 20">
            <a:extLst>
              <a:ext uri="{FF2B5EF4-FFF2-40B4-BE49-F238E27FC236}">
                <a16:creationId xmlns:a16="http://schemas.microsoft.com/office/drawing/2014/main" id="{CDCCC062-5BE1-4588-AC69-A258A276A100}"/>
              </a:ext>
            </a:extLst>
          </p:cNvPr>
          <p:cNvSpPr>
            <a:spLocks noGrp="1"/>
          </p:cNvSpPr>
          <p:nvPr/>
        </p:nvSpPr>
        <p:spPr>
          <a:xfrm>
            <a:off x="4714875" y="3857625"/>
            <a:ext cx="457200" cy="171450"/>
          </a:xfrm>
          <a:prstGeom prst="rect">
            <a:avLst/>
          </a:prstGeom>
          <a:noFill/>
          <a:ln w="0">
            <a:noFill/>
            <a:prstDash val="solid"/>
          </a:ln>
        </p:spPr>
        <p:txBody>
          <a:bodyPr lIns="38100" tIns="19050" rIns="38100" bIns="19050" anchor="ctr">
            <a:normAutofit/>
          </a:bodyPr>
          <a:lstStyle/>
          <a:p>
            <a:pPr algn="ctr">
              <a:defRPr sz="585" b="0">
                <a:solidFill>
                  <a:srgbClr val="777777"/>
                </a:solidFill>
                <a:latin typeface="Arial"/>
                <a:ea typeface="Arial"/>
                <a:cs typeface="Arial"/>
              </a:defRPr>
            </a:pPr>
            <a:r>
              <a:rPr sz="585" b="0">
                <a:solidFill>
                  <a:srgbClr val="777777"/>
                </a:solidFill>
                <a:latin typeface="Arial"/>
                <a:ea typeface="Arial"/>
                <a:cs typeface="Arial"/>
              </a:rPr>
              <a:t>2024</a:t>
            </a:r>
          </a:p>
        </p:txBody>
      </p:sp>
      <p:sp>
        <p:nvSpPr>
          <p:cNvPr id="22" name="矩形 21">
            <a:extLst>
              <a:ext uri="{FF2B5EF4-FFF2-40B4-BE49-F238E27FC236}">
                <a16:creationId xmlns:a16="http://schemas.microsoft.com/office/drawing/2014/main" id="{4AB811AB-E2A1-4E79-8B6F-BB8DA9208CFF}"/>
              </a:ext>
            </a:extLst>
          </p:cNvPr>
          <p:cNvSpPr>
            <a:spLocks noGrp="1"/>
          </p:cNvSpPr>
          <p:nvPr/>
        </p:nvSpPr>
        <p:spPr>
          <a:xfrm>
            <a:off x="5810250" y="3857625"/>
            <a:ext cx="457200" cy="171450"/>
          </a:xfrm>
          <a:prstGeom prst="rect">
            <a:avLst/>
          </a:prstGeom>
          <a:noFill/>
          <a:ln w="0">
            <a:noFill/>
            <a:prstDash val="solid"/>
          </a:ln>
        </p:spPr>
        <p:txBody>
          <a:bodyPr lIns="38100" tIns="19050" rIns="38100" bIns="19050" anchor="ctr">
            <a:normAutofit/>
          </a:bodyPr>
          <a:lstStyle/>
          <a:p>
            <a:pPr algn="ctr">
              <a:defRPr sz="585" b="0">
                <a:solidFill>
                  <a:srgbClr val="777777"/>
                </a:solidFill>
                <a:latin typeface="Arial"/>
                <a:ea typeface="Arial"/>
                <a:cs typeface="Arial"/>
              </a:defRPr>
            </a:pPr>
            <a:r>
              <a:rPr sz="585" b="0">
                <a:solidFill>
                  <a:srgbClr val="777777"/>
                </a:solidFill>
                <a:latin typeface="Arial"/>
                <a:ea typeface="Arial"/>
                <a:cs typeface="Arial"/>
              </a:rPr>
              <a:t>最新*</a:t>
            </a:r>
          </a:p>
        </p:txBody>
      </p:sp>
    </p:spTree>
    <p:extLst>
      <p:ext uri="{BB962C8B-B14F-4D97-AF65-F5344CB8AC3E}">
        <p14:creationId xmlns:p14="http://schemas.microsoft.com/office/powerpoint/2010/main" val="117974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95250"/>
            <a:ext cx="6438900" cy="609600"/>
          </a:xfrm>
        </p:spPr>
        <p:txBody>
          <a:bodyPr>
            <a:normAutofit/>
          </a:bodyPr>
          <a:lstStyle/>
          <a:p>
            <a:pPr>
              <a:buNone/>
              <a:defRPr sz="1538" b="1">
                <a:solidFill>
                  <a:srgbClr val="FFFFFF"/>
                </a:solidFill>
              </a:defRPr>
            </a:pPr>
            <a:r>
              <a:rPr sz="1538" b="1">
                <a:solidFill>
                  <a:srgbClr val="FFFFFF"/>
                </a:solidFill>
                <a:latin typeface="+mn-ea"/>
                <a:ea typeface="+mn-ea"/>
                <a:cs typeface="+mn-ea"/>
              </a:rPr>
              <a:t>过去十年离岸大中华基金规模先升后降，2026年中回落至$214.3bn</a:t>
            </a:r>
          </a:p>
        </p:txBody>
      </p:sp>
      <p:pic>
        <p:nvPicPr>
          <p:cNvPr id="18" name="图片 17"/>
          <p:cNvPicPr>
            <a:picLocks noChangeAspect="1"/>
          </p:cNvPicPr>
          <p:nvPr/>
        </p:nvPicPr>
        <p:blipFill>
          <a:blip r:embed="rId3"/>
          <a:stretch/>
        </p:blipFill>
        <p:spPr>
          <a:xfrm>
            <a:off x="285750" y="993775"/>
            <a:ext cx="6953250" cy="3013075"/>
          </a:xfrm>
          <a:prstGeom prst="rect">
            <a:avLst/>
          </a:prstGeom>
        </p:spPr>
      </p:pic>
      <p:sp>
        <p:nvSpPr>
          <p:cNvPr id="4" name="圆角矩形 3">
            <a:extLst>
              <a:ext uri="{FF2B5EF4-FFF2-40B4-BE49-F238E27FC236}">
                <a16:creationId xmlns:a16="http://schemas.microsoft.com/office/drawing/2014/main" id="{BF8D2EA4-EC94-4EE5-B0C9-7D76A6D56C42}"/>
              </a:ext>
            </a:extLst>
          </p:cNvPr>
          <p:cNvSpPr>
            <a:spLocks noGrp="1"/>
          </p:cNvSpPr>
          <p:nvPr/>
        </p:nvSpPr>
        <p:spPr>
          <a:xfrm>
            <a:off x="7372350" y="1057275"/>
            <a:ext cx="1295400" cy="800100"/>
          </a:xfrm>
          <a:prstGeom prst="roundRect">
            <a:avLst>
              <a:gd name="adj" fmla="val 2381"/>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5" name="矩形 4">
            <a:extLst>
              <a:ext uri="{FF2B5EF4-FFF2-40B4-BE49-F238E27FC236}">
                <a16:creationId xmlns:a16="http://schemas.microsoft.com/office/drawing/2014/main" id="{A6A3EE8D-B973-448D-AFB4-FD68881CAC37}"/>
              </a:ext>
            </a:extLst>
          </p:cNvPr>
          <p:cNvSpPr>
            <a:spLocks noGrp="1"/>
          </p:cNvSpPr>
          <p:nvPr/>
        </p:nvSpPr>
        <p:spPr>
          <a:xfrm>
            <a:off x="7448550" y="1133475"/>
            <a:ext cx="1143000" cy="352044"/>
          </a:xfrm>
          <a:prstGeom prst="rect">
            <a:avLst/>
          </a:prstGeom>
          <a:noFill/>
          <a:ln w="0">
            <a:noFill/>
            <a:prstDash val="solid"/>
          </a:ln>
        </p:spPr>
        <p:txBody>
          <a:bodyPr lIns="38100" tIns="28575" rIns="38100" bIns="28575" anchor="ctr">
            <a:normAutofit/>
          </a:bodyPr>
          <a:lstStyle/>
          <a:p>
            <a:pPr algn="l">
              <a:buNone/>
              <a:defRPr sz="1575" b="1" i="0">
                <a:solidFill>
                  <a:srgbClr val="005096"/>
                </a:solidFill>
                <a:latin typeface="Arial"/>
                <a:ea typeface="Arial"/>
                <a:cs typeface="Arial"/>
              </a:defRPr>
            </a:pPr>
            <a:r>
              <a:rPr sz="1575" b="1" i="0">
                <a:solidFill>
                  <a:srgbClr val="005096"/>
                </a:solidFill>
                <a:latin typeface="Arial"/>
                <a:ea typeface="Arial"/>
                <a:cs typeface="Arial"/>
              </a:rPr>
              <a:t>$214.3bn</a:t>
            </a:r>
          </a:p>
        </p:txBody>
      </p:sp>
      <p:sp>
        <p:nvSpPr>
          <p:cNvPr id="6" name="矩形 5">
            <a:extLst>
              <a:ext uri="{FF2B5EF4-FFF2-40B4-BE49-F238E27FC236}">
                <a16:creationId xmlns:a16="http://schemas.microsoft.com/office/drawing/2014/main" id="{8652E948-6D50-418C-8F0A-5E223A4836C6}"/>
              </a:ext>
            </a:extLst>
          </p:cNvPr>
          <p:cNvSpPr>
            <a:spLocks noGrp="1"/>
          </p:cNvSpPr>
          <p:nvPr/>
        </p:nvSpPr>
        <p:spPr>
          <a:xfrm>
            <a:off x="7448550" y="1449324"/>
            <a:ext cx="1143000" cy="304038"/>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2026年6月规模</a:t>
            </a:r>
          </a:p>
        </p:txBody>
      </p:sp>
      <p:sp>
        <p:nvSpPr>
          <p:cNvPr id="7" name="圆角矩形 6">
            <a:extLst>
              <a:ext uri="{FF2B5EF4-FFF2-40B4-BE49-F238E27FC236}">
                <a16:creationId xmlns:a16="http://schemas.microsoft.com/office/drawing/2014/main" id="{EF9BABD3-E6E5-454C-9C11-CA24B66D6AD8}"/>
              </a:ext>
            </a:extLst>
          </p:cNvPr>
          <p:cNvSpPr>
            <a:spLocks noGrp="1"/>
          </p:cNvSpPr>
          <p:nvPr/>
        </p:nvSpPr>
        <p:spPr>
          <a:xfrm>
            <a:off x="7372350" y="1971675"/>
            <a:ext cx="1295400" cy="800100"/>
          </a:xfrm>
          <a:prstGeom prst="roundRect">
            <a:avLst>
              <a:gd name="adj" fmla="val 2381"/>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8" name="矩形 7">
            <a:extLst>
              <a:ext uri="{FF2B5EF4-FFF2-40B4-BE49-F238E27FC236}">
                <a16:creationId xmlns:a16="http://schemas.microsoft.com/office/drawing/2014/main" id="{E10F8664-A9AE-4013-8D0A-8463FFD931C4}"/>
              </a:ext>
            </a:extLst>
          </p:cNvPr>
          <p:cNvSpPr>
            <a:spLocks noGrp="1"/>
          </p:cNvSpPr>
          <p:nvPr/>
        </p:nvSpPr>
        <p:spPr>
          <a:xfrm>
            <a:off x="7448550" y="2047875"/>
            <a:ext cx="1143000" cy="352044"/>
          </a:xfrm>
          <a:prstGeom prst="rect">
            <a:avLst/>
          </a:prstGeom>
          <a:noFill/>
          <a:ln w="0">
            <a:noFill/>
            <a:prstDash val="solid"/>
          </a:ln>
        </p:spPr>
        <p:txBody>
          <a:bodyPr lIns="38100" tIns="28575" rIns="38100" bIns="28575" anchor="ctr">
            <a:normAutofit/>
          </a:bodyPr>
          <a:lstStyle/>
          <a:p>
            <a:pPr algn="l">
              <a:buNone/>
              <a:defRPr sz="1575" b="1" i="0">
                <a:solidFill>
                  <a:srgbClr val="005096"/>
                </a:solidFill>
                <a:latin typeface="Arial"/>
                <a:ea typeface="Arial"/>
                <a:cs typeface="Arial"/>
              </a:defRPr>
            </a:pPr>
            <a:r>
              <a:rPr sz="1575" b="1" i="0">
                <a:solidFill>
                  <a:srgbClr val="005096"/>
                </a:solidFill>
                <a:latin typeface="Arial"/>
                <a:ea typeface="Arial"/>
                <a:cs typeface="Arial"/>
              </a:rPr>
              <a:t>$356.3bn</a:t>
            </a:r>
          </a:p>
        </p:txBody>
      </p:sp>
      <p:sp>
        <p:nvSpPr>
          <p:cNvPr id="9" name="矩形 8">
            <a:extLst>
              <a:ext uri="{FF2B5EF4-FFF2-40B4-BE49-F238E27FC236}">
                <a16:creationId xmlns:a16="http://schemas.microsoft.com/office/drawing/2014/main" id="{DF7A0268-FD9C-4636-A8A4-84FE402D425E}"/>
              </a:ext>
            </a:extLst>
          </p:cNvPr>
          <p:cNvSpPr>
            <a:spLocks noGrp="1"/>
          </p:cNvSpPr>
          <p:nvPr/>
        </p:nvSpPr>
        <p:spPr>
          <a:xfrm>
            <a:off x="7448550" y="2363724"/>
            <a:ext cx="1143000" cy="304038"/>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2021年6月峰值</a:t>
            </a:r>
          </a:p>
        </p:txBody>
      </p:sp>
      <p:sp>
        <p:nvSpPr>
          <p:cNvPr id="10" name="圆角矩形 9">
            <a:extLst>
              <a:ext uri="{FF2B5EF4-FFF2-40B4-BE49-F238E27FC236}">
                <a16:creationId xmlns:a16="http://schemas.microsoft.com/office/drawing/2014/main" id="{B1D08651-9A2C-41AE-BDD7-0283AC5B44FD}"/>
              </a:ext>
            </a:extLst>
          </p:cNvPr>
          <p:cNvSpPr>
            <a:spLocks noGrp="1"/>
          </p:cNvSpPr>
          <p:nvPr/>
        </p:nvSpPr>
        <p:spPr>
          <a:xfrm>
            <a:off x="7372350" y="2886075"/>
            <a:ext cx="1295400" cy="800100"/>
          </a:xfrm>
          <a:prstGeom prst="roundRect">
            <a:avLst>
              <a:gd name="adj" fmla="val 2381"/>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1" name="矩形 10">
            <a:extLst>
              <a:ext uri="{FF2B5EF4-FFF2-40B4-BE49-F238E27FC236}">
                <a16:creationId xmlns:a16="http://schemas.microsoft.com/office/drawing/2014/main" id="{70B2A358-4848-493F-8EE1-1E7EE59E6706}"/>
              </a:ext>
            </a:extLst>
          </p:cNvPr>
          <p:cNvSpPr>
            <a:spLocks noGrp="1"/>
          </p:cNvSpPr>
          <p:nvPr/>
        </p:nvSpPr>
        <p:spPr>
          <a:xfrm>
            <a:off x="7448550" y="2962275"/>
            <a:ext cx="1143000" cy="352044"/>
          </a:xfrm>
          <a:prstGeom prst="rect">
            <a:avLst/>
          </a:prstGeom>
          <a:noFill/>
          <a:ln w="0">
            <a:noFill/>
            <a:prstDash val="solid"/>
          </a:ln>
        </p:spPr>
        <p:txBody>
          <a:bodyPr lIns="38100" tIns="28575" rIns="38100" bIns="28575" anchor="ctr">
            <a:normAutofit/>
          </a:bodyPr>
          <a:lstStyle/>
          <a:p>
            <a:pPr algn="l">
              <a:buNone/>
              <a:defRPr sz="1575" b="1" i="0">
                <a:solidFill>
                  <a:srgbClr val="C94A4A"/>
                </a:solidFill>
                <a:latin typeface="Arial"/>
                <a:ea typeface="Arial"/>
                <a:cs typeface="Arial"/>
              </a:defRPr>
            </a:pPr>
            <a:r>
              <a:rPr sz="1575" b="1" i="0">
                <a:solidFill>
                  <a:srgbClr val="C94A4A"/>
                </a:solidFill>
                <a:latin typeface="Arial"/>
                <a:ea typeface="Arial"/>
                <a:cs typeface="Arial"/>
              </a:rPr>
              <a:t>-$9.9bn</a:t>
            </a:r>
          </a:p>
        </p:txBody>
      </p:sp>
      <p:sp>
        <p:nvSpPr>
          <p:cNvPr id="12" name="矩形 11">
            <a:extLst>
              <a:ext uri="{FF2B5EF4-FFF2-40B4-BE49-F238E27FC236}">
                <a16:creationId xmlns:a16="http://schemas.microsoft.com/office/drawing/2014/main" id="{02AF2A9F-431C-45C6-84E0-C6AC6C90D887}"/>
              </a:ext>
            </a:extLst>
          </p:cNvPr>
          <p:cNvSpPr>
            <a:spLocks noGrp="1"/>
          </p:cNvSpPr>
          <p:nvPr/>
        </p:nvSpPr>
        <p:spPr>
          <a:xfrm>
            <a:off x="7448550" y="3278124"/>
            <a:ext cx="1143000" cy="304038"/>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过去12个月净流量</a:t>
            </a:r>
          </a:p>
        </p:txBody>
      </p:sp>
      <p:sp>
        <p:nvSpPr>
          <p:cNvPr id="13" name="圆角矩形 12">
            <a:extLst>
              <a:ext uri="{FF2B5EF4-FFF2-40B4-BE49-F238E27FC236}">
                <a16:creationId xmlns:a16="http://schemas.microsoft.com/office/drawing/2014/main" id="{5DFC91BF-FB56-42AB-8CC6-CB3E1EB16D69}"/>
              </a:ext>
            </a:extLst>
          </p:cNvPr>
          <p:cNvSpPr>
            <a:spLocks noGrp="1"/>
          </p:cNvSpPr>
          <p:nvPr/>
        </p:nvSpPr>
        <p:spPr>
          <a:xfrm>
            <a:off x="304800" y="4114800"/>
            <a:ext cx="8362950" cy="409575"/>
          </a:xfrm>
          <a:prstGeom prst="roundRect">
            <a:avLst>
              <a:gd name="adj" fmla="val 4651"/>
            </a:avLst>
          </a:prstGeom>
          <a:solidFill>
            <a:srgbClr val="FFF9E8"/>
          </a:solidFill>
          <a:ln w="6668">
            <a:solidFill>
              <a:srgbClr val="F0BE42"/>
            </a:solidFill>
            <a:prstDash val="solid"/>
          </a:ln>
        </p:spPr>
        <p:txBody>
          <a:bodyPr/>
          <a:lstStyle/>
          <a:p>
            <a:endParaRPr lang="zh-CN" altLang="en-US"/>
          </a:p>
        </p:txBody>
      </p:sp>
      <p:sp>
        <p:nvSpPr>
          <p:cNvPr id="14" name="矩形 13">
            <a:extLst>
              <a:ext uri="{FF2B5EF4-FFF2-40B4-BE49-F238E27FC236}">
                <a16:creationId xmlns:a16="http://schemas.microsoft.com/office/drawing/2014/main" id="{8F6DFE07-DB82-4671-B2AC-A99880AEB0D3}"/>
              </a:ext>
            </a:extLst>
          </p:cNvPr>
          <p:cNvSpPr>
            <a:spLocks noGrp="1"/>
          </p:cNvSpPr>
          <p:nvPr/>
        </p:nvSpPr>
        <p:spPr>
          <a:xfrm>
            <a:off x="371475" y="4162425"/>
            <a:ext cx="8229600" cy="314325"/>
          </a:xfrm>
          <a:prstGeom prst="rect">
            <a:avLst/>
          </a:prstGeom>
          <a:noFill/>
          <a:ln w="0">
            <a:noFill/>
            <a:prstDash val="solid"/>
          </a:ln>
        </p:spPr>
        <p:txBody>
          <a:bodyPr lIns="38100" tIns="28575" rIns="38100" bIns="28575" anchor="ctr">
            <a:normAutofit/>
          </a:bodyPr>
          <a:lstStyle/>
          <a:p>
            <a:pPr algn="ctr">
              <a:buNone/>
              <a:defRPr sz="765" b="1" i="0">
                <a:solidFill>
                  <a:srgbClr val="3C3C3C"/>
                </a:solidFill>
                <a:latin typeface="华文黑体_易方达"/>
                <a:ea typeface="华文黑体_易方达"/>
                <a:cs typeface="华文黑体_易方达"/>
              </a:defRPr>
            </a:pPr>
            <a:r>
              <a:rPr sz="765" b="1" i="0">
                <a:solidFill>
                  <a:srgbClr val="3C3C3C"/>
                </a:solidFill>
                <a:latin typeface="华文黑体_易方达"/>
                <a:ea typeface="华文黑体_易方达"/>
                <a:cs typeface="华文黑体_易方达"/>
              </a:rPr>
              <a:t>2026年6月单月净流出 $3.1bn；资金流波动远大于规模变化，说明资金配置具有明显战术属性。</a:t>
            </a:r>
          </a:p>
        </p:txBody>
      </p:sp>
      <p:sp>
        <p:nvSpPr>
          <p:cNvPr id="15" name="矩形 14">
            <a:extLst>
              <a:ext uri="{FF2B5EF4-FFF2-40B4-BE49-F238E27FC236}">
                <a16:creationId xmlns:a16="http://schemas.microsoft.com/office/drawing/2014/main" id="{7F39AB8B-A0E0-4C45-9D78-7FEB33EC8DAC}"/>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资料来源：Morningstar底表；主份额口径；纯台湾产品已剔除；单位USD</a:t>
            </a:r>
          </a:p>
        </p:txBody>
      </p:sp>
    </p:spTree>
    <p:extLst>
      <p:ext uri="{BB962C8B-B14F-4D97-AF65-F5344CB8AC3E}">
        <p14:creationId xmlns:p14="http://schemas.microsoft.com/office/powerpoint/2010/main" val="117974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卢森堡与香港合计承载六成规模，美国以少量大单品进入前四</a:t>
            </a:r>
          </a:p>
        </p:txBody>
      </p:sp>
      <p:graphicFrame>
        <p:nvGraphicFramePr>
          <p:cNvPr id="19" name="Chart"/>
          <p:cNvGraphicFramePr/>
          <p:nvPr/>
        </p:nvGraphicFramePr>
        <p:xfrm>
          <a:off x="361950" y="1104900"/>
          <a:ext cx="5191125"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圆角矩形 3">
            <a:extLst>
              <a:ext uri="{FF2B5EF4-FFF2-40B4-BE49-F238E27FC236}">
                <a16:creationId xmlns:a16="http://schemas.microsoft.com/office/drawing/2014/main" id="{F0F51823-A200-474F-A669-FCE1CA4EE031}"/>
              </a:ext>
            </a:extLst>
          </p:cNvPr>
          <p:cNvSpPr>
            <a:spLocks noGrp="1"/>
          </p:cNvSpPr>
          <p:nvPr/>
        </p:nvSpPr>
        <p:spPr>
          <a:xfrm>
            <a:off x="361950" y="942975"/>
            <a:ext cx="5191125" cy="228600"/>
          </a:xfrm>
          <a:prstGeom prst="roundRect">
            <a:avLst>
              <a:gd name="adj" fmla="val 8333"/>
            </a:avLst>
          </a:prstGeom>
          <a:solidFill>
            <a:srgbClr val="005096"/>
          </a:solidFill>
          <a:ln w="0">
            <a:noFill/>
            <a:prstDash val="solid"/>
          </a:ln>
        </p:spPr>
        <p:txBody>
          <a:bodyPr lIns="38100" tIns="28575" rIns="38100" bIns="28575" anchor="ctr">
            <a:normAutofit/>
          </a:bodyPr>
          <a:lstStyle/>
          <a:p>
            <a:pPr algn="ctr">
              <a:buNone/>
              <a:defRPr sz="900" b="1" i="0">
                <a:solidFill>
                  <a:srgbClr val="FFFFFF"/>
                </a:solidFill>
                <a:latin typeface="华文黑体_易方达"/>
                <a:ea typeface="华文黑体_易方达"/>
                <a:cs typeface="华文黑体_易方达"/>
              </a:defRPr>
            </a:pPr>
            <a:r>
              <a:rPr sz="900" b="1" i="0">
                <a:solidFill>
                  <a:srgbClr val="FFFFFF"/>
                </a:solidFill>
                <a:latin typeface="华文黑体_易方达"/>
                <a:ea typeface="华文黑体_易方达"/>
                <a:cs typeface="华文黑体_易方达"/>
              </a:rPr>
              <a:t>最新规模（USD bn）</a:t>
            </a:r>
          </a:p>
        </p:txBody>
      </p:sp>
      <p:sp>
        <p:nvSpPr>
          <p:cNvPr id="5" name="圆角矩形 4">
            <a:extLst>
              <a:ext uri="{FF2B5EF4-FFF2-40B4-BE49-F238E27FC236}">
                <a16:creationId xmlns:a16="http://schemas.microsoft.com/office/drawing/2014/main" id="{6CC51087-F3C9-4777-8850-3C9FEDC03D59}"/>
              </a:ext>
            </a:extLst>
          </p:cNvPr>
          <p:cNvSpPr>
            <a:spLocks noGrp="1"/>
          </p:cNvSpPr>
          <p:nvPr/>
        </p:nvSpPr>
        <p:spPr>
          <a:xfrm>
            <a:off x="5867400" y="1104900"/>
            <a:ext cx="2667000" cy="752475"/>
          </a:xfrm>
          <a:prstGeom prst="roundRect">
            <a:avLst>
              <a:gd name="adj" fmla="val 253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6" name="矩形 5">
            <a:extLst>
              <a:ext uri="{FF2B5EF4-FFF2-40B4-BE49-F238E27FC236}">
                <a16:creationId xmlns:a16="http://schemas.microsoft.com/office/drawing/2014/main" id="{00A27493-FC47-48D3-8687-6CD51622A60A}"/>
              </a:ext>
            </a:extLst>
          </p:cNvPr>
          <p:cNvSpPr>
            <a:spLocks noGrp="1"/>
          </p:cNvSpPr>
          <p:nvPr/>
        </p:nvSpPr>
        <p:spPr>
          <a:xfrm>
            <a:off x="5943600" y="1181100"/>
            <a:ext cx="2514600" cy="331089"/>
          </a:xfrm>
          <a:prstGeom prst="rect">
            <a:avLst/>
          </a:prstGeom>
          <a:noFill/>
          <a:ln w="0">
            <a:noFill/>
            <a:prstDash val="solid"/>
          </a:ln>
        </p:spPr>
        <p:txBody>
          <a:bodyPr lIns="38100" tIns="28575" rIns="38100" bIns="28575" anchor="ctr">
            <a:normAutofit/>
          </a:bodyPr>
          <a:lstStyle/>
          <a:p>
            <a:pPr algn="l">
              <a:buNone/>
              <a:defRPr sz="1725" b="1" i="0">
                <a:solidFill>
                  <a:srgbClr val="005096"/>
                </a:solidFill>
                <a:latin typeface="Arial"/>
                <a:ea typeface="Arial"/>
                <a:cs typeface="Arial"/>
              </a:defRPr>
            </a:pPr>
            <a:r>
              <a:rPr sz="1725" b="1" i="0">
                <a:solidFill>
                  <a:srgbClr val="005096"/>
                </a:solidFill>
                <a:latin typeface="Arial"/>
                <a:ea typeface="Arial"/>
                <a:cs typeface="Arial"/>
              </a:rPr>
              <a:t>61.4%</a:t>
            </a:r>
          </a:p>
        </p:txBody>
      </p:sp>
      <p:sp>
        <p:nvSpPr>
          <p:cNvPr id="7" name="矩形 6">
            <a:extLst>
              <a:ext uri="{FF2B5EF4-FFF2-40B4-BE49-F238E27FC236}">
                <a16:creationId xmlns:a16="http://schemas.microsoft.com/office/drawing/2014/main" id="{CA44F4BF-4EF2-44E1-9C93-C7C83A8815C0}"/>
              </a:ext>
            </a:extLst>
          </p:cNvPr>
          <p:cNvSpPr>
            <a:spLocks noGrp="1"/>
          </p:cNvSpPr>
          <p:nvPr/>
        </p:nvSpPr>
        <p:spPr>
          <a:xfrm>
            <a:off x="5943600" y="1473613"/>
            <a:ext cx="2514600" cy="285941"/>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卢森堡+香港规模占比</a:t>
            </a:r>
          </a:p>
        </p:txBody>
      </p:sp>
      <p:sp>
        <p:nvSpPr>
          <p:cNvPr id="8" name="圆角矩形 7">
            <a:extLst>
              <a:ext uri="{FF2B5EF4-FFF2-40B4-BE49-F238E27FC236}">
                <a16:creationId xmlns:a16="http://schemas.microsoft.com/office/drawing/2014/main" id="{781A0CCB-2E4A-469E-94B3-F5F5614CAE07}"/>
              </a:ext>
            </a:extLst>
          </p:cNvPr>
          <p:cNvSpPr>
            <a:spLocks noGrp="1"/>
          </p:cNvSpPr>
          <p:nvPr/>
        </p:nvSpPr>
        <p:spPr>
          <a:xfrm>
            <a:off x="5867400" y="1981200"/>
            <a:ext cx="2667000" cy="752475"/>
          </a:xfrm>
          <a:prstGeom prst="roundRect">
            <a:avLst>
              <a:gd name="adj" fmla="val 253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9" name="矩形 8">
            <a:extLst>
              <a:ext uri="{FF2B5EF4-FFF2-40B4-BE49-F238E27FC236}">
                <a16:creationId xmlns:a16="http://schemas.microsoft.com/office/drawing/2014/main" id="{DAB7EAEA-8353-4D90-A585-A16C836713AC}"/>
              </a:ext>
            </a:extLst>
          </p:cNvPr>
          <p:cNvSpPr>
            <a:spLocks noGrp="1"/>
          </p:cNvSpPr>
          <p:nvPr/>
        </p:nvSpPr>
        <p:spPr>
          <a:xfrm>
            <a:off x="5943600" y="2057400"/>
            <a:ext cx="2514600" cy="331089"/>
          </a:xfrm>
          <a:prstGeom prst="rect">
            <a:avLst/>
          </a:prstGeom>
          <a:noFill/>
          <a:ln w="0">
            <a:noFill/>
            <a:prstDash val="solid"/>
          </a:ln>
        </p:spPr>
        <p:txBody>
          <a:bodyPr lIns="38100" tIns="28575" rIns="38100" bIns="28575" anchor="ctr">
            <a:normAutofit/>
          </a:bodyPr>
          <a:lstStyle/>
          <a:p>
            <a:pPr algn="l">
              <a:buNone/>
              <a:defRPr sz="1425" b="1" i="0">
                <a:solidFill>
                  <a:srgbClr val="005096"/>
                </a:solidFill>
                <a:latin typeface="Arial"/>
                <a:ea typeface="Arial"/>
                <a:cs typeface="Arial"/>
              </a:defRPr>
            </a:pPr>
            <a:r>
              <a:rPr sz="1425" b="1" i="0">
                <a:solidFill>
                  <a:srgbClr val="005096"/>
                </a:solidFill>
                <a:latin typeface="Arial"/>
                <a:ea typeface="Arial"/>
                <a:cs typeface="Arial"/>
              </a:rPr>
              <a:t>49只 / $28.0bn</a:t>
            </a:r>
          </a:p>
        </p:txBody>
      </p:sp>
      <p:sp>
        <p:nvSpPr>
          <p:cNvPr id="10" name="矩形 9">
            <a:extLst>
              <a:ext uri="{FF2B5EF4-FFF2-40B4-BE49-F238E27FC236}">
                <a16:creationId xmlns:a16="http://schemas.microsoft.com/office/drawing/2014/main" id="{B3EE6066-E5A8-4F92-A386-6F9D9D5EAD4F}"/>
              </a:ext>
            </a:extLst>
          </p:cNvPr>
          <p:cNvSpPr>
            <a:spLocks noGrp="1"/>
          </p:cNvSpPr>
          <p:nvPr/>
        </p:nvSpPr>
        <p:spPr>
          <a:xfrm>
            <a:off x="5943600" y="2349913"/>
            <a:ext cx="2514600" cy="285941"/>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美国：数量仅3.6%，规模占13.1%</a:t>
            </a:r>
          </a:p>
        </p:txBody>
      </p:sp>
      <p:sp>
        <p:nvSpPr>
          <p:cNvPr id="11" name="圆角矩形 10">
            <a:extLst>
              <a:ext uri="{FF2B5EF4-FFF2-40B4-BE49-F238E27FC236}">
                <a16:creationId xmlns:a16="http://schemas.microsoft.com/office/drawing/2014/main" id="{A1E536C2-2784-458F-AAF5-4B54FF06A855}"/>
              </a:ext>
            </a:extLst>
          </p:cNvPr>
          <p:cNvSpPr>
            <a:spLocks noGrp="1"/>
          </p:cNvSpPr>
          <p:nvPr/>
        </p:nvSpPr>
        <p:spPr>
          <a:xfrm>
            <a:off x="5867400" y="2857500"/>
            <a:ext cx="2667000" cy="752475"/>
          </a:xfrm>
          <a:prstGeom prst="roundRect">
            <a:avLst>
              <a:gd name="adj" fmla="val 2532"/>
            </a:avLst>
          </a:prstGeom>
          <a:solidFill>
            <a:srgbClr val="F4F8FB"/>
          </a:solidFill>
          <a:ln w="6191">
            <a:solidFill>
              <a:srgbClr val="D8E4EA"/>
            </a:solidFill>
            <a:prstDash val="solid"/>
          </a:ln>
        </p:spPr>
        <p:style>
          <a:lnRef idx="0">
            <a:scrgbClr r="0" g="0" b="0"/>
          </a:lnRef>
          <a:fillRef idx="0">
            <a:scrgbClr r="0" g="0" b="0"/>
          </a:fillRef>
          <a:effectRef idx="0">
            <a:scrgbClr r="0" g="0" b="0"/>
          </a:effectRef>
          <a:fontRef idx="major"/>
        </p:style>
        <p:txBody>
          <a:bodyPr/>
          <a:lstStyle/>
          <a:p>
            <a:endParaRPr lang="zh-CN" altLang="en-US"/>
          </a:p>
        </p:txBody>
      </p:sp>
      <p:sp>
        <p:nvSpPr>
          <p:cNvPr id="12" name="矩形 11">
            <a:extLst>
              <a:ext uri="{FF2B5EF4-FFF2-40B4-BE49-F238E27FC236}">
                <a16:creationId xmlns:a16="http://schemas.microsoft.com/office/drawing/2014/main" id="{C19BF88A-F910-47CA-A200-2737481F69BF}"/>
              </a:ext>
            </a:extLst>
          </p:cNvPr>
          <p:cNvSpPr>
            <a:spLocks noGrp="1"/>
          </p:cNvSpPr>
          <p:nvPr/>
        </p:nvSpPr>
        <p:spPr>
          <a:xfrm>
            <a:off x="5943600" y="2933700"/>
            <a:ext cx="2514600" cy="331089"/>
          </a:xfrm>
          <a:prstGeom prst="rect">
            <a:avLst/>
          </a:prstGeom>
          <a:noFill/>
          <a:ln w="0">
            <a:noFill/>
            <a:prstDash val="solid"/>
          </a:ln>
        </p:spPr>
        <p:txBody>
          <a:bodyPr lIns="38100" tIns="28575" rIns="38100" bIns="28575" anchor="ctr">
            <a:normAutofit/>
          </a:bodyPr>
          <a:lstStyle/>
          <a:p>
            <a:pPr algn="l">
              <a:buNone/>
              <a:defRPr sz="1725" b="1" i="0">
                <a:solidFill>
                  <a:srgbClr val="005096"/>
                </a:solidFill>
                <a:latin typeface="Arial"/>
                <a:ea typeface="Arial"/>
                <a:cs typeface="Arial"/>
              </a:defRPr>
            </a:pPr>
            <a:r>
              <a:rPr sz="1725" b="1" i="0">
                <a:solidFill>
                  <a:srgbClr val="005096"/>
                </a:solidFill>
                <a:latin typeface="Arial"/>
                <a:ea typeface="Arial"/>
                <a:cs typeface="Arial"/>
              </a:rPr>
              <a:t>$570.8m</a:t>
            </a:r>
          </a:p>
        </p:txBody>
      </p:sp>
      <p:sp>
        <p:nvSpPr>
          <p:cNvPr id="13" name="矩形 12">
            <a:extLst>
              <a:ext uri="{FF2B5EF4-FFF2-40B4-BE49-F238E27FC236}">
                <a16:creationId xmlns:a16="http://schemas.microsoft.com/office/drawing/2014/main" id="{DF6DCE83-20A8-4129-9D04-521C23A8AD86}"/>
              </a:ext>
            </a:extLst>
          </p:cNvPr>
          <p:cNvSpPr>
            <a:spLocks noGrp="1"/>
          </p:cNvSpPr>
          <p:nvPr/>
        </p:nvSpPr>
        <p:spPr>
          <a:xfrm>
            <a:off x="5943600" y="3226213"/>
            <a:ext cx="2514600" cy="285941"/>
          </a:xfrm>
          <a:prstGeom prst="rect">
            <a:avLst/>
          </a:prstGeom>
          <a:noFill/>
          <a:ln w="0">
            <a:noFill/>
            <a:prstDash val="solid"/>
          </a:ln>
        </p:spPr>
        <p:txBody>
          <a:bodyPr lIns="38100" tIns="28575" rIns="38100" bIns="28575" anchor="ctr">
            <a:normAutofit/>
          </a:bodyPr>
          <a:lstStyle/>
          <a:p>
            <a:pPr algn="l">
              <a:buNone/>
              <a:defRPr sz="765" b="0" i="0">
                <a:solidFill>
                  <a:srgbClr val="3C3C3C"/>
                </a:solidFill>
                <a:latin typeface="华文黑体_易方达"/>
                <a:ea typeface="华文黑体_易方达"/>
                <a:cs typeface="华文黑体_易方达"/>
              </a:defRPr>
            </a:pPr>
            <a:r>
              <a:rPr sz="765" b="0" i="0">
                <a:solidFill>
                  <a:srgbClr val="3C3C3C"/>
                </a:solidFill>
                <a:latin typeface="华文黑体_易方达"/>
                <a:ea typeface="华文黑体_易方达"/>
                <a:cs typeface="华文黑体_易方达"/>
              </a:rPr>
              <a:t>美国平均单体规模</a:t>
            </a:r>
          </a:p>
        </p:txBody>
      </p:sp>
      <p:sp>
        <p:nvSpPr>
          <p:cNvPr id="14" name="圆角矩形 13">
            <a:extLst>
              <a:ext uri="{FF2B5EF4-FFF2-40B4-BE49-F238E27FC236}">
                <a16:creationId xmlns:a16="http://schemas.microsoft.com/office/drawing/2014/main" id="{D7133B86-B712-4C2A-92A3-575F12E426B7}"/>
              </a:ext>
            </a:extLst>
          </p:cNvPr>
          <p:cNvSpPr>
            <a:spLocks noGrp="1"/>
          </p:cNvSpPr>
          <p:nvPr/>
        </p:nvSpPr>
        <p:spPr>
          <a:xfrm>
            <a:off x="5867400" y="3733800"/>
            <a:ext cx="2667000" cy="609600"/>
          </a:xfrm>
          <a:prstGeom prst="roundRect">
            <a:avLst>
              <a:gd name="adj" fmla="val 3125"/>
            </a:avLst>
          </a:prstGeom>
          <a:solidFill>
            <a:srgbClr val="FFF9E8"/>
          </a:solidFill>
          <a:ln w="6668">
            <a:solidFill>
              <a:srgbClr val="F0BE42"/>
            </a:solidFill>
            <a:prstDash val="solid"/>
          </a:ln>
        </p:spPr>
        <p:txBody>
          <a:bodyPr/>
          <a:lstStyle/>
          <a:p>
            <a:endParaRPr lang="zh-CN" altLang="en-US"/>
          </a:p>
        </p:txBody>
      </p:sp>
      <p:sp>
        <p:nvSpPr>
          <p:cNvPr id="15" name="矩形 14">
            <a:extLst>
              <a:ext uri="{FF2B5EF4-FFF2-40B4-BE49-F238E27FC236}">
                <a16:creationId xmlns:a16="http://schemas.microsoft.com/office/drawing/2014/main" id="{5450B47D-CC90-463A-8BAB-C35BE180D5A8}"/>
              </a:ext>
            </a:extLst>
          </p:cNvPr>
          <p:cNvSpPr>
            <a:spLocks noGrp="1"/>
          </p:cNvSpPr>
          <p:nvPr/>
        </p:nvSpPr>
        <p:spPr>
          <a:xfrm>
            <a:off x="5934075" y="3781425"/>
            <a:ext cx="2533650" cy="514350"/>
          </a:xfrm>
          <a:prstGeom prst="rect">
            <a:avLst/>
          </a:prstGeom>
          <a:noFill/>
          <a:ln w="0">
            <a:noFill/>
            <a:prstDash val="solid"/>
          </a:ln>
        </p:spPr>
        <p:txBody>
          <a:bodyPr lIns="38100" tIns="28575" rIns="38100" bIns="28575" anchor="ctr">
            <a:normAutofit/>
          </a:bodyPr>
          <a:lstStyle/>
          <a:p>
            <a:pPr algn="l">
              <a:buNone/>
              <a:defRPr sz="765" b="1" i="0">
                <a:solidFill>
                  <a:srgbClr val="3C3C3C"/>
                </a:solidFill>
                <a:latin typeface="华文黑体_易方达"/>
                <a:ea typeface="华文黑体_易方达"/>
                <a:cs typeface="华文黑体_易方达"/>
              </a:defRPr>
            </a:pPr>
            <a:r>
              <a:rPr sz="765" b="1" i="0">
                <a:solidFill>
                  <a:srgbClr val="3C3C3C"/>
                </a:solidFill>
                <a:latin typeface="华文黑体_易方达"/>
                <a:ea typeface="华文黑体_易方达"/>
                <a:cs typeface="华文黑体_易方达"/>
              </a:rPr>
              <a:t>欧洲跨境基金平台负责长期资产承载；美国市场更依赖ETF大单品和战术交易工具。</a:t>
            </a:r>
          </a:p>
        </p:txBody>
      </p:sp>
      <p:sp>
        <p:nvSpPr>
          <p:cNvPr id="16" name="矩形 15">
            <a:extLst>
              <a:ext uri="{FF2B5EF4-FFF2-40B4-BE49-F238E27FC236}">
                <a16:creationId xmlns:a16="http://schemas.microsoft.com/office/drawing/2014/main" id="{9AF7AC40-245B-4915-91BA-ECFD8F3D181D}"/>
              </a:ext>
            </a:extLst>
          </p:cNvPr>
          <p:cNvSpPr>
            <a:spLocks noGrp="1"/>
          </p:cNvSpPr>
          <p:nvPr/>
        </p:nvSpPr>
        <p:spPr>
          <a:xfrm>
            <a:off x="247650" y="4638675"/>
            <a:ext cx="8439150" cy="133350"/>
          </a:xfrm>
          <a:prstGeom prst="rect">
            <a:avLst/>
          </a:prstGeom>
          <a:noFill/>
          <a:ln w="0">
            <a:noFill/>
            <a:prstDash val="solid"/>
          </a:ln>
        </p:spPr>
        <p:txBody>
          <a:bodyPr lIns="0" tIns="0" rIns="0" bIns="0" anchor="ctr">
            <a:normAutofit/>
          </a:bodyPr>
          <a:lstStyle/>
          <a:p>
            <a:pPr algn="l">
              <a:buNone/>
              <a:defRPr sz="570" b="0" i="0">
                <a:solidFill>
                  <a:srgbClr val="777777"/>
                </a:solidFill>
                <a:latin typeface="华文黑体_易方达"/>
                <a:ea typeface="华文黑体_易方达"/>
                <a:cs typeface="华文黑体_易方达"/>
              </a:defRPr>
            </a:pPr>
            <a:r>
              <a:rPr sz="570" b="0" i="0">
                <a:solidFill>
                  <a:srgbClr val="777777"/>
                </a:solidFill>
                <a:latin typeface="华文黑体_易方达"/>
                <a:ea typeface="华文黑体_易方达"/>
                <a:cs typeface="华文黑体_易方达"/>
              </a:rPr>
              <a:t>资料来源：Morningstar底表，规模截至2026年6月</a:t>
            </a:r>
          </a:p>
        </p:txBody>
      </p:sp>
    </p:spTree>
    <p:extLst>
      <p:ext uri="{BB962C8B-B14F-4D97-AF65-F5344CB8AC3E}">
        <p14:creationId xmlns:p14="http://schemas.microsoft.com/office/powerpoint/2010/main" val="117974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FAE8-922F-4D99-81B0-C17C2FCDFB51}"/>
              </a:ext>
            </a:extLst>
          </p:cNvPr>
          <p:cNvSpPr>
            <a:spLocks noGrp="1"/>
          </p:cNvSpPr>
          <p:nvPr>
            <p:ph type="title" idx="4294967295"/>
          </p:nvPr>
        </p:nvSpPr>
        <p:spPr>
          <a:xfrm>
            <a:off x="361950" y="142875"/>
            <a:ext cx="6438900" cy="514350"/>
          </a:xfrm>
        </p:spPr>
        <p:txBody>
          <a:bodyPr>
            <a:normAutofit/>
          </a:bodyPr>
          <a:lstStyle/>
          <a:p>
            <a:pPr>
              <a:buNone/>
              <a:defRPr sz="1800" b="1">
                <a:solidFill>
                  <a:srgbClr val="FFFFFF"/>
                </a:solidFill>
              </a:defRPr>
            </a:pPr>
            <a:r>
              <a:rPr sz="1800" b="1">
                <a:solidFill>
                  <a:srgbClr val="FFFFFF"/>
                </a:solidFill>
                <a:latin typeface="+mn-ea"/>
                <a:ea typeface="+mn-ea"/>
                <a:cs typeface="+mn-ea"/>
              </a:rPr>
              <a:t>四大注册地周期不同：美国资金流波动最强，欧洲更稳</a:t>
            </a:r>
          </a:p>
        </p:txBody>
      </p:sp>
      <p:pic>
        <p:nvPicPr>
          <p:cNvPr id="14" name="图片 13"/>
          <p:cNvPicPr>
            <a:picLocks noChangeAspect="1"/>
          </p:cNvPicPr>
          <p:nvPr/>
        </p:nvPicPr>
        <p:blipFill>
          <a:blip r:embed="rId3"/>
          <a:stretch/>
        </p:blipFill>
        <p:spPr>
          <a:xfrm>
            <a:off x="287948" y="942975"/>
            <a:ext cx="4110404" cy="1781175"/>
          </a:xfrm>
          <a:prstGeom prst="rect">
            <a:avLst/>
          </a:prstGeom>
        </p:spPr>
      </p:pic>
      <p:pic>
        <p:nvPicPr>
          <p:cNvPr id="15" name="图片 14"/>
          <p:cNvPicPr>
            <a:picLocks noChangeAspect="1"/>
          </p:cNvPicPr>
          <p:nvPr/>
        </p:nvPicPr>
        <p:blipFill>
          <a:blip r:embed="rId4"/>
          <a:stretch/>
        </p:blipFill>
        <p:spPr>
          <a:xfrm>
            <a:off x="4574198" y="942975"/>
            <a:ext cx="4110404" cy="1781175"/>
          </a:xfrm>
          <a:prstGeom prst="rect">
            <a:avLst/>
          </a:prstGeom>
        </p:spPr>
      </p:pic>
      <p:pic>
        <p:nvPicPr>
          <p:cNvPr id="16" name="图片 15"/>
          <p:cNvPicPr>
            <a:picLocks noChangeAspect="1"/>
          </p:cNvPicPr>
          <p:nvPr/>
        </p:nvPicPr>
        <p:blipFill>
          <a:blip r:embed="rId5"/>
          <a:stretch/>
        </p:blipFill>
        <p:spPr>
          <a:xfrm>
            <a:off x="287948" y="2762250"/>
            <a:ext cx="4110404" cy="1781175"/>
          </a:xfrm>
          <a:prstGeom prst="rect">
            <a:avLst/>
          </a:prstGeom>
        </p:spPr>
      </p:pic>
      <p:pic>
        <p:nvPicPr>
          <p:cNvPr id="17" name="图片 16"/>
          <p:cNvPicPr>
            <a:picLocks noChangeAspect="1"/>
          </p:cNvPicPr>
          <p:nvPr/>
        </p:nvPicPr>
        <p:blipFill>
          <a:blip r:embed="rId6"/>
          <a:stretch/>
        </p:blipFill>
        <p:spPr>
          <a:xfrm>
            <a:off x="4574198" y="2762250"/>
            <a:ext cx="4110404" cy="1781175"/>
          </a:xfrm>
          <a:prstGeom prst="rect">
            <a:avLst/>
          </a:prstGeom>
        </p:spPr>
      </p:pic>
      <p:sp>
        <p:nvSpPr>
          <p:cNvPr id="7" name="圆角矩形 6">
            <a:extLst>
              <a:ext uri="{FF2B5EF4-FFF2-40B4-BE49-F238E27FC236}">
                <a16:creationId xmlns:a16="http://schemas.microsoft.com/office/drawing/2014/main" id="{D94D0943-4041-4427-9A06-1706EF878FD0}"/>
              </a:ext>
            </a:extLst>
          </p:cNvPr>
          <p:cNvSpPr>
            <a:spLocks noGrp="1"/>
          </p:cNvSpPr>
          <p:nvPr/>
        </p:nvSpPr>
        <p:spPr>
          <a:xfrm>
            <a:off x="285750" y="4495800"/>
            <a:ext cx="8401050" cy="238125"/>
          </a:xfrm>
          <a:prstGeom prst="roundRect">
            <a:avLst>
              <a:gd name="adj" fmla="val 8000"/>
            </a:avLst>
          </a:prstGeom>
          <a:solidFill>
            <a:srgbClr val="FFF9E8"/>
          </a:solidFill>
          <a:ln w="6668">
            <a:solidFill>
              <a:srgbClr val="F0BE42"/>
            </a:solidFill>
            <a:prstDash val="solid"/>
          </a:ln>
        </p:spPr>
        <p:txBody>
          <a:bodyPr/>
          <a:lstStyle/>
          <a:p>
            <a:endParaRPr lang="zh-CN" altLang="en-US"/>
          </a:p>
        </p:txBody>
      </p:sp>
      <p:sp>
        <p:nvSpPr>
          <p:cNvPr id="8" name="矩形 7">
            <a:extLst>
              <a:ext uri="{FF2B5EF4-FFF2-40B4-BE49-F238E27FC236}">
                <a16:creationId xmlns:a16="http://schemas.microsoft.com/office/drawing/2014/main" id="{F5494FF4-D7F2-49DD-807C-FDF86BB5012C}"/>
              </a:ext>
            </a:extLst>
          </p:cNvPr>
          <p:cNvSpPr>
            <a:spLocks noGrp="1"/>
          </p:cNvSpPr>
          <p:nvPr/>
        </p:nvSpPr>
        <p:spPr>
          <a:xfrm>
            <a:off x="352425" y="4543425"/>
            <a:ext cx="8267700" cy="142875"/>
          </a:xfrm>
          <a:prstGeom prst="rect">
            <a:avLst/>
          </a:prstGeom>
          <a:noFill/>
          <a:ln w="0">
            <a:noFill/>
            <a:prstDash val="solid"/>
          </a:ln>
        </p:spPr>
        <p:txBody>
          <a:bodyPr lIns="38100" tIns="28575" rIns="38100" bIns="28575" anchor="ctr">
            <a:normAutofit fontScale="81522"/>
          </a:bodyPr>
          <a:lstStyle/>
          <a:p>
            <a:pPr algn="ctr">
              <a:buNone/>
              <a:defRPr sz="690" b="1" i="0">
                <a:solidFill>
                  <a:srgbClr val="3C3C3C"/>
                </a:solidFill>
                <a:latin typeface="华文黑体_易方达"/>
                <a:ea typeface="华文黑体_易方达"/>
                <a:cs typeface="华文黑体_易方达"/>
              </a:defRPr>
            </a:pPr>
            <a:r>
              <a:rPr sz="690" b="1" i="0">
                <a:solidFill>
                  <a:srgbClr val="3C3C3C"/>
                </a:solidFill>
                <a:latin typeface="华文黑体_易方达"/>
                <a:ea typeface="华文黑体_易方达"/>
                <a:cs typeface="华文黑体_易方达"/>
              </a:rPr>
              <a:t>美国产品的月度资金流尖峰最显著，反映ETF交易与主题择时；卢森堡/爱尔兰更多体现跨境长期持有。</a:t>
            </a:r>
          </a:p>
        </p:txBody>
      </p:sp>
    </p:spTree>
    <p:extLst>
      <p:ext uri="{BB962C8B-B14F-4D97-AF65-F5344CB8AC3E}">
        <p14:creationId xmlns:p14="http://schemas.microsoft.com/office/powerpoint/2010/main" val="1179745232"/>
      </p:ext>
    </p:extLst>
  </p:cSld>
  <p:clrMapOvr>
    <a:masterClrMapping/>
  </p:clrMapOvr>
</p:sld>
</file>

<file path=ppt/theme/theme1.xml><?xml version="1.0" encoding="utf-8"?>
<a:theme xmlns:a="http://schemas.openxmlformats.org/drawingml/2006/main" name="中文 EFund_PowerPoint">
  <a:themeElements>
    <a:clrScheme name="易方达ppt色彩体系">
      <a:dk1>
        <a:srgbClr val="3C3C3C"/>
      </a:dk1>
      <a:lt1>
        <a:srgbClr val="FFFFFF"/>
      </a:lt1>
      <a:dk2>
        <a:srgbClr val="FFC819"/>
      </a:dk2>
      <a:lt2>
        <a:srgbClr val="CCCCCC"/>
      </a:lt2>
      <a:accent1>
        <a:srgbClr val="005096"/>
      </a:accent1>
      <a:accent2>
        <a:srgbClr val="0078B4"/>
      </a:accent2>
      <a:accent3>
        <a:srgbClr val="1EB9E1"/>
      </a:accent3>
      <a:accent4>
        <a:srgbClr val="3C3C3C"/>
      </a:accent4>
      <a:accent5>
        <a:srgbClr val="969696"/>
      </a:accent5>
      <a:accent6>
        <a:srgbClr val="D7D7D7"/>
      </a:accent6>
      <a:hlink>
        <a:srgbClr val="FFD71E"/>
      </a:hlink>
      <a:folHlink>
        <a:srgbClr val="FFE61E"/>
      </a:folHlink>
    </a:clrScheme>
    <a:fontScheme name="易方达">
      <a:majorFont>
        <a:latin typeface="Arial"/>
        <a:ea typeface="华文黑体_易方达"/>
        <a:cs typeface="ＭＳ Ｐゴシック"/>
      </a:majorFont>
      <a:minorFont>
        <a:latin typeface="Arial"/>
        <a:ea typeface="华文黑体_易方达"/>
        <a:cs typeface="ＭＳ Ｐゴシック"/>
      </a:minorFont>
    </a:fontScheme>
    <a:fmtScheme name="易方达ppt色彩体系">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solidFill>
            <a:schemeClr val="phClr">
              <a:shade val="95000"/>
              <a:satMod val="105000"/>
            </a:schemeClr>
          </a:solidFill>
          <a:prstDash val="solid"/>
        </a:ln>
        <a:ln w="25400">
          <a:solidFill>
            <a:schemeClr val="phClr"/>
          </a:solidFill>
          <a:prstDash val="solid"/>
        </a:ln>
        <a:ln w="38100">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英文_EFund_PowerPoint">
  <a:themeElements>
    <a:clrScheme name="易方达ppt色彩体系">
      <a:dk1>
        <a:srgbClr val="000000"/>
      </a:dk1>
      <a:lt1>
        <a:srgbClr val="FFFFFF"/>
      </a:lt1>
      <a:dk2>
        <a:srgbClr val="000000"/>
      </a:dk2>
      <a:lt2>
        <a:srgbClr val="FFFFFF"/>
      </a:lt2>
      <a:accent1>
        <a:srgbClr val="005096"/>
      </a:accent1>
      <a:accent2>
        <a:srgbClr val="0078B4"/>
      </a:accent2>
      <a:accent3>
        <a:srgbClr val="1EB9E1"/>
      </a:accent3>
      <a:accent4>
        <a:srgbClr val="3C3C3C"/>
      </a:accent4>
      <a:accent5>
        <a:srgbClr val="969696"/>
      </a:accent5>
      <a:accent6>
        <a:srgbClr val="C1C6C8"/>
      </a:accent6>
      <a:hlink>
        <a:srgbClr val="EEEEEE"/>
      </a:hlink>
      <a:folHlink>
        <a:srgbClr val="B3EBFF"/>
      </a:folHlink>
    </a:clrScheme>
    <a:fontScheme name="自定义 1">
      <a:majorFont>
        <a:latin typeface="Arial"/>
        <a:ea typeface="华文黑体_易方达"/>
        <a:cs typeface="ＭＳ Ｐゴシック"/>
      </a:majorFont>
      <a:minorFont>
        <a:latin typeface="Arial"/>
        <a:ea typeface="华文黑体_易方达"/>
        <a:cs typeface="ＭＳ Ｐゴシック"/>
      </a:minorFont>
    </a:fontScheme>
    <a:fmtScheme name="易方达ppt色彩体系">
      <a:fillStyleLst>
        <a:solidFill>
          <a:schemeClr val="phClr"/>
        </a:solidFill>
        <a:gradFill rotWithShape="1">
          <a:gsLst>
            <a:gs pos="0">
              <a:schemeClr val="phClr">
                <a:tint val="67000"/>
                <a:lumMod val="110000"/>
                <a:satMod val="105000"/>
              </a:schemeClr>
            </a:gs>
            <a:gs pos="50000">
              <a:schemeClr val="phClr">
                <a:tint val="73000"/>
                <a:lumMod val="105000"/>
                <a:satMod val="103000"/>
              </a:schemeClr>
            </a:gs>
            <a:gs pos="100000">
              <a:schemeClr val="phClr">
                <a:tint val="81000"/>
                <a:lumMod val="105000"/>
                <a:satMod val="109000"/>
              </a:schemeClr>
            </a:gs>
          </a:gsLst>
          <a:lin ang="5400000" scaled="0"/>
        </a:gradFill>
        <a:gradFill rotWithShape="1">
          <a:gsLst>
            <a:gs pos="0">
              <a:schemeClr val="phClr">
                <a:tint val="94000"/>
                <a:lumMod val="102000"/>
                <a:satMod val="103000"/>
              </a:schemeClr>
            </a:gs>
            <a:gs pos="50000">
              <a:schemeClr val="phClr">
                <a:shade val="100000"/>
                <a:lumMod val="100000"/>
                <a:satMod val="110000"/>
              </a:schemeClr>
            </a:gs>
            <a:gs pos="100000">
              <a:schemeClr val="phClr">
                <a:shade val="78000"/>
                <a:lumMod val="99000"/>
                <a:satMod val="120000"/>
              </a:schemeClr>
            </a:gs>
          </a:gsLst>
          <a:lin ang="5400000" scaled="0"/>
        </a:gradFill>
      </a:fillStyleLst>
      <a:lnStyleLst>
        <a:ln w="6350">
          <a:solidFill>
            <a:schemeClr val="phClr"/>
          </a:solidFill>
          <a:prstDash val="solid"/>
        </a:ln>
        <a:ln w="12700">
          <a:solidFill>
            <a:schemeClr val="phClr"/>
          </a:solidFill>
          <a:prstDash val="solid"/>
        </a:ln>
        <a:ln w="19050">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中文 EFund_PowerPoint">
  <a:themeElements>
    <a:clrScheme name="易方达ppt色彩体系">
      <a:dk1>
        <a:srgbClr val="3C3C3C"/>
      </a:dk1>
      <a:lt1>
        <a:srgbClr val="FFFFFF"/>
      </a:lt1>
      <a:dk2>
        <a:srgbClr val="FFC819"/>
      </a:dk2>
      <a:lt2>
        <a:srgbClr val="CCCCCC"/>
      </a:lt2>
      <a:accent1>
        <a:srgbClr val="005096"/>
      </a:accent1>
      <a:accent2>
        <a:srgbClr val="0078B4"/>
      </a:accent2>
      <a:accent3>
        <a:srgbClr val="1EB9E1"/>
      </a:accent3>
      <a:accent4>
        <a:srgbClr val="3C3C3C"/>
      </a:accent4>
      <a:accent5>
        <a:srgbClr val="969696"/>
      </a:accent5>
      <a:accent6>
        <a:srgbClr val="D7D7D7"/>
      </a:accent6>
      <a:hlink>
        <a:srgbClr val="FFD71E"/>
      </a:hlink>
      <a:folHlink>
        <a:srgbClr val="FFE61E"/>
      </a:folHlink>
    </a:clrScheme>
    <a:fontScheme name="易方达">
      <a:majorFont>
        <a:latin typeface="Arial"/>
        <a:ea typeface="华文黑体_易方达"/>
        <a:cs typeface="ＭＳ Ｐゴシック"/>
      </a:majorFont>
      <a:minorFont>
        <a:latin typeface="Arial"/>
        <a:ea typeface="华文黑体_易方达"/>
        <a:cs typeface="ＭＳ Ｐゴシック"/>
      </a:minorFont>
    </a:fontScheme>
    <a:fmtScheme name="易方达ppt色彩体系">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solidFill>
            <a:schemeClr val="phClr">
              <a:shade val="95000"/>
              <a:satMod val="105000"/>
            </a:schemeClr>
          </a:solidFill>
          <a:prstDash val="solid"/>
        </a:ln>
        <a:ln w="25400">
          <a:solidFill>
            <a:schemeClr val="phClr"/>
          </a:solidFill>
          <a:prstDash val="solid"/>
        </a:ln>
        <a:ln w="38100">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2593</Words>
  <Application>Microsoft Macintosh PowerPoint</Application>
  <DocSecurity>0</DocSecurity>
  <PresentationFormat>自定义</PresentationFormat>
  <Paragraphs>670</Paragraphs>
  <Slides>35</Slides>
  <Notes>34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35</vt:i4>
      </vt:variant>
    </vt:vector>
  </HeadingPairs>
  <TitlesOfParts>
    <vt:vector size="42" baseType="lpstr">
      <vt:lpstr>黑体</vt:lpstr>
      <vt:lpstr>华文黑体</vt:lpstr>
      <vt:lpstr>华文黑体_易方达</vt:lpstr>
      <vt:lpstr>Arial</vt:lpstr>
      <vt:lpstr>Arial Narrow</vt:lpstr>
      <vt:lpstr>中文 EFund_PowerPoint</vt:lpstr>
      <vt:lpstr>英文_EFund_PowerPoint</vt:lpstr>
      <vt:lpstr>PowerPoint 演示文稿</vt:lpstr>
      <vt:lpstr>核心结论：欧洲承载长期资产，美国主导ETF交易与创新</vt:lpstr>
      <vt:lpstr>PowerPoint 演示文稿</vt:lpstr>
      <vt:lpstr>研究口径：以基金实体为单位，优先保留最老份额并排除纯台湾主题</vt:lpstr>
      <vt:lpstr>大中华主题基金在全球仅占0.354%，在美国仅占0.071%</vt:lpstr>
      <vt:lpstr>大中华主题基金占全市场比例在2021–22年见顶，当前均回到低位</vt:lpstr>
      <vt:lpstr>过去十年离岸大中华基金规模先升后降，2026年中回落至$214.3bn</vt:lpstr>
      <vt:lpstr>卢森堡与香港合计承载六成规模，美国以少量大单品进入前四</vt:lpstr>
      <vt:lpstr>四大注册地周期不同：美国资金流波动最强，欧洲更稳</vt:lpstr>
      <vt:lpstr>总体主被动规模接近五五开，但主动产品数量远多于指数产品</vt:lpstr>
      <vt:lpstr>UCITS是欧洲跨境销售的核心载体，明确标记规模接近$100bn</vt:lpstr>
      <vt:lpstr>Benchmark标准化后，Hang Seng、MSCI China与A股核心指数形成三大主轴</vt:lpstr>
      <vt:lpstr>美国不是最大承载地，却是“少而大”的全球中国ETF交易中心</vt:lpstr>
      <vt:lpstr>美国的指数化和集中度明显高于其他地区</vt:lpstr>
      <vt:lpstr>美国由iShares、KraneShares和Invesco主导，重点产品多为ETF</vt:lpstr>
      <vt:lpstr>科技主题在上涨窗口通常获得更大流入，但2026H1出现明显分化</vt:lpstr>
      <vt:lpstr>科技资金流主要由KWEB和CQQQ驱动，并非板块内产品全面扩散</vt:lpstr>
      <vt:lpstr>美国主动基金规模小，并高度依赖单一老牌产品</vt:lpstr>
      <vt:lpstr>同策略在美国与UCITS载体下，规模和资金流并不一致</vt:lpstr>
      <vt:lpstr>差异来自需求结构、分销网络和信任飞轮，而不是单纯的费率或业绩</vt:lpstr>
      <vt:lpstr>KWEB已成为全球互联网平台beta及衍生品核心</vt:lpstr>
      <vt:lpstr>KWEB的规模增长由少数资金爆发年份驱动，2026H1重新转为净流出</vt:lpstr>
      <vt:lpstr>PowerPoint 演示文稿</vt:lpstr>
      <vt:lpstr>KWEB聚焦互联网平台，CQQQ覆盖更广的中国科技产业链</vt:lpstr>
      <vt:lpstr>KWEB全球发行采用三个独立载体，不是feeder</vt:lpstr>
      <vt:lpstr>KWEB已形成交易、收益增强、杠杆与保护生态</vt:lpstr>
      <vt:lpstr>前十大管理人占样本58.5%，其全球架构呈现明显分工</vt:lpstr>
      <vt:lpstr>头部管理人的产品布局可归纳为四种原型</vt:lpstr>
      <vt:lpstr>中资在美国主要通过香港子公司担任sub-advisor</vt:lpstr>
      <vt:lpstr>中资参与由直接发行收敛至sub-advisor和指数合作</vt:lpstr>
      <vt:lpstr>近一年美国新发5只产品，主题聚焦AI、半导体和日内杠杆工具</vt:lpstr>
      <vt:lpstr>新品规模与业绩不同步：渠道仍是关键</vt:lpstr>
      <vt:lpstr>产品机会来自结构差异、本地分销和工具生态</vt:lpstr>
      <vt:lpstr>方法论、数据来源与主要限制</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Walnut Exporter</dc:creator>
  <cp:lastModifiedBy>t8801</cp:lastModifiedBy>
  <cp:revision>1</cp:revision>
  <dcterms:created xsi:type="dcterms:W3CDTF">2026-07-17T03:54:39Z</dcterms:created>
  <dcterms:modified xsi:type="dcterms:W3CDTF">2026-07-17T08:08:02Z</dcterms:modified>
</cp:coreProperties>
</file>